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3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5568F-2EE7-4D1C-B19E-598674B280F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56E5-4510-4BAC-84D7-EFD11DC2D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99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56E5-4510-4BAC-84D7-EFD11DC2DDD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B2C692-954B-4F26-9EFD-4B8ED8629CD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6FB63D-87EC-4FC2-AB9A-3887F9BCB1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3" Type="http://schemas.openxmlformats.org/officeDocument/2006/relationships/hyperlink" Target="http://ru.wikipedia.org/wiki/1829" TargetMode="External"/><Relationship Id="rId7" Type="http://schemas.openxmlformats.org/officeDocument/2006/relationships/hyperlink" Target="http://ru.wikipedia.org/wiki/1836_%D0%B3%D0%BE%D0%B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5%D0%BB%D0%B5%D1%81%D0%BA%D0%BE%D0%BF_(%D0%B6%D1%83%D1%80%D0%BD%D0%B0%D0%BB)" TargetMode="External"/><Relationship Id="rId5" Type="http://schemas.openxmlformats.org/officeDocument/2006/relationships/hyperlink" Target="http://ru.wikipedia.org/wiki/%D0%A4%D0%B8%D0%BB%D0%BE%D1%81%D0%BE%D1%84%D0%B8%D1%87%D0%B5%D1%81%D0%BA%D0%B8%D0%B5_%D0%BF%D0%B8%D1%81%D1%8C%D0%BC%D0%B0" TargetMode="External"/><Relationship Id="rId4" Type="http://schemas.openxmlformats.org/officeDocument/2006/relationships/hyperlink" Target="http://ru.wikipedia.org/wiki/18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5%D0%BF%D0%BE%D1%81%D1%82%D0%BD%D0%B8%D1%87%D0%B5%D1%81%D1%82%D0%B2%D0%BE" TargetMode="External"/><Relationship Id="rId2" Type="http://schemas.openxmlformats.org/officeDocument/2006/relationships/hyperlink" Target="http://ru.wikipedia.org/wiki/%D0%9F%D1%80%D0%B0%D0%B2%D0%BE%D1%81%D0%BB%D0%B0%D0%B2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0%D1%81%D0%BA%D0%B5%D1%82%D0%B8%D0%B7%D0%BC" TargetMode="External"/><Relationship Id="rId4" Type="http://schemas.openxmlformats.org/officeDocument/2006/relationships/hyperlink" Target="http://ru.wikipedia.org/wiki/%D0%93%D0%BE%D0%B4%D1%83%D0%BD%D0%BE%D0%B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0%D0%BF%D0%B0%D0%B4%D0%BD%D0%B8%D1%87%D0%B5%D1%81%D1%82%D0%B2%D0%BE" TargetMode="External"/><Relationship Id="rId2" Type="http://schemas.openxmlformats.org/officeDocument/2006/relationships/hyperlink" Target="http://ru.wikipedia.org/wiki/%D0%9F%D1%80%D0%B0%D0%B2%D0%BE%D1%81%D0%BB%D0%B0%D0%B2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5%D0%B2%D1%80%D0%BE%D0%BF%D0%B0" TargetMode="External"/><Relationship Id="rId5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9F%D1%91%D1%82%D1%80_%D0%9F%D0%B5%D1%80%D0%B2%D1%8B%D0%B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3%D1%84%D0%B5%D0%BD%D0%B4%D0%BE%D1%80%D1%8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/index.php?title=%D0%92%D0%B0%D0%BB%D1%8C%D1%85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истории русской философии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19442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Презентация к уроку</a:t>
            </a:r>
          </a:p>
          <a:p>
            <a:r>
              <a:rPr lang="ru-RU" dirty="0" smtClean="0"/>
              <a:t> обществознания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10 </a:t>
            </a:r>
            <a:r>
              <a:rPr lang="ru-RU" dirty="0" smtClean="0"/>
              <a:t>класс</a:t>
            </a:r>
          </a:p>
          <a:p>
            <a:endParaRPr lang="ru-RU" dirty="0" smtClean="0"/>
          </a:p>
          <a:p>
            <a:r>
              <a:rPr lang="ru-RU" sz="1900" dirty="0" smtClean="0"/>
              <a:t>Учитель </a:t>
            </a:r>
            <a:r>
              <a:rPr lang="ru-RU" sz="1900" dirty="0" smtClean="0"/>
              <a:t>обществознания</a:t>
            </a:r>
          </a:p>
          <a:p>
            <a:r>
              <a:rPr lang="ru-RU" sz="1900" dirty="0" smtClean="0"/>
              <a:t> </a:t>
            </a:r>
            <a:r>
              <a:rPr lang="en-US" sz="1900" dirty="0" smtClean="0"/>
              <a:t>I  </a:t>
            </a:r>
            <a:r>
              <a:rPr lang="ru-RU" sz="1900" dirty="0" smtClean="0"/>
              <a:t>квалификационной категории</a:t>
            </a:r>
            <a:endParaRPr lang="ru-RU" sz="1900" dirty="0" smtClean="0"/>
          </a:p>
          <a:p>
            <a:r>
              <a:rPr lang="ru-RU" sz="1900" dirty="0" smtClean="0"/>
              <a:t> МАОУ СОШ № 54</a:t>
            </a:r>
          </a:p>
          <a:p>
            <a:r>
              <a:rPr lang="ru-RU" sz="1900" dirty="0" err="1" smtClean="0"/>
              <a:t>Кутепова</a:t>
            </a:r>
            <a:r>
              <a:rPr lang="ru-RU" sz="1900" dirty="0" smtClean="0"/>
              <a:t> Татьяна Алексеевна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Семья\Desktop\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53088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мья\Desktop\Poet_Prince_Antiokh_Kantemir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978727" cy="220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Кантемир 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«Гордость, леность, богатство — мудрость одолело,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Невежество знание уж местом </a:t>
            </a:r>
            <a:r>
              <a:rPr lang="ru-RU" dirty="0" err="1" smtClean="0">
                <a:solidFill>
                  <a:srgbClr val="FF0000"/>
                </a:solidFill>
              </a:rPr>
              <a:t>посело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То под митрой гордится, в шитом платье ходит,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Оно за красным сукном судит, полки водит.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Наука ободрана, в лоскутах обшита,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Из всех знатнейших домов с ругательством сбита.»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«Я в своем хотении волен и тем подобен Богу»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мья\Desktop\Lomonosov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261" y="0"/>
            <a:ext cx="2606739" cy="3312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Ломоносов М.В.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У многих глубоко укоренилось убеждение — что метод философствования, опирающийся на атомы, либо не может объяснить происхождение вещей, либо, поскольку может, отвергает Бога-творца. И в том, и в другом они, конечно, глубоко ошибаются, ибо нет никаких природных начал, которые могли бы яснее и полнее объяснить сущность материи и всеобщего движения, и никаких, которые с большей настоятельностью требовали бы существования всемогущего двигателя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мья\Desktop\Radishchev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411760" cy="2974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Радищев А.Н.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„бытие вещей независимо от силы познания о них и существует по себе“.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 „основанием всего естественного познания является опыт“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 „Мы не унижаем человека — находя </a:t>
            </a:r>
            <a:r>
              <a:rPr lang="ru-RU" sz="2400" dirty="0" err="1" smtClean="0">
                <a:solidFill>
                  <a:srgbClr val="FF0000"/>
                </a:solidFill>
              </a:rPr>
              <a:t>сходственности</a:t>
            </a:r>
            <a:r>
              <a:rPr lang="ru-RU" sz="2400" dirty="0" smtClean="0">
                <a:solidFill>
                  <a:srgbClr val="FF0000"/>
                </a:solidFill>
              </a:rPr>
              <a:t> в его сложении с другими тварями, </a:t>
            </a:r>
            <a:r>
              <a:rPr lang="ru-RU" sz="2400" dirty="0" err="1" smtClean="0">
                <a:solidFill>
                  <a:srgbClr val="FF0000"/>
                </a:solidFill>
              </a:rPr>
              <a:t>показуя</a:t>
            </a:r>
            <a:r>
              <a:rPr lang="ru-RU" sz="2400" dirty="0" smtClean="0">
                <a:solidFill>
                  <a:srgbClr val="FF0000"/>
                </a:solidFill>
              </a:rPr>
              <a:t>, что он в существенности следует одинаковым с ним законам. И как иначе-то быть может? Не веществен ли он?“.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„Человек — единственное существо на земле, ведающее худое, злое“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XIX 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Философия сложилась в качестве самостоятельной, систематизированной области знания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Место и роль России в мировом историческом процессе?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51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Desktop\220px-Chaadaev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293" y="260648"/>
            <a:ext cx="2592090" cy="33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ЧААДАЕВ П.Я. </a:t>
            </a:r>
            <a:r>
              <a:rPr lang="ru-RU" sz="2800" dirty="0" smtClean="0"/>
              <a:t>(1794 – 1856)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3" tooltip="1829"/>
              </a:rPr>
              <a:t>1829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4" tooltip="1831"/>
              </a:rPr>
              <a:t>1831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создает своё главное произведение — 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5" tooltip="Философические письма"/>
              </a:rPr>
              <a:t>Философические письма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». Публикация первого из них в журнале 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6" tooltip="Телескоп (журнал)"/>
              </a:rPr>
              <a:t>Телескоп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7" tooltip="1836 год"/>
              </a:rPr>
              <a:t>1836 году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вызвала резкое недовольство властей из-за выраженного в нём горького негодования по поводу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отлучённости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8" tooltip="Россия"/>
              </a:rPr>
              <a:t>России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от «всемирного воспитания человеческого рода», духовного застоя, препятствующего исполнению предначертанной свыше исторической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миссии.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Журнал был закрыт,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Чаадаев — объявлен сумасшедшим.</a:t>
            </a:r>
          </a:p>
        </p:txBody>
      </p:sp>
    </p:spTree>
    <p:extLst>
      <p:ext uri="{BB962C8B-B14F-4D97-AF65-F5344CB8AC3E}">
        <p14:creationId xmlns:p14="http://schemas.microsoft.com/office/powerpoint/2010/main" xmlns="" val="23152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идеи Чаадаева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Мы </a:t>
            </a:r>
            <a:r>
              <a:rPr lang="ru-RU" sz="1800" dirty="0"/>
              <a:t>жили и сейчас еще живем для того, чтобы преподать какой-то великий урок отдаленным </a:t>
            </a:r>
            <a:r>
              <a:rPr lang="ru-RU" sz="1800" dirty="0" smtClean="0"/>
              <a:t>потомкам</a:t>
            </a:r>
          </a:p>
          <a:p>
            <a:r>
              <a:rPr lang="ru-RU" sz="1800" dirty="0"/>
              <a:t>Во втором письме Чаадаев подвергает критике </a:t>
            </a:r>
            <a:r>
              <a:rPr lang="ru-RU" sz="1800" dirty="0">
                <a:hlinkClick r:id="rId2" tooltip="Православие"/>
              </a:rPr>
              <a:t>православие</a:t>
            </a:r>
            <a:r>
              <a:rPr lang="ru-RU" sz="1800" dirty="0"/>
              <a:t> за то, что оно в отличие от западного христианства не способствовало освобождению низших слоев населения от рабской зависимости, а, напротив, закрепило </a:t>
            </a:r>
            <a:r>
              <a:rPr lang="ru-RU" sz="1800" dirty="0">
                <a:hlinkClick r:id="rId3" tooltip="Крепостничество"/>
              </a:rPr>
              <a:t>крепостничество</a:t>
            </a:r>
            <a:r>
              <a:rPr lang="ru-RU" sz="1800" dirty="0"/>
              <a:t> во времена </a:t>
            </a:r>
            <a:r>
              <a:rPr lang="ru-RU" sz="1800" dirty="0">
                <a:hlinkClick r:id="rId4" tooltip="Годунов"/>
              </a:rPr>
              <a:t>Годунова</a:t>
            </a:r>
            <a:r>
              <a:rPr lang="ru-RU" sz="1800" dirty="0"/>
              <a:t> и Шуйского. Он призывает к осмысленному существованию, но критикует монашеский </a:t>
            </a:r>
            <a:r>
              <a:rPr lang="ru-RU" sz="1800" dirty="0">
                <a:hlinkClick r:id="rId5" tooltip="Аскетизм"/>
              </a:rPr>
              <a:t>аскетизм</a:t>
            </a:r>
            <a:r>
              <a:rPr lang="ru-RU" sz="1800" dirty="0"/>
              <a:t>.</a:t>
            </a:r>
          </a:p>
          <a:p>
            <a:r>
              <a:rPr lang="ru-RU" sz="1800" dirty="0"/>
              <a:t>В третьем письме Чаадаев размышляет над соотношением веры и разума. С одной стороны, вера без разума - это мечтательная прихоть воображения, но разум без веры также существовать не может, ибо "нет иного разума, кроме разума подчиненного". И подчинение это состоит в служении благу и прогрессу, который состоит в осуществлении "нравственного закона".</a:t>
            </a:r>
          </a:p>
          <a:p>
            <a:r>
              <a:rPr lang="ru-RU" sz="1800" dirty="0"/>
              <a:t>В последнем письме Чаадаев говорит о цели и смысле истории как о "великом апокалиптическом синтезе", когда на земле установится "нравственный закон" в рамках единого планетарного общества.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934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Западники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Кавелин</a:t>
            </a:r>
            <a:r>
              <a:rPr lang="ru-RU" dirty="0" smtClean="0"/>
              <a:t> К.Д., Грановский Т.Н.</a:t>
            </a:r>
            <a:r>
              <a:rPr lang="ru-RU" sz="2800" dirty="0"/>
              <a:t> , И.С. </a:t>
            </a:r>
            <a:r>
              <a:rPr lang="ru-RU" sz="2800" dirty="0" smtClean="0"/>
              <a:t>Тургенев</a:t>
            </a: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C:\Users\Преподаватель\Desktop\00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8922"/>
            <a:ext cx="21912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еподаватель\Desktop\200px-Turgenev_by_Rep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540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реподаватель\Desktop\120809-191029-8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2844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931224" cy="5991944"/>
          </a:xfrm>
        </p:spPr>
        <p:txBody>
          <a:bodyPr>
            <a:noAutofit/>
          </a:bodyPr>
          <a:lstStyle/>
          <a:p>
            <a:r>
              <a:rPr lang="ru-RU" sz="2000" dirty="0"/>
              <a:t>Западники выступали с критикой крепостного права и составляли проекты его отмены, показывали преимущества наёмного труда. Отмена крепостного права представлялась западникам возможной и желательной только в виде реформы, проводимой правительством совместно с дворянами. Западники критиковали феодально-абсолютистский строй царской России, противопоставляя ему буржуазно-парламентарный, конституционный порядок западно-европейских монархий, прежде всего Англии и Франции. Выступая за модернизацию России по образцу буржуазных стран Западной Европы, западники призывали к быстрому развитию промышленности, торговли и новых средств транспорта, прежде всего железных дорог; выступали за свободное развитие промышленности и торговли. Достижения своих целей они рассчитывали добиться мирным путём, воздействуя общественным мнением на царское правительство, распространяя свои взгляды в обществе через просвещение и науку. Пути революции и идеи социализма многие западники считали неприемлемыми. Сторонники буржуазного прогресса и защитники просвещения и реформ, западники высоко ценили Петра I и его усилия по европеизации России.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7102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Славянофилы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А. С Хомяков, братья Киреевские, братья Аксаковы, Ю.Ф. Самарин</a:t>
            </a:r>
          </a:p>
          <a:p>
            <a:endParaRPr lang="ru-RU" dirty="0"/>
          </a:p>
        </p:txBody>
      </p:sp>
      <p:pic>
        <p:nvPicPr>
          <p:cNvPr id="4098" name="Picture 2" descr="C:\Users\Преподаватель\Desktop\logosfera_Pinakoteka_Khomyako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750785" cy="32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реподаватель\Desktop\kireevski_pet_v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566" y="3068960"/>
            <a:ext cx="2474561" cy="34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реподаватель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171" y="3429000"/>
            <a:ext cx="2952155" cy="3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95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выявление </a:t>
            </a:r>
            <a:r>
              <a:rPr lang="ru-RU" dirty="0"/>
              <a:t>самобытности России, её типовых отличий от </a:t>
            </a:r>
            <a:r>
              <a:rPr lang="ru-RU" dirty="0" smtClean="0"/>
              <a:t>Запада, </a:t>
            </a:r>
            <a:r>
              <a:rPr lang="ru-RU" dirty="0"/>
              <a:t>представители которого выступали с обоснованием особого, отличного от западноевропейского русского </a:t>
            </a:r>
            <a:r>
              <a:rPr lang="ru-RU" dirty="0" smtClean="0"/>
              <a:t>пути, </a:t>
            </a:r>
            <a:r>
              <a:rPr lang="ru-RU" dirty="0"/>
              <a:t>развиваясь по которому, по их мнению, Россия способна донести православную истину до впавших в ересь и атеизм европейских </a:t>
            </a:r>
            <a:r>
              <a:rPr lang="ru-RU" dirty="0" smtClean="0"/>
              <a:t>народов. </a:t>
            </a:r>
            <a:r>
              <a:rPr lang="ru-RU" dirty="0"/>
              <a:t>Славянофилы утверждали также о существовании особого типа культуры, возникшего на духовной почве </a:t>
            </a:r>
            <a:r>
              <a:rPr lang="ru-RU" dirty="0">
                <a:hlinkClick r:id="rId2" tooltip="Православие"/>
              </a:rPr>
              <a:t>православия</a:t>
            </a:r>
            <a:r>
              <a:rPr lang="ru-RU" dirty="0"/>
              <a:t>, а также отвергали тезис представителей </a:t>
            </a:r>
            <a:r>
              <a:rPr lang="ru-RU" dirty="0">
                <a:hlinkClick r:id="rId3" tooltip="Западничество"/>
              </a:rPr>
              <a:t>западничества</a:t>
            </a:r>
            <a:r>
              <a:rPr lang="ru-RU" dirty="0"/>
              <a:t> о том, что </a:t>
            </a:r>
            <a:r>
              <a:rPr lang="ru-RU" dirty="0">
                <a:hlinkClick r:id="rId4" tooltip="Пётр Первый"/>
              </a:rPr>
              <a:t>Пётр Первый</a:t>
            </a:r>
            <a:r>
              <a:rPr lang="ru-RU" dirty="0"/>
              <a:t> возвратил </a:t>
            </a:r>
            <a:r>
              <a:rPr lang="ru-RU" dirty="0">
                <a:hlinkClick r:id="rId5" tooltip="Россия"/>
              </a:rPr>
              <a:t>Россию</a:t>
            </a:r>
            <a:r>
              <a:rPr lang="ru-RU" dirty="0"/>
              <a:t> в лоно </a:t>
            </a:r>
            <a:r>
              <a:rPr lang="ru-RU" dirty="0">
                <a:hlinkClick r:id="rId6" tooltip="Европа"/>
              </a:rPr>
              <a:t>европейских</a:t>
            </a:r>
            <a:r>
              <a:rPr lang="ru-RU" dirty="0"/>
              <a:t> стран и она должна пройти этот путь в политическом, экономическом и культурном </a:t>
            </a:r>
            <a:r>
              <a:rPr lang="ru-RU" dirty="0" smtClean="0"/>
              <a:t>развитии.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23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XI-XVIII</a:t>
            </a:r>
            <a:r>
              <a:rPr lang="ru-RU" sz="9600" dirty="0" smtClean="0"/>
              <a:t> века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Главный вопрос на протяжении всей истории русской философской мысли- вопрос о </a:t>
            </a:r>
            <a:r>
              <a:rPr lang="ru-RU" sz="4800" dirty="0" smtClean="0"/>
              <a:t>самобытности,                      о особенностях характера и направленности </a:t>
            </a:r>
            <a:r>
              <a:rPr lang="ru-RU" sz="4800" dirty="0" smtClean="0"/>
              <a:t>развития русского и российского </a:t>
            </a:r>
            <a:r>
              <a:rPr lang="ru-RU" sz="4800" dirty="0" smtClean="0"/>
              <a:t>общества.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Какие идеи вы бы отнесли к </a:t>
            </a:r>
            <a:r>
              <a:rPr lang="ru-RU" sz="4000" dirty="0" err="1" smtClean="0"/>
              <a:t>западничекству</a:t>
            </a:r>
            <a:r>
              <a:rPr lang="ru-RU" sz="4000" dirty="0" smtClean="0"/>
              <a:t>, а какие к славянофильству?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err="1"/>
              <a:t>Монархия+совещательное</a:t>
            </a:r>
            <a:r>
              <a:rPr lang="ru-RU" sz="2000" dirty="0"/>
              <a:t> народное </a:t>
            </a:r>
            <a:r>
              <a:rPr lang="ru-RU" sz="2000" dirty="0" smtClean="0"/>
              <a:t>представительство</a:t>
            </a:r>
          </a:p>
          <a:p>
            <a:r>
              <a:rPr lang="ru-RU" sz="2000" dirty="0"/>
              <a:t>Недопустимость </a:t>
            </a:r>
            <a:r>
              <a:rPr lang="ru-RU" sz="2000" dirty="0" smtClean="0"/>
              <a:t>революционных потрясений</a:t>
            </a:r>
          </a:p>
          <a:p>
            <a:r>
              <a:rPr lang="ru-RU" sz="2000" dirty="0"/>
              <a:t>выступали за отмену крепостного права </a:t>
            </a:r>
            <a:r>
              <a:rPr lang="ru-RU" sz="2000" dirty="0" smtClean="0"/>
              <a:t>сверху</a:t>
            </a:r>
          </a:p>
          <a:p>
            <a:r>
              <a:rPr lang="ru-RU" sz="2000" dirty="0"/>
              <a:t>Петр внедрил западные порядки и обычаи, которые сбили Россию с истинного </a:t>
            </a:r>
            <a:r>
              <a:rPr lang="ru-RU" sz="2000" dirty="0" smtClean="0"/>
              <a:t>пути</a:t>
            </a:r>
          </a:p>
          <a:p>
            <a:r>
              <a:rPr lang="ru-RU" sz="2000" dirty="0" smtClean="0"/>
              <a:t>выступали </a:t>
            </a:r>
            <a:r>
              <a:rPr lang="ru-RU" sz="2000" dirty="0"/>
              <a:t>за отмену крепостного права </a:t>
            </a:r>
            <a:r>
              <a:rPr lang="ru-RU" sz="2000" dirty="0" smtClean="0"/>
              <a:t>сверху</a:t>
            </a:r>
          </a:p>
          <a:p>
            <a:r>
              <a:rPr lang="ru-RU" sz="2000" dirty="0"/>
              <a:t>Возвеличивание Петра, который спас Россию, обновил страну и вывел ее на международный </a:t>
            </a:r>
            <a:r>
              <a:rPr lang="ru-RU" sz="2000" dirty="0" smtClean="0"/>
              <a:t>уровень</a:t>
            </a:r>
          </a:p>
          <a:p>
            <a:r>
              <a:rPr lang="ru-RU" sz="2000" dirty="0"/>
              <a:t>Россия с опозданием, но идет и должна идти по западному пути развития</a:t>
            </a:r>
          </a:p>
          <a:p>
            <a:r>
              <a:rPr lang="ru-RU" sz="2000" dirty="0"/>
              <a:t>Мирный путь, реформы </a:t>
            </a:r>
            <a:r>
              <a:rPr lang="ru-RU" sz="2000" dirty="0" err="1" smtClean="0"/>
              <a:t>сверху</a:t>
            </a:r>
            <a:r>
              <a:rPr lang="ru-RU" sz="2000" dirty="0" err="1"/>
              <a:t>Россия</a:t>
            </a:r>
            <a:r>
              <a:rPr lang="ru-RU" sz="2000" dirty="0"/>
              <a:t> имеет свой особый путь развития, отличный от Запада. Но можно заимствовать фабрики, железные </a:t>
            </a:r>
            <a:r>
              <a:rPr lang="ru-RU" sz="2000" dirty="0" smtClean="0"/>
              <a:t>дороги</a:t>
            </a:r>
          </a:p>
          <a:p>
            <a:r>
              <a:rPr lang="ru-RU" sz="2000" dirty="0"/>
              <a:t>Ограниченная монархия, парламентский строй, демократ. свобод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93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3157703"/>
              </p:ext>
            </p:extLst>
          </p:nvPr>
        </p:nvGraphicFramePr>
        <p:xfrm>
          <a:off x="683568" y="404664"/>
          <a:ext cx="7848872" cy="6336706"/>
        </p:xfrm>
        <a:graphic>
          <a:graphicData uri="http://schemas.openxmlformats.org/drawingml/2006/table">
            <a:tbl>
              <a:tblPr/>
              <a:tblGrid>
                <a:gridCol w="2373872"/>
                <a:gridCol w="3165162"/>
                <a:gridCol w="2309838"/>
              </a:tblGrid>
              <a:tr h="383826">
                <a:tc>
                  <a:txBody>
                    <a:bodyPr/>
                    <a:lstStyle/>
                    <a:p>
                      <a:r>
                        <a:rPr lang="ru-RU" sz="1400" dirty="0"/>
                        <a:t>Критерий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Славянофилы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Западники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5401">
                <a:tc>
                  <a:txBody>
                    <a:bodyPr/>
                    <a:lstStyle/>
                    <a:p>
                      <a:r>
                        <a:rPr lang="ru-RU" sz="1400" dirty="0"/>
                        <a:t>Представители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А. С Хомяков, братья Киреевские, братья Аксаковы, Ю.Ф. Самарин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П.Я. Чаадаев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/>
                        <a:t>И.С. Тургенев, К.Д </a:t>
                      </a:r>
                      <a:r>
                        <a:rPr lang="ru-RU" sz="1400" dirty="0" err="1"/>
                        <a:t>Кавелин</a:t>
                      </a:r>
                      <a:r>
                        <a:rPr lang="ru-RU" sz="1400" dirty="0"/>
                        <a:t>, С.М. Соловьев, </a:t>
                      </a:r>
                      <a:r>
                        <a:rPr lang="ru-RU" sz="1400" dirty="0" smtClean="0"/>
                        <a:t> Т.Н. Грановский</a:t>
                      </a:r>
                      <a:endParaRPr lang="ru-RU" sz="1400" dirty="0"/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5401">
                <a:tc>
                  <a:txBody>
                    <a:bodyPr/>
                    <a:lstStyle/>
                    <a:p>
                      <a:r>
                        <a:rPr lang="ru-RU" sz="1400"/>
                        <a:t>Отношение к самодержавию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Монархия+совещательное</a:t>
                      </a:r>
                      <a:r>
                        <a:rPr lang="ru-RU" sz="1400" dirty="0"/>
                        <a:t> народное представительство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Ограниченная монархия, парламентский строй, демократ. свобод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5401">
                <a:tc>
                  <a:txBody>
                    <a:bodyPr/>
                    <a:lstStyle/>
                    <a:p>
                      <a:r>
                        <a:rPr lang="ru-RU" sz="1400"/>
                        <a:t>Отношение к крепостному праву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Отрицательное, выступали за отмену крепостного права сверху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Отрицательное, выступали за отмену крепостного права сверху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5877">
                <a:tc>
                  <a:txBody>
                    <a:bodyPr/>
                    <a:lstStyle/>
                    <a:p>
                      <a:r>
                        <a:rPr lang="ru-RU" sz="1400"/>
                        <a:t>Отношение к Петру </a:t>
                      </a:r>
                      <a:r>
                        <a:rPr lang="en-US" sz="1400"/>
                        <a:t>I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Отрицательно. Петр внедрил западные порядки и обычаи, которые сбили Россию с истинного пути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Возвеличивание Петра, который спас Россию, обновил страну и вывел ее на международный уровень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4">
                <a:tc>
                  <a:txBody>
                    <a:bodyPr/>
                    <a:lstStyle/>
                    <a:p>
                      <a:r>
                        <a:rPr lang="ru-RU" sz="1400"/>
                        <a:t>По какому пути должна идти Россия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Россия имеет свой особый путь развития, отличный от Запада. Но можно заимствовать фабрики, железные дороги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Россия с опозданием, но идет и должна идти по западному пути развития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446">
                <a:tc>
                  <a:txBody>
                    <a:bodyPr/>
                    <a:lstStyle/>
                    <a:p>
                      <a:r>
                        <a:rPr lang="ru-RU" sz="1400"/>
                        <a:t>Как проводить преобразования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Мирный путь, реформы сверху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Недопустимость революционных </a:t>
                      </a:r>
                    </a:p>
                  </a:txBody>
                  <a:tcPr marL="51640" marR="51640" marT="25820" marB="25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45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Соловьев В.С. (1853 – 1900)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Государство</a:t>
            </a:r>
            <a:r>
              <a:rPr lang="ru-RU" dirty="0" smtClean="0"/>
              <a:t>, </a:t>
            </a:r>
            <a:r>
              <a:rPr lang="ru-RU" dirty="0"/>
              <a:t>будучи естественным продуктом народной жизни, есть сам народ в его развитии: одно нельзя безнаказанно отделять от другого. История России есть история её государственности — не правительства и его органов, как думал Карамзин, но жизни народной в её целом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. </a:t>
            </a:r>
            <a:r>
              <a:rPr lang="ru-RU" dirty="0"/>
              <a:t>Природа для народов Западной Европы была матерью, для народов Восточной Европы — мачехой; там она содействовала успехам цивилизации, здесь — тормозила их; потому-то и русский народ позже западноевропейских собратий приобщился к греко-римской культуре и позже выступил на историческое </a:t>
            </a:r>
            <a:r>
              <a:rPr lang="ru-RU" dirty="0" smtClean="0"/>
              <a:t>поприще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65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Русские писатели-классики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Л.Н. Толстой</a:t>
            </a:r>
          </a:p>
          <a:p>
            <a:r>
              <a:rPr lang="ru-RU" dirty="0" smtClean="0"/>
              <a:t>Ф. М. Достоевский</a:t>
            </a:r>
            <a:endParaRPr lang="ru-RU" dirty="0"/>
          </a:p>
        </p:txBody>
      </p:sp>
      <p:pic>
        <p:nvPicPr>
          <p:cNvPr id="5122" name="Picture 2" descr="C:\Users\Преподаватель\Desktop\dostoevsk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2857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еподаватель\Desktop\tolstoi_l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2808312" cy="36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5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ХХ 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Евразийство</a:t>
            </a:r>
            <a:r>
              <a:rPr lang="ru-RU" dirty="0" smtClean="0"/>
              <a:t>: Россия – есть Евразия, третий соединенный материк. Эпоха господства Европы должна смениться лидерством Евразии</a:t>
            </a:r>
          </a:p>
          <a:p>
            <a:r>
              <a:rPr lang="ru-RU" dirty="0" smtClean="0"/>
              <a:t>Бердяев Н. А. «Россия стала ареной столкновения и противоборства восточных и западных элементов», это проявляется в культурном расколе общества, в непоследовательности реформ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7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Марксизм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Наше общество движется как и другие народы по определенным ступеням – формациям, но СССР поднялся на новую ступень развития и прокладывает дорогу всему человечеству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4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Преподаватель\Desktop\image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234" y="5733256"/>
            <a:ext cx="1832495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еподаватель\Desktop\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71" y="2287327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 догоняет Запад или идет своим путем?</a:t>
            </a:r>
            <a:endParaRPr lang="ru-RU" dirty="0"/>
          </a:p>
        </p:txBody>
      </p:sp>
      <p:pic>
        <p:nvPicPr>
          <p:cNvPr id="6146" name="Picture 2" descr="C:\Users\Преподаватель\Desktop\54aa2c1373fae32f3c830ce7d87_pre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9328"/>
            <a:ext cx="2952328" cy="40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еподаватель\Desktop\thCALUTEJ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58127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реподаватель\Desktop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0286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4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sz="1800" b="1" dirty="0" smtClean="0"/>
              <a:t>Боголюбов Л</a:t>
            </a:r>
            <a:r>
              <a:rPr lang="ru-RU" sz="1800" b="1" dirty="0" smtClean="0"/>
              <a:t>. Н</a:t>
            </a:r>
            <a:r>
              <a:rPr lang="ru-RU" sz="1800" b="1" dirty="0" smtClean="0"/>
              <a:t>.,  </a:t>
            </a:r>
            <a:r>
              <a:rPr lang="ru-RU" sz="1800" b="1" dirty="0" err="1" smtClean="0"/>
              <a:t>Лазебникова</a:t>
            </a:r>
            <a:r>
              <a:rPr lang="ru-RU" sz="1800" b="1" dirty="0" smtClean="0"/>
              <a:t>, </a:t>
            </a:r>
            <a:r>
              <a:rPr lang="ru-RU" sz="1800" b="1" dirty="0" smtClean="0"/>
              <a:t>А. Ю</a:t>
            </a:r>
            <a:r>
              <a:rPr lang="ru-RU" sz="1800" b="1" dirty="0" smtClean="0"/>
              <a:t>.</a:t>
            </a:r>
            <a:r>
              <a:rPr lang="ru-RU" sz="1800" b="1" dirty="0" smtClean="0"/>
              <a:t>  </a:t>
            </a:r>
            <a:r>
              <a:rPr lang="ru-RU" sz="1800" b="1" dirty="0" smtClean="0"/>
              <a:t>Смирнова Н</a:t>
            </a:r>
            <a:r>
              <a:rPr lang="ru-RU" sz="1800" b="1" dirty="0" smtClean="0"/>
              <a:t>. М</a:t>
            </a:r>
            <a:r>
              <a:rPr lang="ru-RU" sz="1800" b="1" dirty="0" smtClean="0"/>
              <a:t>. Учебник обществознания профильный уровень</a:t>
            </a:r>
            <a:r>
              <a:rPr lang="en-US" sz="1800" b="1" dirty="0" smtClean="0"/>
              <a:t> 10 </a:t>
            </a:r>
            <a:r>
              <a:rPr lang="ru-RU" sz="1800" b="1" dirty="0" smtClean="0"/>
              <a:t>класс – М.: Просвещение, 2013</a:t>
            </a:r>
            <a:endParaRPr lang="en-US" sz="1800" b="1" dirty="0" smtClean="0"/>
          </a:p>
          <a:p>
            <a:r>
              <a:rPr lang="en-US" sz="1800" b="1" dirty="0" smtClean="0"/>
              <a:t>w.w.w.biografguru.ru</a:t>
            </a:r>
            <a:endParaRPr lang="ru-RU" sz="1800" b="1" dirty="0" smtClean="0"/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Митрополит </a:t>
            </a:r>
            <a:r>
              <a:rPr lang="ru-RU" dirty="0" err="1" smtClean="0"/>
              <a:t>Иларион</a:t>
            </a:r>
            <a:r>
              <a:rPr lang="ru-RU" dirty="0" smtClean="0"/>
              <a:t> (</a:t>
            </a:r>
            <a:r>
              <a:rPr lang="en-US" dirty="0" smtClean="0"/>
              <a:t>XI </a:t>
            </a:r>
            <a:r>
              <a:rPr lang="ru-RU" dirty="0" smtClean="0"/>
              <a:t>век)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«Слово о законе и благодати»</a:t>
            </a:r>
          </a:p>
          <a:p>
            <a:r>
              <a:rPr lang="ru-RU" dirty="0" smtClean="0"/>
              <a:t>Развивал учение о смене в мировой истории ветхозаветной эпохи закона эпохой благодати</a:t>
            </a:r>
          </a:p>
          <a:p>
            <a:r>
              <a:rPr lang="ru-RU" dirty="0" smtClean="0"/>
              <a:t>Принимая благодать, человек должен возложить на себя нравственную ответственность</a:t>
            </a:r>
            <a:endParaRPr lang="ru-RU" dirty="0"/>
          </a:p>
        </p:txBody>
      </p:sp>
      <p:pic>
        <p:nvPicPr>
          <p:cNvPr id="2051" name="Picture 3" descr="C:\Users\Семья\Desktop\120311-113611-7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17032"/>
            <a:ext cx="266429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Игумен </a:t>
            </a:r>
            <a:r>
              <a:rPr lang="ru-RU" dirty="0" err="1" smtClean="0"/>
              <a:t>Филофей</a:t>
            </a:r>
            <a:r>
              <a:rPr lang="ru-RU" dirty="0" smtClean="0"/>
              <a:t> (</a:t>
            </a:r>
            <a:r>
              <a:rPr lang="en-US" dirty="0" smtClean="0"/>
              <a:t>XVI </a:t>
            </a:r>
            <a:r>
              <a:rPr lang="ru-RU" dirty="0" smtClean="0"/>
              <a:t>век)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«Москва-Третий Рим»</a:t>
            </a:r>
          </a:p>
          <a:p>
            <a:r>
              <a:rPr lang="ru-RU" dirty="0" smtClean="0"/>
              <a:t>«…все христианские царства сошлись в одно…, что два Рима пали, а третий стоит, а четвертому же не бывать»</a:t>
            </a:r>
            <a:endParaRPr lang="ru-RU" dirty="0"/>
          </a:p>
        </p:txBody>
      </p:sp>
      <p:pic>
        <p:nvPicPr>
          <p:cNvPr id="6" name="Picture 2" descr="C:\Users\Семья\Desktop\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3024336" cy="329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Славяно-греко-латинская академия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Братья </a:t>
            </a:r>
            <a:r>
              <a:rPr lang="ru-RU" dirty="0" err="1" smtClean="0"/>
              <a:t>Лихуды</a:t>
            </a:r>
            <a:endParaRPr lang="ru-RU" dirty="0" smtClean="0"/>
          </a:p>
          <a:p>
            <a:r>
              <a:rPr lang="ru-RU" dirty="0" smtClean="0"/>
              <a:t>Отхождение философии от богословия</a:t>
            </a:r>
          </a:p>
          <a:p>
            <a:r>
              <a:rPr lang="ru-RU" dirty="0" smtClean="0"/>
              <a:t>Симпатии к католицизму</a:t>
            </a:r>
            <a:endParaRPr lang="ru-RU" dirty="0"/>
          </a:p>
        </p:txBody>
      </p:sp>
      <p:pic>
        <p:nvPicPr>
          <p:cNvPr id="4099" name="Picture 3" descr="C:\Users\Семья\Desktop\славяно-греко-латинская-академ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1945" y="1844824"/>
            <a:ext cx="2422056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«Ученая </a:t>
            </a:r>
            <a:r>
              <a:rPr lang="ru-RU" dirty="0" smtClean="0"/>
              <a:t>дружина» 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Прокопович Ф.</a:t>
            </a:r>
          </a:p>
          <a:p>
            <a:r>
              <a:rPr lang="ru-RU" dirty="0" smtClean="0"/>
              <a:t>Татищев В.Н.</a:t>
            </a:r>
          </a:p>
          <a:p>
            <a:r>
              <a:rPr lang="ru-RU" dirty="0" smtClean="0"/>
              <a:t>Посошков И.Г.</a:t>
            </a:r>
          </a:p>
          <a:p>
            <a:r>
              <a:rPr lang="ru-RU" dirty="0" smtClean="0"/>
              <a:t>Кантемир А.Д.</a:t>
            </a:r>
            <a:endParaRPr lang="ru-RU" dirty="0"/>
          </a:p>
        </p:txBody>
      </p:sp>
      <p:pic>
        <p:nvPicPr>
          <p:cNvPr id="1026" name="Picture 2" descr="C:\Users\Семья\Desktop\pet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Афоризмы 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Есть желание, - тысяча способов; нет желания, - тысяча поводов!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Когда государь повинуется закону, тогда не дерзнет никто противиться оному.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 smtClean="0"/>
              <a:t>Указую</a:t>
            </a:r>
            <a:r>
              <a:rPr lang="ru-RU" sz="2400" b="1" dirty="0" smtClean="0"/>
              <a:t> боярам в Думе говорить по ненаписанному, дабы дурь каждого видна была.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Выше всех добродетелей рассуждение, ибо всякая добродетель без разума — пуста.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емья\Desktop\att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2573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Феофан Прокопович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«Правда воли монаршей» (1722) </a:t>
            </a:r>
          </a:p>
          <a:p>
            <a:r>
              <a:rPr lang="ru-RU" dirty="0" smtClean="0"/>
              <a:t>утверждал божественное происхождение самого принципа власти. Однако Бог наделяет правителя властью не непосредственно, а через направляемую им волю народа. </a:t>
            </a:r>
          </a:p>
          <a:p>
            <a:r>
              <a:rPr lang="ru-RU" dirty="0" smtClean="0"/>
              <a:t>основой власти наряду с божественной волей является согласие монарха и народа. Взгляды Феофана Прокоповича резко расходились с православным учением о симфонии властей, их претворении в жизнь вело к секуляризации и умалению роли Церкви в русском обществе.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мья\Desktop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214" y="0"/>
            <a:ext cx="2114785" cy="2996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Татищев В.Н.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«Разговор двух приятелей о пользе наук и училищ»</a:t>
            </a:r>
          </a:p>
          <a:p>
            <a:r>
              <a:rPr lang="ru-RU" dirty="0" smtClean="0"/>
              <a:t>«История Российская с самых древнейших времен»</a:t>
            </a:r>
          </a:p>
          <a:p>
            <a:r>
              <a:rPr lang="ru-RU" dirty="0" smtClean="0"/>
              <a:t> Основной идея -  идея естественного права, естественной морали, естественной религии, заимствованная Татищевым у </a:t>
            </a:r>
            <a:r>
              <a:rPr lang="ru-RU" dirty="0" err="1" smtClean="0">
                <a:hlinkClick r:id="rId3" tooltip="Пуфендорф"/>
              </a:rPr>
              <a:t>Пуфендорфа</a:t>
            </a:r>
            <a:r>
              <a:rPr lang="ru-RU" dirty="0" smtClean="0"/>
              <a:t> и </a:t>
            </a:r>
            <a:r>
              <a:rPr lang="ru-RU" dirty="0" err="1" smtClean="0">
                <a:hlinkClick r:id="rId4" tooltip="Вальх (страница отсутствует)"/>
              </a:rPr>
              <a:t>Вальха</a:t>
            </a:r>
            <a:r>
              <a:rPr lang="ru-RU" dirty="0" smtClean="0"/>
              <a:t>. Высшая цель, или «истинное благополучие», по этому воззрению, заключается в полном равновесии душевных сил, в «спокойствии души и совести», достигаемом путём развития ума «полезною» наукою. К последней Татищев относил медицину, экономию, законоучение и философию.</a:t>
            </a:r>
          </a:p>
          <a:p>
            <a:r>
              <a:rPr lang="ru-RU" dirty="0" smtClean="0"/>
              <a:t>Основа изменения общества – сила разума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1282</Words>
  <Application>Microsoft Office PowerPoint</Application>
  <PresentationFormat>Экран (4:3)</PresentationFormat>
  <Paragraphs>119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Из истории русской философии</vt:lpstr>
      <vt:lpstr>XI-XVIII века</vt:lpstr>
      <vt:lpstr>Митрополит Иларион (XI век)</vt:lpstr>
      <vt:lpstr>Игумен Филофей (XVI век)</vt:lpstr>
      <vt:lpstr>Славяно-греко-латинская академия</vt:lpstr>
      <vt:lpstr>«Ученая дружина» Петра I</vt:lpstr>
      <vt:lpstr>Афоризмы Петра I</vt:lpstr>
      <vt:lpstr>Феофан Прокопович</vt:lpstr>
      <vt:lpstr>Татищев В.Н.</vt:lpstr>
      <vt:lpstr>Кантемир А.</vt:lpstr>
      <vt:lpstr>Ломоносов М.В.</vt:lpstr>
      <vt:lpstr>Радищев А.Н.</vt:lpstr>
      <vt:lpstr>XIX  век</vt:lpstr>
      <vt:lpstr>ЧААДАЕВ П.Я. (1794 – 1856)</vt:lpstr>
      <vt:lpstr>Основные идеи Чаадаева</vt:lpstr>
      <vt:lpstr>Западники</vt:lpstr>
      <vt:lpstr>Слайд 17</vt:lpstr>
      <vt:lpstr>Славянофилы </vt:lpstr>
      <vt:lpstr>Слайд 19</vt:lpstr>
      <vt:lpstr>Какие идеи вы бы отнесли к западничекству, а какие к славянофильству?</vt:lpstr>
      <vt:lpstr>Слайд 21</vt:lpstr>
      <vt:lpstr>Соловьев В.С. (1853 – 1900)</vt:lpstr>
      <vt:lpstr>Русские писатели-классики</vt:lpstr>
      <vt:lpstr>ХХ век</vt:lpstr>
      <vt:lpstr>Марксизм </vt:lpstr>
      <vt:lpstr>Россия догоняет Запад или идет своим путем?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русской философии</dc:title>
  <dc:creator>Семья</dc:creator>
  <cp:lastModifiedBy>Семья</cp:lastModifiedBy>
  <cp:revision>22</cp:revision>
  <dcterms:created xsi:type="dcterms:W3CDTF">2013-09-21T08:10:14Z</dcterms:created>
  <dcterms:modified xsi:type="dcterms:W3CDTF">2014-02-11T13:13:36Z</dcterms:modified>
</cp:coreProperties>
</file>