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8" r:id="rId3"/>
    <p:sldId id="260" r:id="rId4"/>
    <p:sldId id="267" r:id="rId5"/>
    <p:sldId id="257" r:id="rId6"/>
    <p:sldId id="266" r:id="rId7"/>
    <p:sldId id="261" r:id="rId8"/>
    <p:sldId id="265" r:id="rId9"/>
    <p:sldId id="259" r:id="rId10"/>
    <p:sldId id="269" r:id="rId11"/>
    <p:sldId id="264" r:id="rId12"/>
    <p:sldId id="25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4181" autoAdjust="0"/>
  </p:normalViewPr>
  <p:slideViewPr>
    <p:cSldViewPr>
      <p:cViewPr varScale="1">
        <p:scale>
          <a:sx n="62" d="100"/>
          <a:sy n="62" d="100"/>
        </p:scale>
        <p:origin x="-72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3895F1-AFA0-4047-8FA9-1C997C0A6C7E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D47285-39BC-4622-8257-D929852547C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51D31D-3075-4C27-B5EB-76F774AEB797}" type="slidenum">
              <a:rPr lang="ru-RU"/>
              <a:pPr/>
              <a:t>9</a:t>
            </a:fld>
            <a:endParaRPr lang="ru-RU"/>
          </a:p>
        </p:txBody>
      </p:sp>
      <p:sp>
        <p:nvSpPr>
          <p:cNvPr id="11059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buFontTx/>
              <a:buNone/>
            </a:pPr>
            <a:fld id="{7C360B7B-A8AC-4844-BD95-28D77BC3B1F6}" type="slidenum">
              <a:rPr lang="ru-RU" sz="1200" b="0">
                <a:latin typeface="Calibri" pitchFamily="34" charset="0"/>
              </a:rPr>
              <a:pPr algn="r" eaLnBrk="1" hangingPunct="1">
                <a:buFontTx/>
                <a:buNone/>
              </a:pPr>
              <a:t>9</a:t>
            </a:fld>
            <a:endParaRPr lang="ru-RU" sz="1200" b="0">
              <a:latin typeface="Calibri" pitchFamily="34" charset="0"/>
            </a:endParaRPr>
          </a:p>
        </p:txBody>
      </p:sp>
      <p:sp>
        <p:nvSpPr>
          <p:cNvPr id="110595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/>
          </p:cNvSpPr>
          <p:nvPr>
            <p:ph type="body" idx="1"/>
          </p:nvPr>
        </p:nvSpPr>
        <p:spPr/>
        <p:txBody>
          <a:bodyPr lIns="92080" tIns="46040" rIns="92080" bIns="46040"/>
          <a:lstStyle/>
          <a:p>
            <a:pPr>
              <a:spcBef>
                <a:spcPct val="0"/>
              </a:spcBef>
            </a:pPr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01C0D-6FB1-4435-A519-093640E5E4AF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5833-6445-418A-B68F-9931676D02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01C0D-6FB1-4435-A519-093640E5E4AF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5833-6445-418A-B68F-9931676D02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01C0D-6FB1-4435-A519-093640E5E4AF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5833-6445-418A-B68F-9931676D02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01C0D-6FB1-4435-A519-093640E5E4AF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5833-6445-418A-B68F-9931676D02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01C0D-6FB1-4435-A519-093640E5E4AF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5833-6445-418A-B68F-9931676D02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01C0D-6FB1-4435-A519-093640E5E4AF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5833-6445-418A-B68F-9931676D02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01C0D-6FB1-4435-A519-093640E5E4AF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5833-6445-418A-B68F-9931676D02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01C0D-6FB1-4435-A519-093640E5E4AF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5833-6445-418A-B68F-9931676D02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01C0D-6FB1-4435-A519-093640E5E4AF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5833-6445-418A-B68F-9931676D02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01C0D-6FB1-4435-A519-093640E5E4AF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5833-6445-418A-B68F-9931676D02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01C0D-6FB1-4435-A519-093640E5E4AF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5833-6445-418A-B68F-9931676D02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01C0D-6FB1-4435-A519-093640E5E4AF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F5833-6445-418A-B68F-9931676D02A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</a:t>
            </a:r>
            <a:r>
              <a:rPr lang="en-AU" dirty="0" err="1" smtClean="0"/>
              <a:t>ема</a:t>
            </a:r>
            <a:r>
              <a:rPr lang="en-AU" dirty="0" smtClean="0"/>
              <a:t>  </a:t>
            </a:r>
            <a:r>
              <a:rPr lang="en-AU" dirty="0" err="1" smtClean="0"/>
              <a:t>семинара</a:t>
            </a:r>
            <a:r>
              <a:rPr lang="en-AU" dirty="0" smtClean="0"/>
              <a:t>: </a:t>
            </a:r>
            <a:br>
              <a:rPr lang="en-AU" dirty="0" smtClean="0"/>
            </a:br>
            <a:r>
              <a:rPr lang="en-AU" b="1" dirty="0" smtClean="0"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en-AU" b="1" dirty="0" err="1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AU" b="1" dirty="0" err="1" smtClean="0">
                <a:latin typeface="Times New Roman" pitchFamily="18" charset="0"/>
                <a:cs typeface="Times New Roman" pitchFamily="18" charset="0"/>
              </a:rPr>
              <a:t>азвитие</a:t>
            </a:r>
            <a:r>
              <a:rPr lang="en-AU" b="1" dirty="0" smtClean="0">
                <a:latin typeface="Times New Roman" pitchFamily="18" charset="0"/>
                <a:cs typeface="Times New Roman" pitchFamily="18" charset="0"/>
              </a:rPr>
              <a:t> УУД </a:t>
            </a:r>
            <a:r>
              <a:rPr lang="en-AU" b="1" dirty="0" err="1" smtClean="0">
                <a:latin typeface="Times New Roman" pitchFamily="18" charset="0"/>
                <a:cs typeface="Times New Roman" pitchFamily="18" charset="0"/>
              </a:rPr>
              <a:t>обучающихся</a:t>
            </a:r>
            <a:r>
              <a:rPr lang="en-A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b="1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A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b="1" dirty="0" err="1" smtClean="0">
                <a:latin typeface="Times New Roman" pitchFamily="18" charset="0"/>
                <a:cs typeface="Times New Roman" pitchFamily="18" charset="0"/>
              </a:rPr>
              <a:t>основе</a:t>
            </a:r>
            <a:r>
              <a:rPr lang="en-A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b="1" dirty="0" err="1" smtClean="0">
                <a:latin typeface="Times New Roman" pitchFamily="18" charset="0"/>
                <a:cs typeface="Times New Roman" pitchFamily="18" charset="0"/>
              </a:rPr>
              <a:t>метапредметного</a:t>
            </a:r>
            <a:r>
              <a:rPr lang="en-A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b="1" dirty="0" err="1" smtClean="0">
                <a:latin typeface="Times New Roman" pitchFamily="18" charset="0"/>
                <a:cs typeface="Times New Roman" pitchFamily="18" charset="0"/>
              </a:rPr>
              <a:t>подхода</a:t>
            </a:r>
            <a:r>
              <a:rPr lang="en-AU" b="1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-1" y="837561"/>
          <a:ext cx="9144000" cy="6100450"/>
        </p:xfrm>
        <a:graphic>
          <a:graphicData uri="http://schemas.openxmlformats.org/drawingml/2006/table">
            <a:tbl>
              <a:tblPr/>
              <a:tblGrid>
                <a:gridCol w="2751684"/>
                <a:gridCol w="1724911"/>
                <a:gridCol w="1521981"/>
                <a:gridCol w="3145424"/>
              </a:tblGrid>
              <a:tr h="614597">
                <a:tc>
                  <a:txBody>
                    <a:bodyPr/>
                    <a:lstStyle/>
                    <a:p>
                      <a:pPr marL="179705">
                        <a:spcAft>
                          <a:spcPts val="600"/>
                        </a:spcAft>
                      </a:pPr>
                      <a:r>
                        <a:rPr lang="ru-RU" sz="2000" kern="50" dirty="0">
                          <a:latin typeface="Times New Roman"/>
                          <a:ea typeface="Arial Unicode MS"/>
                        </a:rPr>
                        <a:t>Психологическая терминология</a:t>
                      </a:r>
                    </a:p>
                  </a:txBody>
                  <a:tcPr marL="45156" marR="451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latin typeface="Times New Roman"/>
                          <a:ea typeface="Times New Roman"/>
                        </a:rPr>
                        <a:t>Педагогическая терминология</a:t>
                      </a:r>
                      <a:endParaRPr lang="ru-RU" sz="1600" kern="50" dirty="0">
                        <a:latin typeface="Times New Roman"/>
                        <a:ea typeface="Arial Unicode MS"/>
                      </a:endParaRPr>
                    </a:p>
                  </a:txBody>
                  <a:tcPr marL="45156" marR="451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>
                        <a:spcAft>
                          <a:spcPts val="600"/>
                        </a:spcAft>
                      </a:pPr>
                      <a:r>
                        <a:rPr lang="ru-RU" sz="2000" kern="50" dirty="0">
                          <a:latin typeface="Times New Roman"/>
                          <a:ea typeface="Arial Unicode MS"/>
                        </a:rPr>
                        <a:t>Язык ребенка</a:t>
                      </a:r>
                    </a:p>
                  </a:txBody>
                  <a:tcPr marL="45156" marR="451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>
                        <a:spcAft>
                          <a:spcPts val="600"/>
                        </a:spcAft>
                      </a:pPr>
                      <a:r>
                        <a:rPr lang="ru-RU" sz="1600" kern="50" dirty="0">
                          <a:latin typeface="Times New Roman"/>
                          <a:ea typeface="Arial Unicode MS"/>
                        </a:rPr>
                        <a:t>Педагогический ориентир.</a:t>
                      </a:r>
                    </a:p>
                    <a:p>
                      <a:pPr marL="179705">
                        <a:spcAft>
                          <a:spcPts val="600"/>
                        </a:spcAft>
                      </a:pPr>
                      <a:r>
                        <a:rPr lang="ru-RU" sz="1600" kern="50" dirty="0" smtClean="0">
                          <a:latin typeface="Times New Roman"/>
                          <a:ea typeface="Arial Unicode MS"/>
                        </a:rPr>
                        <a:t>знаю/могу</a:t>
                      </a:r>
                      <a:r>
                        <a:rPr lang="ru-RU" sz="1600" kern="50" dirty="0">
                          <a:latin typeface="Times New Roman"/>
                          <a:ea typeface="Arial Unicode MS"/>
                        </a:rPr>
                        <a:t>, хочу,  делаю</a:t>
                      </a:r>
                    </a:p>
                  </a:txBody>
                  <a:tcPr marL="45156" marR="451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653">
                <a:tc>
                  <a:txBody>
                    <a:bodyPr/>
                    <a:lstStyle/>
                    <a:p>
                      <a:pPr marL="179705" algn="just">
                        <a:spcAft>
                          <a:spcPts val="600"/>
                        </a:spcAft>
                      </a:pPr>
                      <a:r>
                        <a:rPr lang="ru-RU" sz="2000" kern="50" dirty="0">
                          <a:latin typeface="Times New Roman"/>
                          <a:ea typeface="Arial Unicode MS"/>
                        </a:rPr>
                        <a:t>Личностные универсальные учебные действия. </a:t>
                      </a:r>
                    </a:p>
                  </a:txBody>
                  <a:tcPr marL="45156" marR="451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latin typeface="Times New Roman"/>
                          <a:ea typeface="Arial Unicode MS"/>
                        </a:rPr>
                        <a:t>Воспитание личности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latin typeface="Times New Roman"/>
                          <a:ea typeface="Times New Roman"/>
                        </a:rPr>
                        <a:t>(Нравственное развитие; и формирование познавательного интереса)</a:t>
                      </a:r>
                      <a:endParaRPr lang="ru-RU" sz="1600" kern="50" dirty="0">
                        <a:latin typeface="Times New Roman"/>
                        <a:ea typeface="Arial Unicode MS"/>
                      </a:endParaRPr>
                    </a:p>
                  </a:txBody>
                  <a:tcPr marL="45156" marR="451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just">
                        <a:spcAft>
                          <a:spcPts val="600"/>
                        </a:spcAft>
                      </a:pPr>
                      <a:r>
                        <a:rPr lang="ru-RU" sz="2000" kern="50" dirty="0">
                          <a:latin typeface="Times New Roman"/>
                          <a:ea typeface="Arial Unicode MS"/>
                        </a:rPr>
                        <a:t>«Я сам».</a:t>
                      </a:r>
                    </a:p>
                  </a:txBody>
                  <a:tcPr marL="45156" marR="451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latin typeface="Times New Roman"/>
                          <a:ea typeface="Times New Roman"/>
                        </a:rPr>
                        <a:t>Что такое хорошо и что такое плохо</a:t>
                      </a:r>
                      <a:endParaRPr lang="ru-RU" sz="1600" kern="50" dirty="0">
                        <a:latin typeface="Times New Roman"/>
                        <a:ea typeface="Arial Unicode M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latin typeface="Times New Roman"/>
                          <a:ea typeface="Arial Unicode MS"/>
                        </a:rPr>
                        <a:t>«Хочу учиться»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latin typeface="Times New Roman"/>
                          <a:ea typeface="Arial Unicode MS"/>
                        </a:rPr>
                        <a:t>«Учусь успеху»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latin typeface="Times New Roman"/>
                          <a:ea typeface="Arial Unicode MS"/>
                        </a:rPr>
                        <a:t>«Живу в России»</a:t>
                      </a:r>
                    </a:p>
                    <a:p>
                      <a:pPr marL="179705" algn="just">
                        <a:spcAft>
                          <a:spcPts val="600"/>
                        </a:spcAft>
                      </a:pPr>
                      <a:r>
                        <a:rPr lang="ru-RU" sz="1600" kern="50" dirty="0">
                          <a:latin typeface="Times New Roman"/>
                          <a:ea typeface="Arial Unicode MS"/>
                        </a:rPr>
                        <a:t>«Расту хорошим человеком»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latin typeface="Times New Roman"/>
                          <a:ea typeface="Times New Roman"/>
                        </a:rPr>
                        <a:t>«В здоровом теле здоровый дух!»</a:t>
                      </a:r>
                      <a:endParaRPr lang="ru-RU" sz="1600" kern="50" dirty="0">
                        <a:latin typeface="Times New Roman"/>
                        <a:ea typeface="Arial Unicode MS"/>
                      </a:endParaRPr>
                    </a:p>
                  </a:txBody>
                  <a:tcPr marL="45156" marR="451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5831">
                <a:tc>
                  <a:txBody>
                    <a:bodyPr/>
                    <a:lstStyle/>
                    <a:p>
                      <a:pPr marL="179705">
                        <a:spcAft>
                          <a:spcPts val="600"/>
                        </a:spcAft>
                      </a:pPr>
                      <a:r>
                        <a:rPr lang="ru-RU" sz="2000" kern="50" dirty="0">
                          <a:latin typeface="Times New Roman"/>
                          <a:ea typeface="Arial Unicode MS"/>
                        </a:rPr>
                        <a:t>Регулятивные универсальные учебные действия. </a:t>
                      </a:r>
                    </a:p>
                  </a:txBody>
                  <a:tcPr marL="45156" marR="451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 kern="5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50" dirty="0" err="1" smtClean="0">
                          <a:latin typeface="Times New Roman"/>
                          <a:ea typeface="Times New Roman"/>
                        </a:rPr>
                        <a:t>Самоорганиза</a:t>
                      </a:r>
                      <a:endParaRPr lang="ru-RU" sz="1600" kern="50" dirty="0" smtClean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50" dirty="0" smtClean="0">
                          <a:latin typeface="Times New Roman"/>
                          <a:ea typeface="Times New Roman"/>
                        </a:rPr>
                        <a:t>      </a:t>
                      </a:r>
                      <a:r>
                        <a:rPr lang="ru-RU" sz="1600" kern="50" dirty="0" err="1" smtClean="0">
                          <a:latin typeface="Times New Roman"/>
                          <a:ea typeface="Times New Roman"/>
                        </a:rPr>
                        <a:t>ция</a:t>
                      </a:r>
                      <a:endParaRPr lang="ru-RU" sz="1600" kern="50" dirty="0" smtClean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600" kern="50" dirty="0">
                        <a:latin typeface="Times New Roman"/>
                        <a:ea typeface="Arial Unicode MS"/>
                      </a:endParaRPr>
                    </a:p>
                  </a:txBody>
                  <a:tcPr marL="45156" marR="451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>
                        <a:spcAft>
                          <a:spcPts val="600"/>
                        </a:spcAft>
                      </a:pPr>
                      <a:r>
                        <a:rPr lang="ru-RU" sz="2000" kern="50" dirty="0">
                          <a:latin typeface="Times New Roman"/>
                          <a:ea typeface="Arial Unicode MS"/>
                        </a:rPr>
                        <a:t>«Я могу»</a:t>
                      </a:r>
                    </a:p>
                  </a:txBody>
                  <a:tcPr marL="45156" marR="451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>
                        <a:spcAft>
                          <a:spcPts val="600"/>
                        </a:spcAft>
                      </a:pPr>
                      <a:r>
                        <a:rPr lang="ru-RU" sz="1600" kern="50" dirty="0">
                          <a:latin typeface="Times New Roman"/>
                          <a:ea typeface="Arial Unicode MS"/>
                        </a:rPr>
                        <a:t>«Понимаю и действую»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latin typeface="Times New Roman"/>
                          <a:ea typeface="Arial Unicode MS"/>
                        </a:rPr>
                        <a:t>«Контролирую ситуацию»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latin typeface="Times New Roman"/>
                          <a:ea typeface="Arial Unicode MS"/>
                        </a:rPr>
                        <a:t>«Учусь оценивать»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latin typeface="Times New Roman"/>
                          <a:ea typeface="Arial Unicode MS"/>
                        </a:rPr>
                        <a:t>«Думаю, пишу, говорю, показываю и делаю»</a:t>
                      </a:r>
                    </a:p>
                  </a:txBody>
                  <a:tcPr marL="45156" marR="451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5831">
                <a:tc>
                  <a:txBody>
                    <a:bodyPr/>
                    <a:lstStyle/>
                    <a:p>
                      <a:pPr marL="179705" algn="just">
                        <a:spcAft>
                          <a:spcPts val="600"/>
                        </a:spcAft>
                      </a:pPr>
                      <a:r>
                        <a:rPr lang="ru-RU" sz="2000" kern="50" dirty="0">
                          <a:latin typeface="Times New Roman"/>
                          <a:ea typeface="Arial Unicode MS"/>
                        </a:rPr>
                        <a:t>Познавательные универсальные  учебные  действия. </a:t>
                      </a:r>
                    </a:p>
                  </a:txBody>
                  <a:tcPr marL="45156" marR="451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latin typeface="Times New Roman"/>
                          <a:ea typeface="Times New Roman"/>
                        </a:rPr>
                        <a:t>исследовательская культура </a:t>
                      </a:r>
                      <a:endParaRPr lang="ru-RU" sz="1600" kern="50" dirty="0">
                        <a:latin typeface="Times New Roman"/>
                        <a:ea typeface="Arial Unicode MS"/>
                      </a:endParaRPr>
                    </a:p>
                  </a:txBody>
                  <a:tcPr marL="45156" marR="451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just">
                        <a:spcAft>
                          <a:spcPts val="600"/>
                        </a:spcAft>
                      </a:pPr>
                      <a:r>
                        <a:rPr lang="ru-RU" sz="2000" kern="50" dirty="0">
                          <a:latin typeface="Times New Roman"/>
                          <a:ea typeface="Arial Unicode MS"/>
                        </a:rPr>
                        <a:t>«Я учусь».</a:t>
                      </a:r>
                    </a:p>
                  </a:txBody>
                  <a:tcPr marL="45156" marR="451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latin typeface="Times New Roman"/>
                          <a:ea typeface="Arial Unicode MS"/>
                        </a:rPr>
                        <a:t>«Ищу и нахожу»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latin typeface="Times New Roman"/>
                          <a:ea typeface="Arial Unicode MS"/>
                        </a:rPr>
                        <a:t>«Изображаю и фиксирую»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latin typeface="Times New Roman"/>
                          <a:ea typeface="Arial Unicode MS"/>
                        </a:rPr>
                        <a:t>«Читаю, говорю, понимаю»</a:t>
                      </a:r>
                    </a:p>
                    <a:p>
                      <a:pPr marL="179705" algn="just">
                        <a:spcAft>
                          <a:spcPts val="600"/>
                        </a:spcAft>
                      </a:pPr>
                      <a:r>
                        <a:rPr lang="ru-RU" sz="1600" kern="50" dirty="0">
                          <a:latin typeface="Times New Roman"/>
                          <a:ea typeface="Arial Unicode MS"/>
                        </a:rPr>
                        <a:t>«Мыслю логически»</a:t>
                      </a:r>
                    </a:p>
                    <a:p>
                      <a:pPr marL="179705" algn="just">
                        <a:spcAft>
                          <a:spcPts val="600"/>
                        </a:spcAft>
                      </a:pPr>
                      <a:r>
                        <a:rPr lang="ru-RU" sz="1600" kern="50" dirty="0">
                          <a:latin typeface="Times New Roman"/>
                          <a:ea typeface="Arial Unicode MS"/>
                        </a:rPr>
                        <a:t>«Решаю проблему»</a:t>
                      </a:r>
                    </a:p>
                  </a:txBody>
                  <a:tcPr marL="45156" marR="451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3528">
                <a:tc>
                  <a:txBody>
                    <a:bodyPr/>
                    <a:lstStyle/>
                    <a:p>
                      <a:pPr marL="179705" algn="just">
                        <a:spcAft>
                          <a:spcPts val="600"/>
                        </a:spcAft>
                      </a:pPr>
                      <a:r>
                        <a:rPr lang="ru-RU" sz="2000" kern="50" dirty="0">
                          <a:latin typeface="Times New Roman"/>
                          <a:ea typeface="Arial Unicode MS"/>
                        </a:rPr>
                        <a:t>Коммуникативные универсальные учебные действия</a:t>
                      </a:r>
                    </a:p>
                  </a:txBody>
                  <a:tcPr marL="45156" marR="451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latin typeface="Times New Roman"/>
                          <a:ea typeface="Times New Roman"/>
                        </a:rPr>
                        <a:t>культуры общения</a:t>
                      </a:r>
                      <a:endParaRPr lang="ru-RU" sz="1600" kern="50" dirty="0">
                        <a:latin typeface="Times New Roman"/>
                        <a:ea typeface="Arial Unicode MS"/>
                      </a:endParaRPr>
                    </a:p>
                  </a:txBody>
                  <a:tcPr marL="45156" marR="451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50" dirty="0">
                          <a:latin typeface="Times New Roman"/>
                          <a:ea typeface="Arial Unicode MS"/>
                        </a:rPr>
                        <a:t>«Мы вместе»</a:t>
                      </a:r>
                    </a:p>
                  </a:txBody>
                  <a:tcPr marL="45156" marR="451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latin typeface="Times New Roman"/>
                          <a:ea typeface="Arial Unicode MS"/>
                        </a:rPr>
                        <a:t>«Всегда на связи»</a:t>
                      </a:r>
                    </a:p>
                    <a:p>
                      <a:pPr marL="179705" algn="just">
                        <a:spcAft>
                          <a:spcPts val="600"/>
                        </a:spcAft>
                      </a:pPr>
                      <a:r>
                        <a:rPr lang="ru-RU" sz="1600" kern="50" dirty="0">
                          <a:latin typeface="Times New Roman"/>
                          <a:ea typeface="Arial Unicode MS"/>
                        </a:rPr>
                        <a:t> «Я и Мы».</a:t>
                      </a:r>
                    </a:p>
                  </a:txBody>
                  <a:tcPr marL="45156" marR="451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8715404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Показатели</a:t>
            </a: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успешности формирования УУД 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AU" i="1" dirty="0" smtClean="0"/>
              <a:t>    </a:t>
            </a:r>
            <a:r>
              <a:rPr lang="en-AU" sz="4400" b="1" i="1" dirty="0" err="1" smtClean="0"/>
              <a:t>Метапредметный</a:t>
            </a:r>
            <a:r>
              <a:rPr lang="en-AU" sz="4400" b="1" i="1" dirty="0" smtClean="0"/>
              <a:t> </a:t>
            </a:r>
            <a:r>
              <a:rPr lang="en-AU" sz="4400" b="1" i="1" dirty="0" err="1" smtClean="0"/>
              <a:t>подход</a:t>
            </a:r>
            <a:r>
              <a:rPr lang="en-AU" sz="4400" b="1" i="1" dirty="0" smtClean="0"/>
              <a:t> </a:t>
            </a:r>
            <a:r>
              <a:rPr lang="en-AU" sz="4400" b="1" dirty="0" err="1" smtClean="0"/>
              <a:t>подразумевает</a:t>
            </a:r>
            <a:r>
              <a:rPr lang="en-AU" sz="4400" b="1" dirty="0" smtClean="0"/>
              <a:t> </a:t>
            </a:r>
            <a:r>
              <a:rPr lang="en-AU" sz="4400" b="1" dirty="0" err="1" smtClean="0"/>
              <a:t>развитие</a:t>
            </a:r>
            <a:r>
              <a:rPr lang="en-AU" sz="4400" b="1" dirty="0" smtClean="0"/>
              <a:t> </a:t>
            </a:r>
            <a:r>
              <a:rPr lang="en-AU" sz="4400" b="1" dirty="0" err="1" smtClean="0"/>
              <a:t>универсальных</a:t>
            </a:r>
            <a:r>
              <a:rPr lang="en-AU" sz="4400" b="1" dirty="0" smtClean="0"/>
              <a:t> </a:t>
            </a:r>
            <a:r>
              <a:rPr lang="en-AU" sz="4400" b="1" dirty="0" err="1" smtClean="0"/>
              <a:t>учебных</a:t>
            </a:r>
            <a:r>
              <a:rPr lang="en-AU" sz="4400" b="1" dirty="0" smtClean="0"/>
              <a:t> </a:t>
            </a:r>
            <a:r>
              <a:rPr lang="en-AU" sz="4400" b="1" dirty="0" err="1" smtClean="0"/>
              <a:t>действий</a:t>
            </a:r>
            <a:r>
              <a:rPr lang="en-AU" sz="4400" b="1" dirty="0" smtClean="0"/>
              <a:t> с </a:t>
            </a:r>
            <a:r>
              <a:rPr lang="en-AU" sz="4400" b="1" dirty="0" err="1" smtClean="0"/>
              <a:t>использованием</a:t>
            </a:r>
            <a:r>
              <a:rPr lang="en-AU" sz="4400" b="1" dirty="0" smtClean="0"/>
              <a:t> </a:t>
            </a:r>
            <a:r>
              <a:rPr lang="en-AU" sz="4400" b="1" dirty="0" err="1" smtClean="0"/>
              <a:t>надпредметных</a:t>
            </a:r>
            <a:r>
              <a:rPr lang="en-AU" sz="4400" b="1" dirty="0" smtClean="0"/>
              <a:t> </a:t>
            </a:r>
            <a:r>
              <a:rPr lang="en-AU" sz="4400" b="1" dirty="0" err="1" smtClean="0"/>
              <a:t>технологий</a:t>
            </a:r>
            <a:r>
              <a:rPr lang="en-AU" sz="4400" b="1" dirty="0" smtClean="0"/>
              <a:t>.</a:t>
            </a:r>
            <a:endParaRPr lang="ru-RU" sz="4400" b="1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25538"/>
            <a:ext cx="8229600" cy="1143000"/>
          </a:xfrm>
        </p:spPr>
        <p:txBody>
          <a:bodyPr/>
          <a:lstStyle/>
          <a:p>
            <a:r>
              <a:rPr lang="ru-RU" sz="5400" b="1" i="1">
                <a:solidFill>
                  <a:schemeClr val="tx1"/>
                </a:solidFill>
              </a:rPr>
              <a:t>Спасибо за внимание!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Bef>
                <a:spcPct val="0"/>
              </a:spcBef>
              <a:buFontTx/>
              <a:buNone/>
            </a:pPr>
            <a:endParaRPr lang="ru-RU" sz="170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buFontTx/>
              <a:buNone/>
            </a:pPr>
            <a:endParaRPr lang="ru-RU" sz="1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endParaRPr lang="ru-RU"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147462" name="Picture 6" descr="33877cb017bcabe2938465c511aa389e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16238" y="2708275"/>
            <a:ext cx="2808287" cy="2592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147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7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7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74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7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AU" sz="4000" dirty="0" smtClean="0">
                <a:latin typeface="Monotype Corsiva" pitchFamily="66" charset="0"/>
              </a:rPr>
              <a:t>“</a:t>
            </a:r>
            <a:r>
              <a:rPr lang="en-AU" sz="6600" dirty="0" err="1" smtClean="0">
                <a:latin typeface="Monotype Corsiva" pitchFamily="66" charset="0"/>
              </a:rPr>
              <a:t>Учитель</a:t>
            </a:r>
            <a:r>
              <a:rPr lang="en-AU" sz="6600" dirty="0" smtClean="0">
                <a:latin typeface="Monotype Corsiva" pitchFamily="66" charset="0"/>
              </a:rPr>
              <a:t> и </a:t>
            </a:r>
            <a:r>
              <a:rPr lang="en-AU" sz="6600" dirty="0" err="1" smtClean="0">
                <a:latin typeface="Monotype Corsiva" pitchFamily="66" charset="0"/>
              </a:rPr>
              <a:t>ученик</a:t>
            </a:r>
            <a:r>
              <a:rPr lang="en-AU" sz="6600" dirty="0" smtClean="0">
                <a:latin typeface="Monotype Corsiva" pitchFamily="66" charset="0"/>
              </a:rPr>
              <a:t>  </a:t>
            </a:r>
            <a:r>
              <a:rPr lang="en-AU" sz="6600" dirty="0" err="1" smtClean="0">
                <a:latin typeface="Monotype Corsiva" pitchFamily="66" charset="0"/>
              </a:rPr>
              <a:t>растут</a:t>
            </a:r>
            <a:r>
              <a:rPr lang="en-AU" sz="6600" dirty="0" smtClean="0">
                <a:latin typeface="Monotype Corsiva" pitchFamily="66" charset="0"/>
              </a:rPr>
              <a:t>  </a:t>
            </a:r>
            <a:r>
              <a:rPr lang="en-AU" sz="6600" dirty="0" err="1" smtClean="0">
                <a:latin typeface="Monotype Corsiva" pitchFamily="66" charset="0"/>
              </a:rPr>
              <a:t>вместе</a:t>
            </a:r>
            <a:r>
              <a:rPr lang="en-AU" sz="6600" dirty="0" smtClean="0">
                <a:latin typeface="Monotype Corsiva" pitchFamily="66" charset="0"/>
              </a:rPr>
              <a:t> “</a:t>
            </a:r>
          </a:p>
          <a:p>
            <a:pPr>
              <a:buNone/>
            </a:pPr>
            <a:r>
              <a:rPr lang="en-AU" dirty="0" smtClean="0"/>
              <a:t>                                                      </a:t>
            </a:r>
            <a:r>
              <a:rPr lang="en-AU" dirty="0" err="1" smtClean="0"/>
              <a:t>Конфуций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95288" y="1125538"/>
            <a:ext cx="8353425" cy="466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>
                <a:solidFill>
                  <a:schemeClr val="tx2"/>
                </a:solidFill>
              </a:rPr>
              <a:t>Возникновение понятия «универсальные учебные действия» связано с изменением парадигмы образования:</a:t>
            </a:r>
            <a:br>
              <a:rPr lang="ru-RU" sz="3600" b="1">
                <a:solidFill>
                  <a:schemeClr val="tx2"/>
                </a:solidFill>
              </a:rPr>
            </a:br>
            <a:endParaRPr lang="ru-RU" sz="1200" b="1">
              <a:solidFill>
                <a:schemeClr val="tx2"/>
              </a:solidFill>
            </a:endParaRPr>
          </a:p>
          <a:p>
            <a:pPr algn="ctr">
              <a:spcBef>
                <a:spcPct val="50000"/>
              </a:spcBef>
            </a:pPr>
            <a:endParaRPr lang="ru-RU" sz="1200" b="1">
              <a:solidFill>
                <a:schemeClr val="tx2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ru-RU" sz="3600" b="1" i="1">
                <a:solidFill>
                  <a:srgbClr val="0000FF"/>
                </a:solidFill>
              </a:rPr>
              <a:t>от усвоения знаний, умений и навыков </a:t>
            </a:r>
            <a:br>
              <a:rPr lang="ru-RU" sz="3600" b="1" i="1">
                <a:solidFill>
                  <a:srgbClr val="0000FF"/>
                </a:solidFill>
              </a:rPr>
            </a:br>
            <a:r>
              <a:rPr lang="ru-RU" sz="3600" b="1" i="1">
                <a:solidFill>
                  <a:srgbClr val="0000FF"/>
                </a:solidFill>
              </a:rPr>
              <a:t>к развитию личности учащегося</a:t>
            </a:r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AU" dirty="0" smtClean="0"/>
              <a:t>  </a:t>
            </a:r>
            <a:r>
              <a:rPr lang="ru-RU" dirty="0" smtClean="0"/>
              <a:t> </a:t>
            </a:r>
            <a:r>
              <a:rPr lang="ru-RU" b="1" dirty="0" smtClean="0">
                <a:latin typeface="Monotype Corsiva" pitchFamily="66" charset="0"/>
              </a:rPr>
              <a:t>Приоритетной целью школьного образования</a:t>
            </a:r>
            <a:r>
              <a:rPr lang="ru-RU" dirty="0" smtClean="0"/>
              <a:t> </a:t>
            </a:r>
            <a:endParaRPr lang="en-AU" dirty="0" smtClean="0"/>
          </a:p>
          <a:p>
            <a:pPr>
              <a:buNone/>
            </a:pPr>
            <a:r>
              <a:rPr lang="en-AU" dirty="0" smtClean="0"/>
              <a:t>    </a:t>
            </a:r>
            <a:r>
              <a:rPr lang="ru-RU" sz="4000" dirty="0" smtClean="0"/>
              <a:t>становится развитие у учащихся способности самостоятельно ставить учебные цели, проектировать пути их реализации, контролировать и оценивать свои достижения.</a:t>
            </a:r>
            <a:endParaRPr lang="en-AU" sz="4000" dirty="0" smtClean="0"/>
          </a:p>
          <a:p>
            <a:pPr>
              <a:buNone/>
            </a:pPr>
            <a:endParaRPr lang="en-AU" dirty="0" smtClean="0"/>
          </a:p>
          <a:p>
            <a:pPr>
              <a:buNone/>
            </a:pPr>
            <a:r>
              <a:rPr lang="en-AU" dirty="0" smtClean="0"/>
              <a:t>    </a:t>
            </a:r>
            <a:r>
              <a:rPr lang="ru-RU" dirty="0" smtClean="0"/>
              <a:t> Иначе говоря, формирование </a:t>
            </a:r>
            <a:r>
              <a:rPr lang="ru-RU" b="1" dirty="0" smtClean="0"/>
              <a:t>умения учиться. </a:t>
            </a:r>
            <a:endParaRPr lang="ru-RU" b="1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b="1" i="1" dirty="0" smtClean="0">
                <a:solidFill>
                  <a:srgbClr val="000099"/>
                </a:solidFill>
              </a:rPr>
              <a:t>Универсальные учебные действия (УУД)</a:t>
            </a:r>
            <a:r>
              <a:rPr lang="ru-RU" sz="4000" dirty="0" smtClean="0"/>
              <a:t> – способы действий, освоенные на базе предметного содержания и </a:t>
            </a:r>
            <a:r>
              <a:rPr lang="ru-RU" sz="4000" b="1" dirty="0" smtClean="0"/>
              <a:t>применяемые как в области образовательного процесса (в новых условиях и контекстах), </a:t>
            </a:r>
            <a:r>
              <a:rPr lang="ru-RU" sz="4000" b="1" dirty="0" smtClean="0">
                <a:solidFill>
                  <a:srgbClr val="0D0D0D"/>
                </a:solidFill>
              </a:rPr>
              <a:t>так и в реальных жизненных ситуациях.</a:t>
            </a:r>
          </a:p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AU" sz="4400" b="1" i="1" dirty="0" smtClean="0">
                <a:latin typeface="Constantia" pitchFamily="18" charset="0"/>
              </a:rPr>
              <a:t>   У</a:t>
            </a:r>
            <a:r>
              <a:rPr lang="ru-RU" sz="4400" b="1" i="1" dirty="0" err="1" smtClean="0">
                <a:latin typeface="Constantia" pitchFamily="18" charset="0"/>
              </a:rPr>
              <a:t>ниверсальные</a:t>
            </a:r>
            <a:r>
              <a:rPr lang="ru-RU" sz="4400" b="1" i="1" dirty="0" smtClean="0">
                <a:latin typeface="Constantia" pitchFamily="18" charset="0"/>
              </a:rPr>
              <a:t> учебные действия </a:t>
            </a:r>
            <a:r>
              <a:rPr lang="ru-RU" sz="4400" b="1" i="1" dirty="0" smtClean="0"/>
              <a:t>– это обобщенные действия, порождающие широкую ориентацию учащихся в различных предметных областях познания и мотивацию к обучению.</a:t>
            </a:r>
            <a:endParaRPr lang="ru-RU" sz="4400" i="1" dirty="0" smtClean="0"/>
          </a:p>
          <a:p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AU" sz="8400" b="1" dirty="0" smtClean="0"/>
              <a:t>      </a:t>
            </a:r>
            <a:r>
              <a:rPr lang="ru-RU" sz="8400" b="1" dirty="0" smtClean="0"/>
              <a:t>«Мета» – означает «стоящее за»</a:t>
            </a:r>
            <a:endParaRPr lang="en-AU" sz="8400" b="1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sz="7700" b="1" dirty="0" err="1" smtClean="0"/>
              <a:t>Метапредметность</a:t>
            </a:r>
            <a:r>
              <a:rPr lang="ru-RU" sz="7700" dirty="0" smtClean="0"/>
              <a:t> характеризует выход за предметы, но не уход от них. </a:t>
            </a:r>
            <a:r>
              <a:rPr lang="ru-RU" sz="7700" dirty="0" err="1" smtClean="0"/>
              <a:t>Метапредмет</a:t>
            </a:r>
            <a:r>
              <a:rPr lang="ru-RU" sz="7700" dirty="0" smtClean="0"/>
              <a:t> – это то, что стоит за предметом или за несколькими предметами, находится в их основе и одновременно в корневой связи с ними. </a:t>
            </a:r>
            <a:endParaRPr lang="en-AU" sz="7700" dirty="0" smtClean="0"/>
          </a:p>
          <a:p>
            <a:pPr>
              <a:buNone/>
            </a:pPr>
            <a:r>
              <a:rPr lang="en-AU" sz="4700" b="1" i="1" dirty="0" smtClean="0"/>
              <a:t>    </a:t>
            </a:r>
            <a:r>
              <a:rPr lang="ru-RU" sz="6300" b="1" i="1" dirty="0" err="1" smtClean="0"/>
              <a:t>Метапредметность</a:t>
            </a:r>
            <a:r>
              <a:rPr lang="ru-RU" sz="6300" b="1" i="1" dirty="0" smtClean="0"/>
              <a:t> </a:t>
            </a:r>
            <a:r>
              <a:rPr lang="ru-RU" sz="6300" i="1" dirty="0" smtClean="0"/>
              <a:t>не может быть оторвана от предметности.</a:t>
            </a:r>
            <a:r>
              <a:rPr lang="ru-RU" sz="6300" dirty="0" smtClean="0"/>
              <a:t/>
            </a:r>
            <a:br>
              <a:rPr lang="ru-RU" sz="63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AU" sz="5900" b="1" i="1" dirty="0" err="1" smtClean="0"/>
              <a:t>Что</a:t>
            </a:r>
            <a:r>
              <a:rPr lang="en-AU" sz="5900" b="1" i="1" dirty="0" smtClean="0"/>
              <a:t> </a:t>
            </a:r>
            <a:r>
              <a:rPr lang="ru-RU" sz="5900" b="1" i="1" dirty="0" smtClean="0"/>
              <a:t>дают универсальные учебные действия?</a:t>
            </a:r>
            <a:r>
              <a:rPr lang="en-AU" sz="5900" b="1" i="1" dirty="0" smtClean="0"/>
              <a:t> </a:t>
            </a:r>
          </a:p>
          <a:p>
            <a:pPr>
              <a:buNone/>
            </a:pPr>
            <a:r>
              <a:rPr lang="en-AU" sz="5900" b="1" i="1" dirty="0" err="1" smtClean="0"/>
              <a:t>Они</a:t>
            </a:r>
            <a:r>
              <a:rPr lang="en-AU" sz="5900" b="1" i="1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5100" b="1" dirty="0" smtClean="0"/>
              <a:t>- обеспечивают учащемуся возможность самостоятельно осуществлять деятельность учения, ставить учебные цели, искать и использовать необходимые средства и способы их достижения, уметь контролировать и оценивать учебную деятельность и ее результаты;</a:t>
            </a:r>
            <a:br>
              <a:rPr lang="ru-RU" sz="5100" b="1" dirty="0" smtClean="0"/>
            </a:br>
            <a:r>
              <a:rPr lang="ru-RU" sz="5100" b="1" dirty="0" smtClean="0"/>
              <a:t>- создают условия развития личности и ее самореализации на основе «умения учиться» и сотрудничать со взрослыми и сверстниками. Умение учиться во взрослой жизни обеспечивает личности готовность к непрерывному образованию, высокую социальную и профессиональную мобильность;</a:t>
            </a:r>
            <a:br>
              <a:rPr lang="ru-RU" sz="5100" b="1" dirty="0" smtClean="0"/>
            </a:br>
            <a:r>
              <a:rPr lang="ru-RU" sz="5100" b="1" dirty="0" smtClean="0"/>
              <a:t>- обеспечивают успешное усвоение знаний, умений и навыков, формирование картины мира, компетентностей в любой предметной области познания.</a:t>
            </a:r>
            <a:endParaRPr lang="ru-RU" sz="5100" dirty="0" smtClean="0"/>
          </a:p>
          <a:p>
            <a:endParaRPr lang="ru-RU" sz="5100" dirty="0"/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1" name="Text Box 3"/>
          <p:cNvSpPr txBox="1">
            <a:spLocks noChangeArrowheads="1"/>
          </p:cNvSpPr>
          <p:nvPr/>
        </p:nvSpPr>
        <p:spPr bwMode="auto">
          <a:xfrm>
            <a:off x="576263" y="5589588"/>
            <a:ext cx="576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endParaRPr lang="ru-RU" sz="1800" b="0">
              <a:latin typeface="Calibri" pitchFamily="34" charset="0"/>
            </a:endParaRPr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179388" y="857232"/>
            <a:ext cx="2519362" cy="2633681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hlink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FontTx/>
              <a:buNone/>
            </a:pPr>
            <a:r>
              <a:rPr lang="ru-RU" sz="3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ЛИЧНОСТНЫЕ:</a:t>
            </a:r>
          </a:p>
          <a:p>
            <a:pPr algn="ctr">
              <a:buFontTx/>
              <a:buNone/>
            </a:pPr>
            <a:r>
              <a:rPr lang="ru-RU" sz="14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ориентация</a:t>
            </a:r>
          </a:p>
          <a:p>
            <a:pPr algn="ctr"/>
            <a:r>
              <a:rPr lang="ru-RU" sz="14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ценностно-смысловая;</a:t>
            </a:r>
          </a:p>
          <a:p>
            <a:pPr algn="ctr"/>
            <a:r>
              <a:rPr lang="ru-RU" sz="14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в социальных ролях и меж-</a:t>
            </a:r>
          </a:p>
          <a:p>
            <a:pPr algn="ctr">
              <a:buFontTx/>
              <a:buNone/>
            </a:pPr>
            <a:r>
              <a:rPr lang="ru-RU" sz="14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личностных отношениях </a:t>
            </a:r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2928926" y="142852"/>
            <a:ext cx="2519363" cy="2751156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99FF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FontTx/>
              <a:buNone/>
            </a:pPr>
            <a:r>
              <a:rPr lang="ru-RU" sz="2400" dirty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МЕТАПРЕДМЕТНЫЕ</a:t>
            </a:r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5937250" y="1000109"/>
            <a:ext cx="2698750" cy="213044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tx1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FontTx/>
              <a:buNone/>
            </a:pPr>
            <a:r>
              <a:rPr lang="ru-RU" sz="2800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ПРЕДМЕТНЫЕ</a:t>
            </a:r>
          </a:p>
        </p:txBody>
      </p:sp>
      <p:sp>
        <p:nvSpPr>
          <p:cNvPr id="6151" name="AutoShape 7"/>
          <p:cNvSpPr>
            <a:spLocks noChangeArrowheads="1"/>
          </p:cNvSpPr>
          <p:nvPr/>
        </p:nvSpPr>
        <p:spPr bwMode="auto">
          <a:xfrm>
            <a:off x="179388" y="3644900"/>
            <a:ext cx="2520950" cy="71913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hlink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FontTx/>
              <a:buNone/>
            </a:pPr>
            <a:r>
              <a:rPr lang="ru-RU" sz="1600" u="sng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Самоопределение:</a:t>
            </a:r>
          </a:p>
          <a:p>
            <a:pPr algn="ctr">
              <a:buFontTx/>
              <a:buNone/>
            </a:pPr>
            <a:r>
              <a:rPr lang="ru-RU" sz="14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личностное, профес-</a:t>
            </a:r>
          </a:p>
          <a:p>
            <a:pPr algn="ctr">
              <a:buFontTx/>
              <a:buNone/>
            </a:pPr>
            <a:r>
              <a:rPr lang="ru-RU" sz="14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сиональное, жизненное</a:t>
            </a:r>
          </a:p>
        </p:txBody>
      </p:sp>
      <p:sp>
        <p:nvSpPr>
          <p:cNvPr id="6152" name="AutoShape 8"/>
          <p:cNvSpPr>
            <a:spLocks noChangeArrowheads="1"/>
          </p:cNvSpPr>
          <p:nvPr/>
        </p:nvSpPr>
        <p:spPr bwMode="auto">
          <a:xfrm>
            <a:off x="179388" y="4508500"/>
            <a:ext cx="2519362" cy="8651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hlink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FontTx/>
              <a:buNone/>
            </a:pPr>
            <a:r>
              <a:rPr lang="ru-RU" sz="1600" u="sng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Смыслообразование:</a:t>
            </a:r>
          </a:p>
          <a:p>
            <a:pPr algn="ctr">
              <a:buFontTx/>
              <a:buNone/>
            </a:pPr>
            <a:r>
              <a:rPr lang="ru-RU" sz="140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связь между целью (ре-</a:t>
            </a:r>
          </a:p>
          <a:p>
            <a:pPr algn="ctr">
              <a:buFontTx/>
              <a:buNone/>
            </a:pPr>
            <a:r>
              <a:rPr lang="ru-RU" sz="140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зультатом) деятельности</a:t>
            </a:r>
          </a:p>
          <a:p>
            <a:pPr algn="ctr">
              <a:buFontTx/>
              <a:buNone/>
            </a:pPr>
            <a:r>
              <a:rPr lang="ru-RU" sz="140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 и ее мотивом</a:t>
            </a:r>
          </a:p>
        </p:txBody>
      </p:sp>
      <p:sp>
        <p:nvSpPr>
          <p:cNvPr id="6153" name="AutoShape 9"/>
          <p:cNvSpPr>
            <a:spLocks noChangeArrowheads="1"/>
          </p:cNvSpPr>
          <p:nvPr/>
        </p:nvSpPr>
        <p:spPr bwMode="auto">
          <a:xfrm>
            <a:off x="179388" y="5481638"/>
            <a:ext cx="2519362" cy="11509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hlink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FontTx/>
              <a:buNone/>
            </a:pPr>
            <a:r>
              <a:rPr lang="ru-RU" sz="1600" u="sng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Морально-этическая</a:t>
            </a:r>
          </a:p>
          <a:p>
            <a:pPr algn="ctr">
              <a:buFontTx/>
              <a:buNone/>
            </a:pPr>
            <a:r>
              <a:rPr lang="ru-RU" sz="1600" u="sng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ориентация</a:t>
            </a:r>
            <a:endParaRPr lang="ru-RU" sz="1000">
              <a:solidFill>
                <a:srgbClr val="0066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sp>
        <p:nvSpPr>
          <p:cNvPr id="6154" name="AutoShape 10"/>
          <p:cNvSpPr>
            <a:spLocks noChangeArrowheads="1"/>
          </p:cNvSpPr>
          <p:nvPr/>
        </p:nvSpPr>
        <p:spPr bwMode="auto">
          <a:xfrm>
            <a:off x="2987675" y="3071810"/>
            <a:ext cx="2520950" cy="129222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99FF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FontTx/>
              <a:buNone/>
            </a:pPr>
            <a:r>
              <a:rPr lang="ru-RU" sz="3200" u="sng" dirty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Регулятивные:</a:t>
            </a:r>
          </a:p>
          <a:p>
            <a:pPr algn="ctr">
              <a:buFontTx/>
              <a:buNone/>
            </a:pPr>
            <a:r>
              <a:rPr lang="ru-RU" sz="1400" dirty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организация деятельности</a:t>
            </a:r>
          </a:p>
        </p:txBody>
      </p:sp>
      <p:sp>
        <p:nvSpPr>
          <p:cNvPr id="6155" name="AutoShape 11"/>
          <p:cNvSpPr>
            <a:spLocks noChangeArrowheads="1"/>
          </p:cNvSpPr>
          <p:nvPr/>
        </p:nvSpPr>
        <p:spPr bwMode="auto">
          <a:xfrm>
            <a:off x="2987675" y="4214818"/>
            <a:ext cx="2520950" cy="112235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99FF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FontTx/>
              <a:buNone/>
            </a:pPr>
            <a:r>
              <a:rPr lang="ru-RU" sz="2800" u="sng" dirty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Коммуникативные:</a:t>
            </a:r>
          </a:p>
          <a:p>
            <a:pPr algn="ctr">
              <a:buFontTx/>
              <a:buNone/>
            </a:pPr>
            <a:r>
              <a:rPr lang="ru-RU" sz="1400" dirty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речевые навыки и</a:t>
            </a:r>
          </a:p>
          <a:p>
            <a:pPr algn="ctr">
              <a:buFontTx/>
              <a:buNone/>
            </a:pPr>
            <a:r>
              <a:rPr lang="ru-RU" sz="1400" dirty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навыки сотрудничества</a:t>
            </a:r>
            <a:endParaRPr lang="ru-RU" sz="1000" dirty="0">
              <a:solidFill>
                <a:srgbClr val="66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sp>
        <p:nvSpPr>
          <p:cNvPr id="6156" name="AutoShape 12"/>
          <p:cNvSpPr>
            <a:spLocks noChangeArrowheads="1"/>
          </p:cNvSpPr>
          <p:nvPr/>
        </p:nvSpPr>
        <p:spPr bwMode="auto">
          <a:xfrm>
            <a:off x="2987675" y="5445125"/>
            <a:ext cx="2519363" cy="121126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99FF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FontTx/>
              <a:buNone/>
            </a:pPr>
            <a:r>
              <a:rPr lang="ru-RU" sz="2800" u="sng" dirty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Познавательные:</a:t>
            </a:r>
          </a:p>
          <a:p>
            <a:pPr algn="ctr">
              <a:buFontTx/>
              <a:buNone/>
            </a:pPr>
            <a:r>
              <a:rPr lang="ru-RU" sz="1400" dirty="0" err="1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общеучебные</a:t>
            </a:r>
            <a:r>
              <a:rPr lang="ru-RU" sz="1400" dirty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, в т.ч – </a:t>
            </a:r>
            <a:r>
              <a:rPr lang="ru-RU" sz="1400" dirty="0" err="1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знако</a:t>
            </a:r>
            <a:r>
              <a:rPr lang="ru-RU" sz="1400" dirty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-</a:t>
            </a:r>
          </a:p>
          <a:p>
            <a:pPr algn="ctr">
              <a:buFontTx/>
              <a:buNone/>
            </a:pPr>
            <a:r>
              <a:rPr lang="ru-RU" sz="1400" dirty="0" err="1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во-символические</a:t>
            </a:r>
            <a:r>
              <a:rPr lang="ru-RU" sz="1400" dirty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, </a:t>
            </a:r>
            <a:r>
              <a:rPr lang="ru-RU" sz="1400" dirty="0" err="1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логичес</a:t>
            </a:r>
            <a:r>
              <a:rPr lang="ru-RU" sz="1400" dirty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-</a:t>
            </a:r>
          </a:p>
          <a:p>
            <a:pPr algn="ctr">
              <a:buFontTx/>
              <a:buNone/>
            </a:pPr>
            <a:r>
              <a:rPr lang="ru-RU" sz="1400" dirty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кие, постановка и решение</a:t>
            </a:r>
          </a:p>
          <a:p>
            <a:pPr algn="ctr">
              <a:buFontTx/>
              <a:buNone/>
            </a:pPr>
            <a:r>
              <a:rPr lang="ru-RU" sz="1400" dirty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проблемы</a:t>
            </a:r>
          </a:p>
        </p:txBody>
      </p:sp>
      <p:sp>
        <p:nvSpPr>
          <p:cNvPr id="6157" name="AutoShape 13"/>
          <p:cNvSpPr>
            <a:spLocks noChangeArrowheads="1"/>
          </p:cNvSpPr>
          <p:nvPr/>
        </p:nvSpPr>
        <p:spPr bwMode="auto">
          <a:xfrm>
            <a:off x="5940425" y="3238500"/>
            <a:ext cx="1944688" cy="5143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tx1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ru-RU" sz="160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6158" name="AutoShape 14"/>
          <p:cNvSpPr>
            <a:spLocks noChangeArrowheads="1"/>
          </p:cNvSpPr>
          <p:nvPr/>
        </p:nvSpPr>
        <p:spPr bwMode="auto">
          <a:xfrm>
            <a:off x="8132763" y="3346450"/>
            <a:ext cx="431800" cy="25241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tx1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ru-RU" sz="160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109583" name="Text Box 15"/>
          <p:cNvSpPr txBox="1">
            <a:spLocks noChangeArrowheads="1"/>
          </p:cNvSpPr>
          <p:nvPr/>
        </p:nvSpPr>
        <p:spPr bwMode="auto">
          <a:xfrm>
            <a:off x="6011863" y="3213100"/>
            <a:ext cx="17653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FontTx/>
              <a:buNone/>
            </a:pPr>
            <a:r>
              <a:rPr lang="ru-RU" sz="1400">
                <a:solidFill>
                  <a:srgbClr val="003366"/>
                </a:solidFill>
                <a:latin typeface="Calibri" pitchFamily="34" charset="0"/>
              </a:rPr>
              <a:t>Основы системы</a:t>
            </a:r>
          </a:p>
          <a:p>
            <a:pPr algn="ctr">
              <a:buFontTx/>
              <a:buNone/>
            </a:pPr>
            <a:r>
              <a:rPr lang="ru-RU" sz="1400">
                <a:solidFill>
                  <a:srgbClr val="003366"/>
                </a:solidFill>
                <a:latin typeface="Calibri" pitchFamily="34" charset="0"/>
              </a:rPr>
              <a:t>научных знаний</a:t>
            </a:r>
          </a:p>
        </p:txBody>
      </p:sp>
      <p:sp>
        <p:nvSpPr>
          <p:cNvPr id="6160" name="AutoShape 16"/>
          <p:cNvSpPr>
            <a:spLocks noChangeArrowheads="1"/>
          </p:cNvSpPr>
          <p:nvPr/>
        </p:nvSpPr>
        <p:spPr bwMode="auto">
          <a:xfrm>
            <a:off x="5940425" y="3860800"/>
            <a:ext cx="2055813" cy="14763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tx1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ru-RU" sz="160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109585" name="Text Box 17"/>
          <p:cNvSpPr txBox="1">
            <a:spLocks noChangeArrowheads="1"/>
          </p:cNvSpPr>
          <p:nvPr/>
        </p:nvSpPr>
        <p:spPr bwMode="auto">
          <a:xfrm>
            <a:off x="5973763" y="3886200"/>
            <a:ext cx="2017712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FontTx/>
              <a:buNone/>
            </a:pPr>
            <a:r>
              <a:rPr lang="ru-RU" sz="1400">
                <a:solidFill>
                  <a:srgbClr val="003366"/>
                </a:solidFill>
                <a:latin typeface="Calibri" pitchFamily="34" charset="0"/>
              </a:rPr>
              <a:t>Опыт «предметной» деятельности по получению,</a:t>
            </a:r>
          </a:p>
          <a:p>
            <a:pPr algn="ctr">
              <a:buFontTx/>
              <a:buNone/>
            </a:pPr>
            <a:r>
              <a:rPr lang="ru-RU" sz="1400">
                <a:solidFill>
                  <a:srgbClr val="003366"/>
                </a:solidFill>
                <a:latin typeface="Calibri" pitchFamily="34" charset="0"/>
              </a:rPr>
              <a:t>преобразованию</a:t>
            </a:r>
          </a:p>
          <a:p>
            <a:pPr algn="ctr">
              <a:buFontTx/>
              <a:buNone/>
            </a:pPr>
            <a:r>
              <a:rPr lang="ru-RU" sz="1400">
                <a:solidFill>
                  <a:srgbClr val="003366"/>
                </a:solidFill>
                <a:latin typeface="Calibri" pitchFamily="34" charset="0"/>
              </a:rPr>
              <a:t>и применению</a:t>
            </a:r>
          </a:p>
          <a:p>
            <a:pPr algn="ctr">
              <a:buFontTx/>
              <a:buNone/>
            </a:pPr>
            <a:r>
              <a:rPr lang="ru-RU" sz="1400">
                <a:solidFill>
                  <a:srgbClr val="003366"/>
                </a:solidFill>
                <a:latin typeface="Calibri" pitchFamily="34" charset="0"/>
              </a:rPr>
              <a:t>нового знания</a:t>
            </a:r>
          </a:p>
        </p:txBody>
      </p:sp>
      <p:sp>
        <p:nvSpPr>
          <p:cNvPr id="109586" name="Text Box 18"/>
          <p:cNvSpPr txBox="1">
            <a:spLocks noChangeArrowheads="1"/>
          </p:cNvSpPr>
          <p:nvPr/>
        </p:nvSpPr>
        <p:spPr bwMode="auto">
          <a:xfrm>
            <a:off x="8172450" y="3357563"/>
            <a:ext cx="4143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FontTx/>
              <a:buNone/>
            </a:pPr>
            <a:r>
              <a:rPr lang="ru-RU" sz="1000">
                <a:solidFill>
                  <a:srgbClr val="000000"/>
                </a:solidFill>
                <a:latin typeface="Calibri" pitchFamily="34" charset="0"/>
              </a:rPr>
              <a:t>РЯ</a:t>
            </a:r>
          </a:p>
        </p:txBody>
      </p:sp>
      <p:sp>
        <p:nvSpPr>
          <p:cNvPr id="6163" name="AutoShape 19"/>
          <p:cNvSpPr>
            <a:spLocks noChangeArrowheads="1"/>
          </p:cNvSpPr>
          <p:nvPr/>
        </p:nvSpPr>
        <p:spPr bwMode="auto">
          <a:xfrm>
            <a:off x="8135938" y="3716338"/>
            <a:ext cx="431800" cy="2524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tx1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ru-RU" sz="160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109588" name="Text Box 20"/>
          <p:cNvSpPr txBox="1">
            <a:spLocks noChangeArrowheads="1"/>
          </p:cNvSpPr>
          <p:nvPr/>
        </p:nvSpPr>
        <p:spPr bwMode="auto">
          <a:xfrm>
            <a:off x="8135938" y="3717925"/>
            <a:ext cx="6127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FontTx/>
              <a:buNone/>
            </a:pPr>
            <a:r>
              <a:rPr lang="ru-RU" sz="1000">
                <a:solidFill>
                  <a:srgbClr val="000000"/>
                </a:solidFill>
                <a:latin typeface="Calibri" pitchFamily="34" charset="0"/>
              </a:rPr>
              <a:t>Лит</a:t>
            </a:r>
          </a:p>
        </p:txBody>
      </p:sp>
      <p:sp>
        <p:nvSpPr>
          <p:cNvPr id="6165" name="AutoShape 21"/>
          <p:cNvSpPr>
            <a:spLocks noChangeArrowheads="1"/>
          </p:cNvSpPr>
          <p:nvPr/>
        </p:nvSpPr>
        <p:spPr bwMode="auto">
          <a:xfrm>
            <a:off x="8132763" y="4065588"/>
            <a:ext cx="431800" cy="2524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tx1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ru-RU" sz="160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109590" name="Text Box 22"/>
          <p:cNvSpPr txBox="1">
            <a:spLocks noChangeArrowheads="1"/>
          </p:cNvSpPr>
          <p:nvPr/>
        </p:nvSpPr>
        <p:spPr bwMode="auto">
          <a:xfrm>
            <a:off x="8135938" y="4076700"/>
            <a:ext cx="4143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FontTx/>
              <a:buNone/>
            </a:pPr>
            <a:r>
              <a:rPr lang="ru-RU" sz="1000">
                <a:solidFill>
                  <a:srgbClr val="000000"/>
                </a:solidFill>
                <a:latin typeface="Calibri" pitchFamily="34" charset="0"/>
              </a:rPr>
              <a:t>ИЯ</a:t>
            </a:r>
          </a:p>
        </p:txBody>
      </p:sp>
      <p:sp>
        <p:nvSpPr>
          <p:cNvPr id="6167" name="AutoShape 23"/>
          <p:cNvSpPr>
            <a:spLocks noChangeArrowheads="1"/>
          </p:cNvSpPr>
          <p:nvPr/>
        </p:nvSpPr>
        <p:spPr bwMode="auto">
          <a:xfrm>
            <a:off x="8135938" y="4437063"/>
            <a:ext cx="431800" cy="2524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tx1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ru-RU" sz="160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109592" name="Text Box 24"/>
          <p:cNvSpPr txBox="1">
            <a:spLocks noChangeArrowheads="1"/>
          </p:cNvSpPr>
          <p:nvPr/>
        </p:nvSpPr>
        <p:spPr bwMode="auto">
          <a:xfrm>
            <a:off x="8139113" y="4448175"/>
            <a:ext cx="5365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FontTx/>
              <a:buNone/>
            </a:pPr>
            <a:r>
              <a:rPr lang="ru-RU" sz="1000">
                <a:solidFill>
                  <a:srgbClr val="000000"/>
                </a:solidFill>
                <a:latin typeface="Calibri" pitchFamily="34" charset="0"/>
              </a:rPr>
              <a:t>Мат</a:t>
            </a:r>
          </a:p>
        </p:txBody>
      </p:sp>
      <p:sp>
        <p:nvSpPr>
          <p:cNvPr id="6169" name="AutoShape 25"/>
          <p:cNvSpPr>
            <a:spLocks noChangeArrowheads="1"/>
          </p:cNvSpPr>
          <p:nvPr/>
        </p:nvSpPr>
        <p:spPr bwMode="auto">
          <a:xfrm>
            <a:off x="8132763" y="4786313"/>
            <a:ext cx="431800" cy="2524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tx1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ru-RU" sz="160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109594" name="Text Box 26"/>
          <p:cNvSpPr txBox="1">
            <a:spLocks noChangeArrowheads="1"/>
          </p:cNvSpPr>
          <p:nvPr/>
        </p:nvSpPr>
        <p:spPr bwMode="auto">
          <a:xfrm>
            <a:off x="8135938" y="4797425"/>
            <a:ext cx="4143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FontTx/>
              <a:buNone/>
            </a:pPr>
            <a:r>
              <a:rPr lang="ru-RU" sz="1000">
                <a:solidFill>
                  <a:srgbClr val="000000"/>
                </a:solidFill>
                <a:latin typeface="Calibri" pitchFamily="34" charset="0"/>
              </a:rPr>
              <a:t>Е/н</a:t>
            </a:r>
          </a:p>
        </p:txBody>
      </p:sp>
      <p:sp>
        <p:nvSpPr>
          <p:cNvPr id="6171" name="AutoShape 27"/>
          <p:cNvSpPr>
            <a:spLocks noChangeArrowheads="1"/>
          </p:cNvSpPr>
          <p:nvPr/>
        </p:nvSpPr>
        <p:spPr bwMode="auto">
          <a:xfrm>
            <a:off x="8132763" y="5362575"/>
            <a:ext cx="431800" cy="25241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tx1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ru-RU" sz="160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109596" name="Text Box 28"/>
          <p:cNvSpPr txBox="1">
            <a:spLocks noChangeArrowheads="1"/>
          </p:cNvSpPr>
          <p:nvPr/>
        </p:nvSpPr>
        <p:spPr bwMode="auto">
          <a:xfrm>
            <a:off x="8135938" y="5373688"/>
            <a:ext cx="5762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FontTx/>
              <a:buNone/>
            </a:pPr>
            <a:r>
              <a:rPr lang="ru-RU" sz="1000">
                <a:solidFill>
                  <a:srgbClr val="000000"/>
                </a:solidFill>
                <a:latin typeface="Calibri" pitchFamily="34" charset="0"/>
              </a:rPr>
              <a:t>Муз</a:t>
            </a:r>
          </a:p>
        </p:txBody>
      </p:sp>
      <p:sp>
        <p:nvSpPr>
          <p:cNvPr id="6173" name="AutoShape 29"/>
          <p:cNvSpPr>
            <a:spLocks noChangeArrowheads="1"/>
          </p:cNvSpPr>
          <p:nvPr/>
        </p:nvSpPr>
        <p:spPr bwMode="auto">
          <a:xfrm>
            <a:off x="8132763" y="5686425"/>
            <a:ext cx="431800" cy="25241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tx1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ru-RU" sz="160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109598" name="Text Box 30"/>
          <p:cNvSpPr txBox="1">
            <a:spLocks noChangeArrowheads="1"/>
          </p:cNvSpPr>
          <p:nvPr/>
        </p:nvSpPr>
        <p:spPr bwMode="auto">
          <a:xfrm>
            <a:off x="8135938" y="5697538"/>
            <a:ext cx="5762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FontTx/>
              <a:buNone/>
            </a:pPr>
            <a:r>
              <a:rPr lang="ru-RU" sz="1000">
                <a:solidFill>
                  <a:srgbClr val="000000"/>
                </a:solidFill>
                <a:latin typeface="Calibri" pitchFamily="34" charset="0"/>
              </a:rPr>
              <a:t>ИЗО</a:t>
            </a:r>
          </a:p>
        </p:txBody>
      </p:sp>
      <p:sp>
        <p:nvSpPr>
          <p:cNvPr id="6175" name="AutoShape 31"/>
          <p:cNvSpPr>
            <a:spLocks noChangeArrowheads="1"/>
          </p:cNvSpPr>
          <p:nvPr/>
        </p:nvSpPr>
        <p:spPr bwMode="auto">
          <a:xfrm>
            <a:off x="8132763" y="6010275"/>
            <a:ext cx="431800" cy="25241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tx1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ru-RU" sz="160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109600" name="Text Box 32"/>
          <p:cNvSpPr txBox="1">
            <a:spLocks noChangeArrowheads="1"/>
          </p:cNvSpPr>
          <p:nvPr/>
        </p:nvSpPr>
        <p:spPr bwMode="auto">
          <a:xfrm>
            <a:off x="8135938" y="6021388"/>
            <a:ext cx="5762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FontTx/>
              <a:buNone/>
            </a:pPr>
            <a:r>
              <a:rPr lang="ru-RU" sz="1000">
                <a:solidFill>
                  <a:srgbClr val="000000"/>
                </a:solidFill>
                <a:latin typeface="Calibri" pitchFamily="34" charset="0"/>
              </a:rPr>
              <a:t>Тех</a:t>
            </a:r>
          </a:p>
        </p:txBody>
      </p:sp>
      <p:sp>
        <p:nvSpPr>
          <p:cNvPr id="6177" name="AutoShape 33"/>
          <p:cNvSpPr>
            <a:spLocks noChangeArrowheads="1"/>
          </p:cNvSpPr>
          <p:nvPr/>
        </p:nvSpPr>
        <p:spPr bwMode="auto">
          <a:xfrm>
            <a:off x="8132763" y="6370638"/>
            <a:ext cx="431800" cy="2524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tx1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ru-RU" sz="160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109602" name="Text Box 34"/>
          <p:cNvSpPr txBox="1">
            <a:spLocks noChangeArrowheads="1"/>
          </p:cNvSpPr>
          <p:nvPr/>
        </p:nvSpPr>
        <p:spPr bwMode="auto">
          <a:xfrm>
            <a:off x="8135938" y="6381750"/>
            <a:ext cx="5762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FontTx/>
              <a:buNone/>
            </a:pPr>
            <a:r>
              <a:rPr lang="ru-RU" sz="1000">
                <a:solidFill>
                  <a:srgbClr val="000000"/>
                </a:solidFill>
                <a:latin typeface="Calibri" pitchFamily="34" charset="0"/>
              </a:rPr>
              <a:t>Физ</a:t>
            </a:r>
          </a:p>
        </p:txBody>
      </p:sp>
      <p:sp>
        <p:nvSpPr>
          <p:cNvPr id="109603" name="AutoShape 35"/>
          <p:cNvSpPr>
            <a:spLocks noChangeArrowheads="1"/>
          </p:cNvSpPr>
          <p:nvPr/>
        </p:nvSpPr>
        <p:spPr bwMode="auto">
          <a:xfrm>
            <a:off x="6264275" y="5445125"/>
            <a:ext cx="1476375" cy="107950"/>
          </a:xfrm>
          <a:prstGeom prst="down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B2B2B2"/>
              </a:gs>
              <a:gs pos="50000">
                <a:srgbClr val="FFFFCC"/>
              </a:gs>
              <a:gs pos="100000">
                <a:srgbClr val="B2B2B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eaLnBrk="1" hangingPunct="1">
              <a:buFontTx/>
              <a:buNone/>
            </a:pPr>
            <a:endParaRPr lang="ru-RU" sz="1800" b="0">
              <a:latin typeface="Calibri" pitchFamily="34" charset="0"/>
            </a:endParaRPr>
          </a:p>
        </p:txBody>
      </p:sp>
      <p:sp>
        <p:nvSpPr>
          <p:cNvPr id="6180" name="AutoShape 36"/>
          <p:cNvSpPr>
            <a:spLocks noChangeArrowheads="1"/>
          </p:cNvSpPr>
          <p:nvPr/>
        </p:nvSpPr>
        <p:spPr bwMode="auto">
          <a:xfrm>
            <a:off x="5940425" y="5626100"/>
            <a:ext cx="2087563" cy="10795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tx1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ru-RU" sz="160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109605" name="Text Box 37"/>
          <p:cNvSpPr txBox="1">
            <a:spLocks noChangeArrowheads="1"/>
          </p:cNvSpPr>
          <p:nvPr/>
        </p:nvSpPr>
        <p:spPr bwMode="auto">
          <a:xfrm>
            <a:off x="5976938" y="5661025"/>
            <a:ext cx="212407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FontTx/>
              <a:buNone/>
            </a:pPr>
            <a:r>
              <a:rPr lang="ru-RU" sz="1400">
                <a:solidFill>
                  <a:srgbClr val="003366"/>
                </a:solidFill>
                <a:latin typeface="Calibri" pitchFamily="34" charset="0"/>
              </a:rPr>
              <a:t>Предметные и метапредметные действия с учебным материалом </a:t>
            </a:r>
          </a:p>
        </p:txBody>
      </p:sp>
      <p:sp>
        <p:nvSpPr>
          <p:cNvPr id="6187" name="AutoShape 43"/>
          <p:cNvSpPr>
            <a:spLocks noChangeArrowheads="1"/>
          </p:cNvSpPr>
          <p:nvPr/>
        </p:nvSpPr>
        <p:spPr bwMode="auto">
          <a:xfrm>
            <a:off x="8132763" y="5073650"/>
            <a:ext cx="431800" cy="25241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tx1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ru-RU" sz="160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109607" name="Text Box 44"/>
          <p:cNvSpPr txBox="1">
            <a:spLocks noChangeArrowheads="1"/>
          </p:cNvSpPr>
          <p:nvPr/>
        </p:nvSpPr>
        <p:spPr bwMode="auto">
          <a:xfrm>
            <a:off x="8135938" y="5084763"/>
            <a:ext cx="5397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FontTx/>
              <a:buNone/>
            </a:pPr>
            <a:r>
              <a:rPr lang="ru-RU" sz="1000">
                <a:solidFill>
                  <a:srgbClr val="000000"/>
                </a:solidFill>
                <a:latin typeface="Calibri" pitchFamily="34" charset="0"/>
              </a:rPr>
              <a:t>Соц</a:t>
            </a: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421</Words>
  <Application>Microsoft Office PowerPoint</Application>
  <PresentationFormat>Экран (4:3)</PresentationFormat>
  <Paragraphs>104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Тема  семинара:  “ Развитие УУД обучающихся на основе метапредметного подхода”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Спасибо за внимание!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 семинара:  “ Развитие УУД обучающихся на основе метапредметного подхода”</dc:title>
  <dc:creator>Пользователь</dc:creator>
  <cp:lastModifiedBy>Admin</cp:lastModifiedBy>
  <cp:revision>37</cp:revision>
  <dcterms:created xsi:type="dcterms:W3CDTF">2012-12-01T04:08:03Z</dcterms:created>
  <dcterms:modified xsi:type="dcterms:W3CDTF">2012-12-05T01:45:09Z</dcterms:modified>
</cp:coreProperties>
</file>