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60" r:id="rId2"/>
    <p:sldId id="258" r:id="rId3"/>
    <p:sldId id="257" r:id="rId4"/>
    <p:sldId id="261" r:id="rId5"/>
    <p:sldId id="256" r:id="rId6"/>
    <p:sldId id="259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6600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8" autoAdjust="0"/>
    <p:restoredTop sz="94660"/>
  </p:normalViewPr>
  <p:slideViewPr>
    <p:cSldViewPr>
      <p:cViewPr varScale="1">
        <p:scale>
          <a:sx n="70" d="100"/>
          <a:sy n="70" d="100"/>
        </p:scale>
        <p:origin x="-8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49BEC-983D-4F78-961F-F3EDCC78F954}" type="datetimeFigureOut">
              <a:rPr lang="ru-RU"/>
              <a:pPr>
                <a:defRPr/>
              </a:pPr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DFEC3-92A0-45EB-BA57-FA35C22575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C05E9-9B33-469E-8720-8BC406F0B543}" type="datetimeFigureOut">
              <a:rPr lang="ru-RU"/>
              <a:pPr>
                <a:defRPr/>
              </a:pPr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864BA-E842-4114-BE25-7BD393992A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ACAF9-0DB1-42BE-9D65-FCAE89E8E0E2}" type="datetimeFigureOut">
              <a:rPr lang="ru-RU"/>
              <a:pPr>
                <a:defRPr/>
              </a:pPr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BB93A-4588-481F-9BE6-876D080AD2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3D6D3-9C85-43A6-8510-CFE83E77AD47}" type="datetimeFigureOut">
              <a:rPr lang="ru-RU"/>
              <a:pPr>
                <a:defRPr/>
              </a:pPr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52B2E-2C34-4EB0-81A5-AF198E0DB2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01304-1E9B-44E0-BE1B-E25424CC4A15}" type="datetimeFigureOut">
              <a:rPr lang="ru-RU"/>
              <a:pPr>
                <a:defRPr/>
              </a:pPr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065FC-DE15-4B2B-B8CF-3BC023172F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9E3DA-1B7D-4F07-9952-0F8A9E13E91D}" type="datetimeFigureOut">
              <a:rPr lang="ru-RU"/>
              <a:pPr>
                <a:defRPr/>
              </a:pPr>
              <a:t>02.11.2013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DFC08-AADC-40F3-B55F-26FBEEBB11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D45EB-B31B-4778-95AC-BDDFFF5C1FDC}" type="datetimeFigureOut">
              <a:rPr lang="ru-RU"/>
              <a:pPr>
                <a:defRPr/>
              </a:pPr>
              <a:t>02.11.2013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31E3D-3050-4654-9B7F-F9C8DDC906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8B365-364E-4B01-8738-1D730137E9AA}" type="datetimeFigureOut">
              <a:rPr lang="ru-RU"/>
              <a:pPr>
                <a:defRPr/>
              </a:pPr>
              <a:t>02.11.2013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6EB26-C3C7-4CDA-B876-1065D8D860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B7BDF-64FF-49D9-BE34-2885ECA92D5C}" type="datetimeFigureOut">
              <a:rPr lang="ru-RU"/>
              <a:pPr>
                <a:defRPr/>
              </a:pPr>
              <a:t>02.11.2013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D1A4B-6663-4838-B55A-F41450C114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171C6-0749-410E-9E76-AD488CB8EF62}" type="datetimeFigureOut">
              <a:rPr lang="ru-RU"/>
              <a:pPr>
                <a:defRPr/>
              </a:pPr>
              <a:t>02.11.2013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19361-6DA0-44C4-939E-2A90FC283E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EEF34-FD28-4F9B-A88B-20C569EEF993}" type="datetimeFigureOut">
              <a:rPr lang="ru-RU"/>
              <a:pPr>
                <a:defRPr/>
              </a:pPr>
              <a:t>02.11.2013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12D9B-7C15-4734-91A4-3ADBB8899E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BCDC76-B40A-441E-B2BC-62BF3CE9529D}" type="datetimeFigureOut">
              <a:rPr lang="ru-RU"/>
              <a:pPr>
                <a:defRPr/>
              </a:pPr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F30A83-FBC6-4519-8E47-6FABBF424A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78" r:id="rId2"/>
    <p:sldLayoutId id="2147483777" r:id="rId3"/>
    <p:sldLayoutId id="2147483776" r:id="rId4"/>
    <p:sldLayoutId id="2147483775" r:id="rId5"/>
    <p:sldLayoutId id="2147483774" r:id="rId6"/>
    <p:sldLayoutId id="2147483773" r:id="rId7"/>
    <p:sldLayoutId id="2147483772" r:id="rId8"/>
    <p:sldLayoutId id="2147483771" r:id="rId9"/>
    <p:sldLayoutId id="2147483770" r:id="rId10"/>
    <p:sldLayoutId id="214748376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071563"/>
            <a:ext cx="8572500" cy="51689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Урок по Основам Безопасности Жизнедеятельности.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Тема : Обеспечение питанием человека в природной среде при автономном существовании.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6 класс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ГОУСОШ №380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Учитель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Григорьева Валентина Викторовна</a:t>
            </a:r>
            <a:endParaRPr lang="ru-RU" sz="2400" dirty="0"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500063"/>
            <a:ext cx="8358188" cy="1428750"/>
          </a:xfrm>
        </p:spPr>
        <p:txBody>
          <a:bodyPr>
            <a:normAutofit/>
          </a:bodyPr>
          <a:lstStyle/>
          <a:p>
            <a:pPr algn="l"/>
            <a:r>
              <a:rPr lang="ru-RU" sz="2000" b="1" smtClean="0">
                <a:solidFill>
                  <a:srgbClr val="77933C"/>
                </a:solidFill>
              </a:rPr>
              <a:t>Цель урока : дать представление детям о  том, как обеспечить себя пищей в условиях вынужденной автономии.</a:t>
            </a:r>
            <a:br>
              <a:rPr lang="ru-RU" sz="2000" b="1" smtClean="0">
                <a:solidFill>
                  <a:srgbClr val="77933C"/>
                </a:solidFill>
              </a:rPr>
            </a:br>
            <a:r>
              <a:rPr lang="ru-RU" sz="2000" b="1" smtClean="0">
                <a:solidFill>
                  <a:srgbClr val="77933C"/>
                </a:solidFill>
              </a:rPr>
              <a:t>Задачи: научить детей распознавать съедобные</a:t>
            </a:r>
            <a:r>
              <a:rPr lang="ru-RU" sz="2000" b="1" smtClean="0">
                <a:solidFill>
                  <a:srgbClr val="77933C"/>
                </a:solidFill>
                <a:latin typeface="Arial" charset="0"/>
              </a:rPr>
              <a:t> </a:t>
            </a:r>
            <a:r>
              <a:rPr lang="ru-RU" sz="1800" b="1" smtClean="0">
                <a:solidFill>
                  <a:srgbClr val="77933C"/>
                </a:solidFill>
                <a:latin typeface="Arial" charset="0"/>
              </a:rPr>
              <a:t>растения,</a:t>
            </a:r>
            <a:r>
              <a:rPr lang="ru-RU" sz="2000" b="1" smtClean="0">
                <a:solidFill>
                  <a:srgbClr val="77933C"/>
                </a:solidFill>
              </a:rPr>
              <a:t> грибы и ягоды и научить приёмам оказания первой медицинской помощи при отравлениях.</a:t>
            </a:r>
            <a:r>
              <a:rPr lang="ru-RU" sz="1800" b="1" smtClean="0">
                <a:solidFill>
                  <a:srgbClr val="77933C"/>
                </a:solidFill>
              </a:rPr>
              <a:t/>
            </a:r>
            <a:br>
              <a:rPr lang="ru-RU" sz="1800" b="1" smtClean="0">
                <a:solidFill>
                  <a:srgbClr val="77933C"/>
                </a:solidFill>
              </a:rPr>
            </a:br>
            <a:endParaRPr lang="ru-RU" sz="1400" b="1" smtClean="0">
              <a:solidFill>
                <a:srgbClr val="77933C"/>
              </a:solidFill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19250" y="1844675"/>
            <a:ext cx="6337300" cy="47593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188913"/>
            <a:ext cx="8229600" cy="581183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mtClean="0"/>
              <a:t> 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b="1" smtClean="0">
                <a:solidFill>
                  <a:srgbClr val="77933C"/>
                </a:solidFill>
              </a:rPr>
              <a:t>        На земле нет мест, где подготовленный человек не смог бы найти себе пищу. В природных условиях можно отыскать съедобные</a:t>
            </a:r>
            <a:r>
              <a:rPr lang="ru-RU" b="1" smtClean="0">
                <a:solidFill>
                  <a:srgbClr val="77933C"/>
                </a:solidFill>
                <a:latin typeface="Arial" charset="0"/>
              </a:rPr>
              <a:t> </a:t>
            </a:r>
            <a:r>
              <a:rPr lang="ru-RU" sz="2800" b="1" smtClean="0">
                <a:solidFill>
                  <a:srgbClr val="77933C"/>
                </a:solidFill>
                <a:latin typeface="Arial" charset="0"/>
              </a:rPr>
              <a:t>растения,</a:t>
            </a:r>
            <a:r>
              <a:rPr lang="ru-RU" b="1" smtClean="0">
                <a:solidFill>
                  <a:srgbClr val="77933C"/>
                </a:solidFill>
              </a:rPr>
              <a:t> грибы и ягоды.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b="1" smtClean="0">
                <a:solidFill>
                  <a:srgbClr val="77933C"/>
                </a:solidFill>
              </a:rPr>
              <a:t>        Чтобы избежать угрозы отравления ядовитыми</a:t>
            </a:r>
            <a:r>
              <a:rPr lang="ru-RU" b="1" smtClean="0">
                <a:solidFill>
                  <a:srgbClr val="77933C"/>
                </a:solidFill>
                <a:latin typeface="Arial" charset="0"/>
              </a:rPr>
              <a:t> </a:t>
            </a:r>
            <a:r>
              <a:rPr lang="ru-RU" sz="2800" b="1" smtClean="0">
                <a:solidFill>
                  <a:srgbClr val="77933C"/>
                </a:solidFill>
                <a:latin typeface="Arial" charset="0"/>
              </a:rPr>
              <a:t>растениями,</a:t>
            </a:r>
            <a:r>
              <a:rPr lang="ru-RU" b="1" smtClean="0">
                <a:solidFill>
                  <a:srgbClr val="77933C"/>
                </a:solidFill>
              </a:rPr>
              <a:t> грибами и ягодами, нужно знать их отличительные признаки и уметь распознавать.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b="1" smtClean="0">
                <a:solidFill>
                  <a:srgbClr val="77933C"/>
                </a:solidFill>
              </a:rPr>
              <a:t>         </a:t>
            </a:r>
            <a:endParaRPr lang="ru-RU" b="1" smtClean="0"/>
          </a:p>
        </p:txBody>
      </p:sp>
      <p:pic>
        <p:nvPicPr>
          <p:cNvPr id="15364" name="Picture 4" descr="92977924_avatar_aa81416f4927c9e31e37f364dd68c93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4365625"/>
            <a:ext cx="2082800" cy="2314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006600"/>
                </a:solidFill>
                <a:latin typeface="Arial" charset="0"/>
              </a:rPr>
              <a:t>Растительные продукты</a:t>
            </a:r>
            <a:r>
              <a:rPr lang="ru-RU" sz="3200" b="1" smtClean="0">
                <a:latin typeface="Arial" charset="0"/>
              </a:rPr>
              <a:t/>
            </a:r>
            <a:br>
              <a:rPr lang="ru-RU" sz="3200" b="1" smtClean="0">
                <a:latin typeface="Arial" charset="0"/>
              </a:rPr>
            </a:br>
            <a:endParaRPr lang="ru-RU" sz="3200" b="1" smtClean="0">
              <a:latin typeface="Arial" charset="0"/>
            </a:endParaRPr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>
                <a:solidFill>
                  <a:srgbClr val="33CC33"/>
                </a:solidFill>
                <a:latin typeface="Arial" charset="0"/>
              </a:rPr>
              <a:t>	</a:t>
            </a:r>
            <a:r>
              <a:rPr lang="ru-RU" sz="2400" smtClean="0">
                <a:solidFill>
                  <a:srgbClr val="33CC33"/>
                </a:solidFill>
                <a:latin typeface="Arial" charset="0"/>
              </a:rPr>
              <a:t>	Ученые насчитали на планете примерно 300 тысяч растений, растущих в горах, на болотах , в океане. Из них – 120 тысяч разновидностей – съедобные.</a:t>
            </a:r>
          </a:p>
          <a:p>
            <a:pPr>
              <a:buFont typeface="Arial" charset="0"/>
              <a:buNone/>
            </a:pPr>
            <a:r>
              <a:rPr lang="ru-RU" sz="2400" smtClean="0">
                <a:solidFill>
                  <a:srgbClr val="33CC33"/>
                </a:solidFill>
                <a:latin typeface="Arial" charset="0"/>
              </a:rPr>
              <a:t>		В пищу используют плоды, корни, луковицы, молодые побеги, почки, цветы, орехи.</a:t>
            </a:r>
          </a:p>
          <a:p>
            <a:pPr>
              <a:buFont typeface="Arial" charset="0"/>
              <a:buNone/>
            </a:pPr>
            <a:r>
              <a:rPr lang="ru-RU" sz="2400" smtClean="0">
                <a:solidFill>
                  <a:srgbClr val="33CC33"/>
                </a:solidFill>
                <a:latin typeface="Arial" charset="0"/>
              </a:rPr>
              <a:t>		Важно не спутать съедобное растение с ядовитым.</a:t>
            </a:r>
          </a:p>
        </p:txBody>
      </p:sp>
      <p:pic>
        <p:nvPicPr>
          <p:cNvPr id="16389" name="Picture 5" descr="276078125c3d05ae28dff09a311c71b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5013325"/>
            <a:ext cx="2027238" cy="1520825"/>
          </a:xfrm>
          <a:prstGeom prst="rect">
            <a:avLst/>
          </a:prstGeom>
          <a:noFill/>
        </p:spPr>
      </p:pic>
      <p:pic>
        <p:nvPicPr>
          <p:cNvPr id="16391" name="Picture 7" descr="725_781_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868863"/>
            <a:ext cx="2519362" cy="1716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Rume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3367088" cy="2974975"/>
          </a:xfrm>
          <a:prstGeom prst="rect">
            <a:avLst/>
          </a:prstGeom>
          <a:noFill/>
        </p:spPr>
      </p:pic>
      <p:pic>
        <p:nvPicPr>
          <p:cNvPr id="17413" name="Picture 5" descr="oduvanchik2_en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188913"/>
            <a:ext cx="2265363" cy="3024187"/>
          </a:xfrm>
          <a:prstGeom prst="rect">
            <a:avLst/>
          </a:prstGeom>
          <a:noFill/>
        </p:spPr>
      </p:pic>
      <p:pic>
        <p:nvPicPr>
          <p:cNvPr id="17415" name="Picture 7" descr="chernik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188913"/>
            <a:ext cx="2544762" cy="3090862"/>
          </a:xfrm>
          <a:prstGeom prst="rect">
            <a:avLst/>
          </a:prstGeom>
          <a:noFill/>
        </p:spPr>
      </p:pic>
      <p:pic>
        <p:nvPicPr>
          <p:cNvPr id="17417" name="Picture 9" descr="i?id=190068490-57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3573463"/>
            <a:ext cx="1954212" cy="2592387"/>
          </a:xfrm>
          <a:prstGeom prst="rect">
            <a:avLst/>
          </a:prstGeom>
          <a:noFill/>
        </p:spPr>
      </p:pic>
      <p:pic>
        <p:nvPicPr>
          <p:cNvPr id="17419" name="Picture 11" descr="_________________4be5dcc060b5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84438" y="3644900"/>
            <a:ext cx="3311525" cy="2481263"/>
          </a:xfrm>
          <a:prstGeom prst="rect">
            <a:avLst/>
          </a:prstGeom>
          <a:noFill/>
        </p:spPr>
      </p:pic>
      <p:pic>
        <p:nvPicPr>
          <p:cNvPr id="17421" name="Picture 13" descr="0817355506dad99a93696ea871dff16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40425" y="3698875"/>
            <a:ext cx="3203575" cy="2405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>
                <a:solidFill>
                  <a:srgbClr val="006600"/>
                </a:solidFill>
                <a:latin typeface="Arial" charset="0"/>
              </a:rPr>
              <a:t>Основные правила безопасности при употреблении растений</a:t>
            </a:r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b="1" smtClean="0">
                <a:latin typeface="Arial" charset="0"/>
              </a:rPr>
              <a:t>		</a:t>
            </a:r>
            <a:r>
              <a:rPr lang="ru-RU" sz="2800" b="1" smtClean="0">
                <a:solidFill>
                  <a:srgbClr val="FF0000"/>
                </a:solidFill>
                <a:latin typeface="Arial" charset="0"/>
              </a:rPr>
              <a:t>Нельзя употреблять в пищу:</a:t>
            </a:r>
            <a:r>
              <a:rPr lang="ru-RU" sz="2400" smtClean="0">
                <a:solidFill>
                  <a:srgbClr val="FF0000"/>
                </a:solidFill>
                <a:latin typeface="Arial" charset="0"/>
              </a:rPr>
              <a:t> </a:t>
            </a:r>
          </a:p>
          <a:p>
            <a:pPr>
              <a:buFont typeface="Arial" charset="0"/>
              <a:buNone/>
            </a:pPr>
            <a:r>
              <a:rPr lang="ru-RU" sz="2400" i="1" smtClean="0">
                <a:solidFill>
                  <a:srgbClr val="FF0000"/>
                </a:solidFill>
                <a:latin typeface="Arial" charset="0"/>
              </a:rPr>
              <a:t>-косточки и семена плодов;</a:t>
            </a:r>
          </a:p>
          <a:p>
            <a:pPr>
              <a:buFont typeface="Arial" charset="0"/>
              <a:buNone/>
            </a:pPr>
            <a:r>
              <a:rPr lang="ru-RU" sz="2400" i="1" smtClean="0">
                <a:solidFill>
                  <a:srgbClr val="FF0000"/>
                </a:solidFill>
                <a:latin typeface="Arial" charset="0"/>
              </a:rPr>
              <a:t>-луковицы без характерного луковичного или чесночного запаха;</a:t>
            </a:r>
          </a:p>
          <a:p>
            <a:pPr>
              <a:buFont typeface="Arial" charset="0"/>
              <a:buNone/>
            </a:pPr>
            <a:r>
              <a:rPr lang="ru-RU" sz="2400" i="1" smtClean="0">
                <a:solidFill>
                  <a:srgbClr val="FF0000"/>
                </a:solidFill>
                <a:latin typeface="Arial" charset="0"/>
              </a:rPr>
              <a:t>-растения, выделяющие на изломе млечный сок.</a:t>
            </a:r>
          </a:p>
          <a:p>
            <a:pPr>
              <a:buFont typeface="Arial" charset="0"/>
              <a:buNone/>
            </a:pPr>
            <a:endParaRPr lang="ru-RU" sz="2400" i="1" smtClean="0">
              <a:solidFill>
                <a:srgbClr val="FF0000"/>
              </a:solidFill>
              <a:latin typeface="Arial" charset="0"/>
            </a:endParaRPr>
          </a:p>
          <a:p>
            <a:pPr>
              <a:buFont typeface="Arial" charset="0"/>
              <a:buNone/>
            </a:pPr>
            <a:r>
              <a:rPr lang="ru-RU" sz="2400" smtClean="0">
                <a:solidFill>
                  <a:srgbClr val="FF0000"/>
                </a:solidFill>
                <a:latin typeface="Arial" charset="0"/>
              </a:rPr>
              <a:t>	</a:t>
            </a:r>
            <a:r>
              <a:rPr lang="ru-RU" sz="2800" b="1" smtClean="0">
                <a:solidFill>
                  <a:srgbClr val="FF0000"/>
                </a:solidFill>
                <a:latin typeface="Arial" charset="0"/>
              </a:rPr>
              <a:t>	</a:t>
            </a:r>
            <a:r>
              <a:rPr lang="ru-RU" sz="2800" b="1" smtClean="0">
                <a:solidFill>
                  <a:srgbClr val="33CC33"/>
                </a:solidFill>
                <a:latin typeface="Arial" charset="0"/>
              </a:rPr>
              <a:t>Признаки съедобности растений:</a:t>
            </a:r>
          </a:p>
          <a:p>
            <a:pPr>
              <a:buFont typeface="Arial" charset="0"/>
              <a:buNone/>
            </a:pPr>
            <a:r>
              <a:rPr lang="ru-RU" sz="2400" i="1" smtClean="0">
                <a:solidFill>
                  <a:srgbClr val="33CC33"/>
                </a:solidFill>
                <a:latin typeface="Arial" charset="0"/>
              </a:rPr>
              <a:t>-плоды поклеванные птицами;</a:t>
            </a:r>
          </a:p>
          <a:p>
            <a:pPr>
              <a:buFont typeface="Arial" charset="0"/>
              <a:buNone/>
            </a:pPr>
            <a:r>
              <a:rPr lang="ru-RU" sz="2400" i="1" smtClean="0">
                <a:solidFill>
                  <a:srgbClr val="33CC33"/>
                </a:solidFill>
                <a:latin typeface="Arial" charset="0"/>
              </a:rPr>
              <a:t>-растения, обглоданные животными.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 sz="3200" smtClean="0">
                <a:solidFill>
                  <a:srgbClr val="006600"/>
                </a:solidFill>
                <a:latin typeface="Arial" charset="0"/>
              </a:rPr>
              <a:t>Съедобные грибы</a:t>
            </a:r>
          </a:p>
        </p:txBody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5" name="Picture 5" descr="%D0%9A%D1%83%D0%B7%D0%BD%D0%B5%D1%86%D0%BE%D0%B2%D0%B0_%D0%B3%D1%80%D0%B8%D0%B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6613"/>
            <a:ext cx="2982913" cy="2239962"/>
          </a:xfrm>
          <a:prstGeom prst="rect">
            <a:avLst/>
          </a:prstGeom>
          <a:noFill/>
        </p:spPr>
      </p:pic>
      <p:pic>
        <p:nvPicPr>
          <p:cNvPr id="20487" name="Picture 7" descr="1433957_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836613"/>
            <a:ext cx="2987675" cy="2236787"/>
          </a:xfrm>
          <a:prstGeom prst="rect">
            <a:avLst/>
          </a:prstGeom>
          <a:noFill/>
        </p:spPr>
      </p:pic>
      <p:pic>
        <p:nvPicPr>
          <p:cNvPr id="20489" name="Picture 9" descr="94fa8558ba565221c4e8b3591d304ef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91250" y="836613"/>
            <a:ext cx="2952750" cy="2212975"/>
          </a:xfrm>
          <a:prstGeom prst="rect">
            <a:avLst/>
          </a:prstGeom>
          <a:noFill/>
        </p:spPr>
      </p:pic>
      <p:pic>
        <p:nvPicPr>
          <p:cNvPr id="20491" name="Picture 11" descr="i?id=157402149-44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63938" y="3141663"/>
            <a:ext cx="2189162" cy="3284537"/>
          </a:xfrm>
          <a:prstGeom prst="rect">
            <a:avLst/>
          </a:prstGeom>
          <a:noFill/>
        </p:spPr>
      </p:pic>
      <p:pic>
        <p:nvPicPr>
          <p:cNvPr id="20493" name="Picture 13" descr="94000226_large_4497432_95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735388"/>
            <a:ext cx="2987675" cy="2241550"/>
          </a:xfrm>
          <a:prstGeom prst="rect">
            <a:avLst/>
          </a:prstGeom>
          <a:noFill/>
        </p:spPr>
      </p:pic>
      <p:pic>
        <p:nvPicPr>
          <p:cNvPr id="20495" name="Picture 15" descr="gruzd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56325" y="3789363"/>
            <a:ext cx="2987675" cy="2241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 sz="3200" smtClean="0">
                <a:solidFill>
                  <a:srgbClr val="006600"/>
                </a:solidFill>
                <a:latin typeface="Arial" charset="0"/>
              </a:rPr>
              <a:t>Ядовитые растения и грибы </a:t>
            </a:r>
          </a:p>
        </p:txBody>
      </p:sp>
      <p:pic>
        <p:nvPicPr>
          <p:cNvPr id="21509" name="Picture 5" descr="32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25538"/>
            <a:ext cx="2592388" cy="2155825"/>
          </a:xfrm>
          <a:prstGeom prst="rect">
            <a:avLst/>
          </a:prstGeom>
          <a:noFill/>
        </p:spPr>
      </p:pic>
      <p:pic>
        <p:nvPicPr>
          <p:cNvPr id="21511" name="Picture 7" descr="vmdf7529f77284b9afe_800_4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1125538"/>
            <a:ext cx="2808287" cy="2159000"/>
          </a:xfrm>
          <a:prstGeom prst="rect">
            <a:avLst/>
          </a:prstGeom>
          <a:noFill/>
        </p:spPr>
      </p:pic>
      <p:pic>
        <p:nvPicPr>
          <p:cNvPr id="21513" name="Picture 9" descr="virosa_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1125538"/>
            <a:ext cx="2663825" cy="2144712"/>
          </a:xfrm>
          <a:prstGeom prst="rect">
            <a:avLst/>
          </a:prstGeom>
          <a:noFill/>
        </p:spPr>
      </p:pic>
      <p:pic>
        <p:nvPicPr>
          <p:cNvPr id="21517" name="Picture 13" descr="3137_1_max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69051">
            <a:off x="179388" y="3559175"/>
            <a:ext cx="3455987" cy="2738438"/>
          </a:xfrm>
          <a:prstGeom prst="rect">
            <a:avLst/>
          </a:prstGeom>
          <a:noFill/>
        </p:spPr>
      </p:pic>
      <p:pic>
        <p:nvPicPr>
          <p:cNvPr id="21519" name="Picture 15" descr="40524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5963" y="3789363"/>
            <a:ext cx="3133725" cy="2354262"/>
          </a:xfrm>
          <a:prstGeom prst="rect">
            <a:avLst/>
          </a:prstGeom>
          <a:noFill/>
        </p:spPr>
      </p:pic>
      <p:pic>
        <p:nvPicPr>
          <p:cNvPr id="21521" name="Picture 17" descr="71d908501021f177ad09194a85b59645_original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89350" y="3500438"/>
            <a:ext cx="2057400" cy="26876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solidFill>
                  <a:srgbClr val="006600"/>
                </a:solidFill>
                <a:latin typeface="Arial" charset="0"/>
              </a:rPr>
              <a:t>Первая медицинская помощь при отравлении</a:t>
            </a:r>
            <a:br>
              <a:rPr lang="ru-RU" sz="2400" b="1" smtClean="0">
                <a:solidFill>
                  <a:srgbClr val="006600"/>
                </a:solidFill>
                <a:latin typeface="Arial" charset="0"/>
              </a:rPr>
            </a:br>
            <a:r>
              <a:rPr lang="ru-RU" sz="2400" b="1" smtClean="0">
                <a:solidFill>
                  <a:srgbClr val="006600"/>
                </a:solidFill>
                <a:latin typeface="Arial" charset="0"/>
              </a:rPr>
              <a:t>ядовитыми растениями и грибами</a:t>
            </a:r>
            <a:br>
              <a:rPr lang="ru-RU" sz="2400" b="1" smtClean="0">
                <a:solidFill>
                  <a:srgbClr val="006600"/>
                </a:solidFill>
                <a:latin typeface="Arial" charset="0"/>
              </a:rPr>
            </a:br>
            <a:r>
              <a:rPr lang="ru-RU" sz="2400" b="1" i="1" smtClean="0">
                <a:solidFill>
                  <a:srgbClr val="FF0000"/>
                </a:solidFill>
                <a:latin typeface="Arial" charset="0"/>
              </a:rPr>
              <a:t>- промывание желудка.</a:t>
            </a:r>
          </a:p>
        </p:txBody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ru-RU" smtClean="0">
                <a:solidFill>
                  <a:srgbClr val="FF0000"/>
                </a:solidFill>
                <a:latin typeface="Arial" charset="0"/>
              </a:rPr>
              <a:t>Домашнее задание:</a:t>
            </a:r>
          </a:p>
          <a:p>
            <a:pPr>
              <a:buFont typeface="Arial" charset="0"/>
              <a:buNone/>
            </a:pPr>
            <a:r>
              <a:rPr lang="ru-RU" sz="2400" i="1" smtClean="0">
                <a:solidFill>
                  <a:srgbClr val="006600"/>
                </a:solidFill>
                <a:latin typeface="Arial" charset="0"/>
              </a:rPr>
              <a:t>-Какие грибы в условиях автономии можно есть сырыми?</a:t>
            </a:r>
          </a:p>
          <a:p>
            <a:pPr>
              <a:buFont typeface="Arial" charset="0"/>
              <a:buNone/>
            </a:pPr>
            <a:r>
              <a:rPr lang="ru-RU" sz="2400" i="1" smtClean="0">
                <a:solidFill>
                  <a:srgbClr val="006600"/>
                </a:solidFill>
                <a:latin typeface="Arial" charset="0"/>
              </a:rPr>
              <a:t>-Какие растения можно использовать для заварки чая?</a:t>
            </a:r>
          </a:p>
          <a:p>
            <a:pPr>
              <a:buFont typeface="Arial" charset="0"/>
              <a:buNone/>
            </a:pPr>
            <a:r>
              <a:rPr lang="ru-RU" sz="2400" i="1" smtClean="0">
                <a:solidFill>
                  <a:srgbClr val="006600"/>
                </a:solidFill>
                <a:latin typeface="Arial" charset="0"/>
              </a:rPr>
              <a:t>-из чего можно приготовить пищу в условиях автономии? – свой рецепт запиши в тетрадь.</a:t>
            </a:r>
          </a:p>
          <a:p>
            <a:endParaRPr lang="ru-RU" sz="2400" smtClean="0">
              <a:latin typeface="Arial" charset="0"/>
            </a:endParaRPr>
          </a:p>
        </p:txBody>
      </p:sp>
      <p:pic>
        <p:nvPicPr>
          <p:cNvPr id="23557" name="Picture 5" descr="s886132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4581525"/>
            <a:ext cx="1717675" cy="1989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</TotalTime>
  <Words>220</Words>
  <Application>Microsoft Office PowerPoint</Application>
  <PresentationFormat>Экран (4:3)</PresentationFormat>
  <Paragraphs>34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Calibri</vt:lpstr>
      <vt:lpstr>Arial</vt:lpstr>
      <vt:lpstr>Arial Black</vt:lpstr>
      <vt:lpstr>Тема Office</vt:lpstr>
      <vt:lpstr>Слайд 1</vt:lpstr>
      <vt:lpstr>Цель урока : дать представление детям о  том, как обеспечить себя пищей в условиях вынужденной автономии. Задачи: научить детей распознавать съедобные растения, грибы и ягоды и научить приёмам оказания первой медицинской помощи при отравлениях. </vt:lpstr>
      <vt:lpstr>Слайд 3</vt:lpstr>
      <vt:lpstr>Растительные продукты </vt:lpstr>
      <vt:lpstr>Слайд 5</vt:lpstr>
      <vt:lpstr>Основные правила безопасности при употреблении растений</vt:lpstr>
      <vt:lpstr>Съедобные грибы</vt:lpstr>
      <vt:lpstr>Ядовитые растения и грибы </vt:lpstr>
      <vt:lpstr>Первая медицинская помощь при отравлении ядовитыми растениями и грибами - промывание желудка.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29</cp:revision>
  <dcterms:created xsi:type="dcterms:W3CDTF">2010-11-20T09:18:26Z</dcterms:created>
  <dcterms:modified xsi:type="dcterms:W3CDTF">2013-11-02T17:48:26Z</dcterms:modified>
</cp:coreProperties>
</file>