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Прохождение военной службы </a:t>
            </a:r>
            <a:br>
              <a:rPr lang="ru-RU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призыву</a:t>
            </a:r>
            <a:r>
              <a:rPr lang="ru-RU" sz="6000" b="1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Презентацию составила</a:t>
            </a:r>
          </a:p>
          <a:p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у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читель ОБЖ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Поткинка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О.В.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8600" y="533400"/>
            <a:ext cx="8686800" cy="3833813"/>
            <a:chOff x="144" y="240"/>
            <a:chExt cx="5472" cy="2415"/>
          </a:xfrm>
        </p:grpSpPr>
        <p:sp>
          <p:nvSpPr>
            <p:cNvPr id="22530" name="Text Box 2"/>
            <p:cNvSpPr txBox="1">
              <a:spLocks noChangeArrowheads="1"/>
            </p:cNvSpPr>
            <p:nvPr/>
          </p:nvSpPr>
          <p:spPr bwMode="auto">
            <a:xfrm>
              <a:off x="192" y="240"/>
              <a:ext cx="5424" cy="1003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Призыв на военную службу организуется на основании Указов Президента РФ и осуществляется 2 раза в год </a:t>
              </a:r>
            </a:p>
          </p:txBody>
        </p:sp>
        <p:sp>
          <p:nvSpPr>
            <p:cNvPr id="22531" name="Text Box 3"/>
            <p:cNvSpPr txBox="1">
              <a:spLocks noChangeArrowheads="1"/>
            </p:cNvSpPr>
            <p:nvPr/>
          </p:nvSpPr>
          <p:spPr bwMode="auto">
            <a:xfrm>
              <a:off x="2832" y="2016"/>
              <a:ext cx="2736" cy="639"/>
            </a:xfrm>
            <a:prstGeom prst="rect">
              <a:avLst/>
            </a:prstGeom>
            <a:solidFill>
              <a:srgbClr val="230179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Осенний призыв</a:t>
              </a:r>
            </a:p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с 1 октября по 31 декабря</a:t>
              </a:r>
            </a:p>
          </p:txBody>
        </p:sp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144" y="2016"/>
              <a:ext cx="2640" cy="639"/>
            </a:xfrm>
            <a:prstGeom prst="rect">
              <a:avLst/>
            </a:prstGeom>
            <a:solidFill>
              <a:srgbClr val="230179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Весенний призыв</a:t>
              </a:r>
            </a:p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с 1 апреля по 15 июля</a:t>
              </a: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1536" y="1680"/>
              <a:ext cx="2618" cy="0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V="1">
              <a:off x="2832" y="1248"/>
              <a:ext cx="0" cy="432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1536" y="1680"/>
              <a:ext cx="0" cy="338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4128" y="1680"/>
              <a:ext cx="0" cy="338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57200" y="48768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Граждане, подлежащие призыву, извещаются о связанных с ним мероприятиях повестками, которые вручаются под расписку работниками военкомата, органов местного самоуправления.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7239000" cy="925513"/>
          </a:xfrm>
          <a:prstGeom prst="rect">
            <a:avLst/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В случае гибели (смерти) отца, матери, родного брата, родной сестры в связи с исполнением им обязанностей военной службы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00200" y="3048000"/>
            <a:ext cx="7239000" cy="925513"/>
          </a:xfrm>
          <a:prstGeom prst="rect">
            <a:avLst/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Признанные негодными (категория «Д») или ограниченно годными к военной службе (категория «В») по состоянию здоровья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600200" y="4114800"/>
            <a:ext cx="72390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Проходящие или прошедшие альтернативную службу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4648200"/>
            <a:ext cx="72390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Прошедшие военную службу в другом государстве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600200" y="5181600"/>
            <a:ext cx="72390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Имеют учетную степень кандидата наук или доктора наук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600200" y="5715000"/>
            <a:ext cx="7239000" cy="925513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Отбывающие наказание в местах лишения свободы, имеющие неснятую или непогашенную судимость или в отношение которых видеться дознание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838200" y="1676400"/>
            <a:ext cx="0" cy="44196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838200" y="2438400"/>
            <a:ext cx="6858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838200" y="3505200"/>
            <a:ext cx="762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838200" y="4343400"/>
            <a:ext cx="762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838200" y="4876800"/>
            <a:ext cx="762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838200" y="5334000"/>
            <a:ext cx="762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838200" y="6096000"/>
            <a:ext cx="762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52400" y="0"/>
            <a:ext cx="883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Призыву на военную службу подлежат граждане мужского пола в возрасте от18 до 27 лет, не прошедшие военную или альтернативную службу и не находящиеся в запасе.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28600" y="1371600"/>
            <a:ext cx="8686800" cy="49530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FFFF00"/>
                </a:solidFill>
              </a:rPr>
              <a:t>От призыва на военную службу освобождаются граждане:</a:t>
            </a:r>
            <a:endParaRPr lang="ru-RU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610600" cy="268605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Комиссия по постановке на воинский учёт, кроме организации проведения медицинского освидетельствования для определения их годности к военной службе по состоянию здоровья, проводит мероприятия </a:t>
            </a:r>
            <a:r>
              <a:rPr lang="ru-RU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профессиональному психологическому отбору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граждан для определения их пригодности к подготовке по военно-учётным специальностям</a:t>
            </a:r>
            <a:endParaRPr lang="ru-RU" sz="240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3733800"/>
            <a:ext cx="85344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Психологическое и психофизиологическое обследование проводится с использованием универсального набора из семи психодиагностических тестов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981200" y="381000"/>
            <a:ext cx="5791200" cy="49530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Военная служба</a:t>
            </a:r>
            <a:endParaRPr lang="ru-RU" sz="24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4038600" cy="192722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Началом военной службы является день убытия гражданина из военкомата субъекта РФ к месту службы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800600" y="2286000"/>
            <a:ext cx="3962400" cy="229235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Окончанием военной службы считается дата исключения военнослужащего из списков личного состава воинской части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4495800" y="914400"/>
            <a:ext cx="0" cy="6858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362200" y="1600200"/>
            <a:ext cx="4156075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362200" y="1600200"/>
            <a:ext cx="0" cy="6858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477000" y="1600200"/>
            <a:ext cx="0" cy="6858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610600" cy="122555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По прибытии в часть и после прохождения начальной военной подготовки военнослужащий приводится к Военной присяге</a:t>
            </a:r>
            <a:endParaRPr lang="ru-RU" sz="2400">
              <a:solidFill>
                <a:srgbClr val="FFFF00"/>
              </a:solidFill>
            </a:endParaRPr>
          </a:p>
        </p:txBody>
      </p:sp>
      <p:pic>
        <p:nvPicPr>
          <p:cNvPr id="44036" name="Picture 4" descr="002671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36220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676400" y="2057400"/>
            <a:ext cx="7010400" cy="3956050"/>
            <a:chOff x="816" y="768"/>
            <a:chExt cx="4416" cy="2492"/>
          </a:xfrm>
        </p:grpSpPr>
        <p:sp>
          <p:nvSpPr>
            <p:cNvPr id="13314" name="Text Box 2"/>
            <p:cNvSpPr txBox="1">
              <a:spLocks noChangeArrowheads="1"/>
            </p:cNvSpPr>
            <p:nvPr/>
          </p:nvSpPr>
          <p:spPr bwMode="auto">
            <a:xfrm>
              <a:off x="816" y="768"/>
              <a:ext cx="4176" cy="542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Войска и воинские формирования, которые не входят в состав ВС РФ </a:t>
              </a:r>
              <a:endParaRPr lang="ru-RU" sz="2400">
                <a:solidFill>
                  <a:srgbClr val="FFFF00"/>
                </a:solidFill>
              </a:endParaRPr>
            </a:p>
          </p:txBody>
        </p:sp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2256" y="1536"/>
              <a:ext cx="2976" cy="29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Внутренние войска</a:t>
              </a:r>
            </a:p>
          </p:txBody>
        </p:sp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2256" y="2352"/>
              <a:ext cx="2976" cy="29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Железнодорожные войска </a:t>
              </a: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256" y="1968"/>
              <a:ext cx="2976" cy="29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Пограничные войска</a:t>
              </a: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2256" y="2736"/>
              <a:ext cx="2976" cy="52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Войска правительственной связи</a:t>
              </a:r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1728" y="1296"/>
              <a:ext cx="0" cy="1705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1728" y="1680"/>
              <a:ext cx="528" cy="0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1728" y="2112"/>
              <a:ext cx="528" cy="0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728" y="2496"/>
              <a:ext cx="528" cy="0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1728" y="2976"/>
              <a:ext cx="528" cy="0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3325" name="Picture 13" descr="CIMG7039-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124200"/>
            <a:ext cx="1657350" cy="2209800"/>
          </a:xfrm>
          <a:prstGeom prst="rect">
            <a:avLst/>
          </a:prstGeom>
          <a:noFill/>
        </p:spPr>
      </p:pic>
      <p:pic>
        <p:nvPicPr>
          <p:cNvPr id="13327" name="Picture 15" descr="Dsc000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648200"/>
            <a:ext cx="1784350" cy="2209800"/>
          </a:xfrm>
          <a:prstGeom prst="rect">
            <a:avLst/>
          </a:prstGeom>
          <a:noFill/>
        </p:spPr>
      </p:pic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28600" y="228600"/>
            <a:ext cx="8610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Согласно Федеральному закону "О воинской обязанности и военной службе" военная служба по призыву может осуществляться не только в Вооружённых Силах, но и в других войсках и воинских формированиях.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679450"/>
            <a:ext cx="7924800" cy="122555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Дисциплинарные взыскания, налагаемые на военнослужащих, проходящих военную службу по призыву (кроме офицеров)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562600" y="2133600"/>
            <a:ext cx="29718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Строгий выговор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30480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Выговор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04800" y="2667000"/>
            <a:ext cx="3048000" cy="925513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Лишение очередного увольнения из расположения части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562600" y="2743200"/>
            <a:ext cx="3048000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Назначение вне очереди в наряд на работу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04800" y="3733800"/>
            <a:ext cx="3048000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Арест с содержанием на гауптвахте до 10 суток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" y="4495800"/>
            <a:ext cx="3048000" cy="376238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Снижение в должности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562600" y="3657600"/>
            <a:ext cx="3048000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Лишение нагрудного знака отличия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562600" y="4495800"/>
            <a:ext cx="3124200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Снижение в воинском звании на одну ступень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048000" y="5334000"/>
            <a:ext cx="3124200" cy="1200150"/>
          </a:xfrm>
          <a:prstGeom prst="rect">
            <a:avLst/>
          </a:prstGeom>
          <a:solidFill>
            <a:srgbClr val="0000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Снижение в воинском звании на одну ступень с переводом на низшую должность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810000" y="1981200"/>
            <a:ext cx="0" cy="2706688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5105400" y="1905000"/>
            <a:ext cx="0" cy="28956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419600" y="1905000"/>
            <a:ext cx="0" cy="335280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H="1">
            <a:off x="3429000" y="4648200"/>
            <a:ext cx="381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>
            <a:off x="3352800" y="41148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 flipH="1">
            <a:off x="3352800" y="31242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H="1">
            <a:off x="3352800" y="23622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5105400" y="22860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5105400" y="30480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5181600" y="4038600"/>
            <a:ext cx="3810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5105400" y="4800600"/>
            <a:ext cx="457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Прохождение военной службы  по призыву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Прохождение военной службы  по призыву  </dc:title>
  <dc:creator>лелик</dc:creator>
  <cp:lastModifiedBy>лелик</cp:lastModifiedBy>
  <cp:revision>1</cp:revision>
  <dcterms:created xsi:type="dcterms:W3CDTF">2011-11-19T18:13:12Z</dcterms:created>
  <dcterms:modified xsi:type="dcterms:W3CDTF">2011-11-19T18:20:50Z</dcterms:modified>
</cp:coreProperties>
</file>