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15"/>
  </p:notesMasterIdLst>
  <p:sldIdLst>
    <p:sldId id="256" r:id="rId2"/>
    <p:sldId id="265" r:id="rId3"/>
    <p:sldId id="288" r:id="rId4"/>
    <p:sldId id="289" r:id="rId5"/>
    <p:sldId id="290" r:id="rId6"/>
    <p:sldId id="270" r:id="rId7"/>
    <p:sldId id="283" r:id="rId8"/>
    <p:sldId id="292" r:id="rId9"/>
    <p:sldId id="284" r:id="rId10"/>
    <p:sldId id="293" r:id="rId11"/>
    <p:sldId id="291" r:id="rId12"/>
    <p:sldId id="263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66FF"/>
    <a:srgbClr val="FFFFCC"/>
    <a:srgbClr val="FFCC99"/>
    <a:srgbClr val="66CCFF"/>
    <a:srgbClr val="B84860"/>
    <a:srgbClr val="CC6600"/>
    <a:srgbClr val="000066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17" autoAdjust="0"/>
    <p:restoredTop sz="95238" autoAdjust="0"/>
  </p:normalViewPr>
  <p:slideViewPr>
    <p:cSldViewPr>
      <p:cViewPr>
        <p:scale>
          <a:sx n="75" d="100"/>
          <a:sy n="75" d="100"/>
        </p:scale>
        <p:origin x="-10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FB3FF6-3740-46E6-9966-6D8FCC6E3423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A5C97E-6EDA-490C-AF5A-D7F1AADA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1E7BC-C445-4466-B7C0-C393E181FA0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8A58D1-708D-4644-835F-2641F65C9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16E3-1229-44CF-A1B1-7907C8C6C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C82143-5E0C-4CB1-BD2B-1A4D77147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7E6F-356E-4194-A607-2645F0544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E027-B005-4EDD-B481-ED7B380F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9DCE-6443-43AF-A90A-BD41E5E05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C8CF-C776-442D-AC82-46DB88420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BD43-6B42-412E-A463-2899FE39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3AF50-A8CC-4A31-976F-E65779A33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68A0-DBCB-4D92-A172-4EC728BBC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7A53-E73D-43FD-9AE4-1854DF140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9DBA-B344-420D-91B4-F52F6A07C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4864-0AFD-4C7B-B06F-6E7FBAA82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7296-9E0E-4F87-B3BE-9865B27B2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16962-7BB7-4B8B-9EE5-22C266F05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102BAE-542A-4330-98D7-5B6696E7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06" r:id="rId2"/>
    <p:sldLayoutId id="2147484218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9" r:id="rId9"/>
    <p:sldLayoutId id="2147484212" r:id="rId10"/>
    <p:sldLayoutId id="2147484220" r:id="rId11"/>
    <p:sldLayoutId id="2147484213" r:id="rId12"/>
    <p:sldLayoutId id="2147484214" r:id="rId13"/>
    <p:sldLayoutId id="2147484215" r:id="rId14"/>
    <p:sldLayoutId id="214748421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2571750"/>
            <a:ext cx="7964488" cy="3714750"/>
          </a:xfrm>
          <a:ln>
            <a:solidFill>
              <a:srgbClr val="66CCFF"/>
            </a:solidFill>
          </a:ln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Взаимодействие работы логопеда и психолога в коррекционном учреждении 8 вида для детей с ОВЗ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Педагог-психолог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Зарипова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Р. С.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Учитель-логопед Токарева Н. В.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  <p:pic>
        <p:nvPicPr>
          <p:cNvPr id="10243" name="Picture 3" descr="C:\Documents and Settings\Админестратор\Мои документы\Мои рисунки\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4643437" cy="350043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7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2051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214314"/>
            <a:ext cx="7572428" cy="1462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Мониторинг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результатов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деятельности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000250"/>
            <a:ext cx="7772400" cy="26257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/>
              <a:t>        Аналитическая деятельность позволит нам отследить эффективность коррекционно-развивающей работы при тесном сотрудничестве логопеда и психолога, т. е. выделить все возможные положительные и отрицательные стороны этой деятельности, так же отследить динамику развития ребенка. Предполагается разработка критериев динамики развития ребенка, с учетом выделенных факторов риска и выделить основные критерии эффективности коррекционно-развивающей работы.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/>
          </a:p>
        </p:txBody>
      </p:sp>
      <p:pic>
        <p:nvPicPr>
          <p:cNvPr id="16388" name="Picture 2" descr="D:\Мои рисунки\анимация\1d412f049f5a9144cbea02ddcac4bfc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429125"/>
            <a:ext cx="1206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285729"/>
            <a:ext cx="7793037" cy="7477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РЕЗУЛЬТАТИВНОСТЬ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85750" y="1214438"/>
            <a:ext cx="60721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Взаимодействие психолога и логопеда способствует эффективным, качественным изменениям в речевом развитии детей, профессиональной подготовке педагогов, росту компетентности родителей в области коррекционной педагогики. В процессе коррекционно-развивающей деятельности необходима своевременная ранняя поддержка ребенка педагогами и родителями, которая позволяет предупредить многие проблемы и вовремя откорректировать их с наименьшими затратами сил. </a:t>
            </a:r>
          </a:p>
        </p:txBody>
      </p:sp>
      <p:pic>
        <p:nvPicPr>
          <p:cNvPr id="20487" name="Picture 7" descr="D:\Мои рисунки\анимация\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071938"/>
            <a:ext cx="2919413" cy="254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i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Gloucester MT Extra Condensed" pitchFamily="18" charset="0"/>
            </a:endParaRPr>
          </a:p>
        </p:txBody>
      </p:sp>
      <p:pic>
        <p:nvPicPr>
          <p:cNvPr id="19459" name="Picture 4" descr="D:\Мои рисунки\анимация\938f7e15d36b778a3a732ccb4bc52b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857625"/>
            <a:ext cx="17859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Админестратор\Мои документы\Мои рисунки\guestbook_messa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72866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29600" cy="43243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всегда рады помочь Вам!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D:\Мои рисунки\анимация\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2071688"/>
            <a:ext cx="4318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5" y="476250"/>
            <a:ext cx="7215238" cy="1657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Times New Roman" pitchFamily="18" charset="0"/>
              </a:rPr>
              <a:t>Цель СОВМЕСТНОЙ РАБОТЫ </a:t>
            </a:r>
            <a:r>
              <a:rPr lang="ru-RU" sz="2000" dirty="0" smtClean="0">
                <a:latin typeface="Times New Roman" pitchFamily="18" charset="0"/>
              </a:rPr>
              <a:t>: </a:t>
            </a:r>
            <a:r>
              <a:rPr lang="ru-RU" sz="2000" b="0" dirty="0" smtClean="0">
                <a:latin typeface="Times New Roman" pitchFamily="18" charset="0"/>
              </a:rPr>
              <a:t>тесное взаимодействие учителя-логопеда и  психолога в процессе коррекционно-развивающей образовательной деятельности, стимулирующей речевое, познавательное и личностное развитие ребёнка </a:t>
            </a:r>
            <a:br>
              <a:rPr lang="ru-RU" sz="2000" b="0" dirty="0" smtClean="0">
                <a:latin typeface="Times New Roman" pitchFamily="18" charset="0"/>
              </a:rPr>
            </a:br>
            <a:endParaRPr lang="ru-RU" sz="2000" b="0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675562" cy="4475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Times New Roman" pitchFamily="18" charset="0"/>
              </a:rPr>
              <a:t>Задачи:</a:t>
            </a:r>
            <a:endParaRPr lang="ru-RU" sz="2400" b="1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создать модель коррекционно-развивающей деятельности психолога и логопеда;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обозначить основные направления взаимодействия коррекционно-развивающей деятельности специалистов;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разработать систему работы и формы взаимодействия логопеда и психолога в условиях  школьной образовательной среды, обуславливающие повышение уровня профессиональной компетентности специалистов и овладение интегрированными способами развития личности ребенка и коррекции речевых нарушений. </a:t>
            </a:r>
          </a:p>
        </p:txBody>
      </p:sp>
      <p:pic>
        <p:nvPicPr>
          <p:cNvPr id="8196" name="Picture 4" descr="D:\Мои рисунки\анимация\0bd7f41578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57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1" y="1500174"/>
            <a:ext cx="6858048" cy="435770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0" dirty="0" smtClean="0">
                <a:latin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</a:rPr>
              <a:t>- </a:t>
            </a: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Системность</a:t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 Комплексность</a:t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 Соответствие возрастным индивидуальным   возможностям</a:t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 Адекватность требований и нагрузок</a:t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 Постепенность и системность</a:t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2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 Индивидуализация  темпа работ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  <a:b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endParaRPr lang="ru-RU" sz="2400" b="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71625" y="6643688"/>
            <a:ext cx="8343900" cy="4475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285750"/>
            <a:ext cx="6786562" cy="1071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Принципы взаимодействия:</a:t>
            </a:r>
          </a:p>
        </p:txBody>
      </p:sp>
      <p:pic>
        <p:nvPicPr>
          <p:cNvPr id="13317" name="Picture 5" descr="D:\Мои рисунки\анимация\0bd7f41578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85750"/>
            <a:ext cx="160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3929063" cy="68580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Задачи работы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учителя-логопеда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Обследование учащихся начальной школы и выявление среди них детей, нуждающихся в профилактической и коррекционно-речевой помощи.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Изучение уровня речевого, познавательного, физического развития и индивидуально-типологических особенностей детей, нуждающихся в логопедической поддержке, определение основных направлений и содержание работы с каждым из них.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Систематическое проведение необходимой профилактической и коррекционно-речевой работы с детьми в соответствии с их индивидуальными программами.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Оценка результатов помощи детям и определение степени их речевой готовности к школьному обучению.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Формирование у педагогического коллектива информационной готовности к логопедической работе, оказание им помощи в организации полноценной речевой среды 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мелкой моторики.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слухового внимания и фонематического слуха.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Обогащение словарного запаса учащихся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857625" y="0"/>
            <a:ext cx="4214813" cy="68580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Задачи работы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психолога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Создание среды психологической поддержки детям с нарушениями речи.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памяти, внимания, мышления, пространственной ориентировки.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Совершенствование мелкой моторики.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слухового внимания и фонематического слуха.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зрительно-моторной координации.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Развитие произвольности и навыков самоконтроля, волевых качеств.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Активизация отработанной лексики.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Снятие тревожности у детей при негативном настрое на учебный процесс.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 Обеспечение психологической готовности к школьному обучению.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smtClean="0">
                <a:latin typeface="Times New Roman" pitchFamily="18" charset="0"/>
              </a:rPr>
              <a:t> Повышение психологической культуры родителей и педагогов.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Совместные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НАПРАВЛЕНИЯ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РАБОТЫ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85750" y="1928813"/>
            <a:ext cx="7786688" cy="3417887"/>
            <a:chOff x="2637" y="4219"/>
            <a:chExt cx="6421" cy="3811"/>
          </a:xfrm>
        </p:grpSpPr>
        <p:sp>
          <p:nvSpPr>
            <p:cNvPr id="11268" name="Oval 25"/>
            <p:cNvSpPr>
              <a:spLocks noChangeArrowheads="1"/>
            </p:cNvSpPr>
            <p:nvPr/>
          </p:nvSpPr>
          <p:spPr bwMode="auto">
            <a:xfrm>
              <a:off x="2637" y="4219"/>
              <a:ext cx="1553" cy="8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800000"/>
                  </a:solidFill>
                </a:rPr>
                <a:t>Учитель-логопед</a:t>
              </a:r>
              <a:endParaRPr lang="ru-RU" sz="1400"/>
            </a:p>
          </p:txBody>
        </p:sp>
        <p:sp>
          <p:nvSpPr>
            <p:cNvPr id="11269" name="Oval 26"/>
            <p:cNvSpPr>
              <a:spLocks noChangeArrowheads="1"/>
            </p:cNvSpPr>
            <p:nvPr/>
          </p:nvSpPr>
          <p:spPr bwMode="auto">
            <a:xfrm>
              <a:off x="2637" y="6131"/>
              <a:ext cx="1412" cy="8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400" b="1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>
                  <a:solidFill>
                    <a:srgbClr val="800000"/>
                  </a:solidFill>
                </a:rPr>
                <a:t>Психолог</a:t>
              </a:r>
              <a:endParaRPr lang="ru-RU" sz="1400"/>
            </a:p>
          </p:txBody>
        </p:sp>
        <p:sp>
          <p:nvSpPr>
            <p:cNvPr id="11270" name="AutoShape 27"/>
            <p:cNvSpPr>
              <a:spLocks noChangeArrowheads="1"/>
            </p:cNvSpPr>
            <p:nvPr/>
          </p:nvSpPr>
          <p:spPr bwMode="auto">
            <a:xfrm rot="5400000">
              <a:off x="2983" y="5220"/>
              <a:ext cx="1056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8 w 21600"/>
                <a:gd name="T13" fmla="*/ 12339 h 21600"/>
                <a:gd name="T14" fmla="*/ 19432 w 21600"/>
                <a:gd name="T15" fmla="*/ 185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99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AutoShape 28"/>
            <p:cNvSpPr>
              <a:spLocks noChangeArrowheads="1"/>
            </p:cNvSpPr>
            <p:nvPr/>
          </p:nvSpPr>
          <p:spPr bwMode="auto">
            <a:xfrm>
              <a:off x="3975" y="5214"/>
              <a:ext cx="1512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</a:endParaRPr>
            </a:p>
            <a:p>
              <a:pPr algn="ctr"/>
              <a:r>
                <a:rPr lang="ru-RU" b="1">
                  <a:latin typeface="Times New Roman" pitchFamily="18" charset="0"/>
                </a:rPr>
                <a:t>Диагностическое</a:t>
              </a:r>
            </a:p>
          </p:txBody>
        </p:sp>
        <p:sp>
          <p:nvSpPr>
            <p:cNvPr id="11272" name="AutoShape 29"/>
            <p:cNvSpPr>
              <a:spLocks noChangeArrowheads="1"/>
            </p:cNvSpPr>
            <p:nvPr/>
          </p:nvSpPr>
          <p:spPr bwMode="auto">
            <a:xfrm>
              <a:off x="5810" y="5214"/>
              <a:ext cx="1554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 b="1">
                <a:solidFill>
                  <a:srgbClr val="000000"/>
                </a:solidFill>
              </a:endParaRPr>
            </a:p>
            <a:p>
              <a:pPr algn="ctr"/>
              <a:r>
                <a:rPr lang="ru-RU" sz="1600" b="1">
                  <a:solidFill>
                    <a:srgbClr val="000000"/>
                  </a:solidFill>
                </a:rPr>
                <a:t>Коррекционно-развивающее</a:t>
              </a:r>
              <a:endParaRPr lang="ru-RU" sz="1600"/>
            </a:p>
          </p:txBody>
        </p:sp>
        <p:sp>
          <p:nvSpPr>
            <p:cNvPr id="11273" name="AutoShape 30"/>
            <p:cNvSpPr>
              <a:spLocks noChangeArrowheads="1"/>
            </p:cNvSpPr>
            <p:nvPr/>
          </p:nvSpPr>
          <p:spPr bwMode="auto">
            <a:xfrm>
              <a:off x="4963" y="4796"/>
              <a:ext cx="1553" cy="279"/>
            </a:xfrm>
            <a:prstGeom prst="curvedDownArrow">
              <a:avLst>
                <a:gd name="adj1" fmla="val 111326"/>
                <a:gd name="adj2" fmla="val 222652"/>
                <a:gd name="adj3" fmla="val 3333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AutoShape 33"/>
            <p:cNvSpPr>
              <a:spLocks noChangeArrowheads="1"/>
            </p:cNvSpPr>
            <p:nvPr/>
          </p:nvSpPr>
          <p:spPr bwMode="auto">
            <a:xfrm>
              <a:off x="7081" y="4796"/>
              <a:ext cx="1271" cy="279"/>
            </a:xfrm>
            <a:prstGeom prst="curvedDownArrow">
              <a:avLst>
                <a:gd name="adj1" fmla="val 91111"/>
                <a:gd name="adj2" fmla="val 182222"/>
                <a:gd name="adj3" fmla="val 33333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Rectangle 36"/>
            <p:cNvSpPr>
              <a:spLocks noChangeArrowheads="1"/>
            </p:cNvSpPr>
            <p:nvPr/>
          </p:nvSpPr>
          <p:spPr bwMode="auto">
            <a:xfrm>
              <a:off x="4788" y="6848"/>
              <a:ext cx="3389" cy="845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>
                <a:solidFill>
                  <a:srgbClr val="000000"/>
                </a:solidFill>
              </a:endParaRPr>
            </a:p>
            <a:p>
              <a:pPr algn="ctr"/>
              <a:r>
                <a:rPr lang="ru-RU" sz="1400" b="1">
                  <a:solidFill>
                    <a:srgbClr val="000000"/>
                  </a:solidFill>
                </a:rPr>
                <a:t>Консультирование, просвещение педагогов и родителей</a:t>
              </a:r>
            </a:p>
            <a:p>
              <a:endParaRPr lang="ru-RU"/>
            </a:p>
          </p:txBody>
        </p:sp>
        <p:sp>
          <p:nvSpPr>
            <p:cNvPr id="11276" name="AutoShape 37"/>
            <p:cNvSpPr>
              <a:spLocks noChangeArrowheads="1"/>
            </p:cNvSpPr>
            <p:nvPr/>
          </p:nvSpPr>
          <p:spPr bwMode="auto">
            <a:xfrm>
              <a:off x="7585" y="5205"/>
              <a:ext cx="1473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Times New Roman" pitchFamily="18" charset="0"/>
                </a:rPr>
                <a:t>Аналитическое (мониторинг результатов)</a:t>
              </a:r>
            </a:p>
          </p:txBody>
        </p:sp>
        <p:sp>
          <p:nvSpPr>
            <p:cNvPr id="11277" name="AutoShape 30"/>
            <p:cNvSpPr>
              <a:spLocks noChangeArrowheads="1"/>
            </p:cNvSpPr>
            <p:nvPr/>
          </p:nvSpPr>
          <p:spPr bwMode="auto">
            <a:xfrm rot="1436446" flipV="1">
              <a:off x="3322" y="7632"/>
              <a:ext cx="1607" cy="398"/>
            </a:xfrm>
            <a:prstGeom prst="curvedDownArrow">
              <a:avLst>
                <a:gd name="adj1" fmla="val 111317"/>
                <a:gd name="adj2" fmla="val 222652"/>
                <a:gd name="adj3" fmla="val 3333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1" y="0"/>
            <a:ext cx="6858048" cy="21431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ДИАГНОСТИКА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ru-RU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2291" name="Group 80"/>
          <p:cNvGrpSpPr>
            <a:grpSpLocks noChangeAspect="1"/>
          </p:cNvGrpSpPr>
          <p:nvPr/>
        </p:nvGrpSpPr>
        <p:grpSpPr bwMode="auto">
          <a:xfrm>
            <a:off x="214313" y="1531938"/>
            <a:ext cx="7929327" cy="4182722"/>
            <a:chOff x="1714" y="6243"/>
            <a:chExt cx="8575" cy="3325"/>
          </a:xfrm>
        </p:grpSpPr>
        <p:sp>
          <p:nvSpPr>
            <p:cNvPr id="12292" name="AutoShape 82"/>
            <p:cNvSpPr>
              <a:spLocks noChangeArrowheads="1"/>
            </p:cNvSpPr>
            <p:nvPr/>
          </p:nvSpPr>
          <p:spPr bwMode="auto">
            <a:xfrm rot="-5400000">
              <a:off x="816" y="7141"/>
              <a:ext cx="3066" cy="127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b="1"/>
            </a:p>
            <a:p>
              <a:pPr algn="ctr"/>
              <a:r>
                <a:rPr lang="ru-RU" b="1">
                  <a:solidFill>
                    <a:srgbClr val="800000"/>
                  </a:solidFill>
                </a:rPr>
                <a:t>ДИАГНОСТИКА</a:t>
              </a:r>
              <a:endParaRPr lang="ru-RU"/>
            </a:p>
          </p:txBody>
        </p:sp>
        <p:sp>
          <p:nvSpPr>
            <p:cNvPr id="12293" name="AutoShape 83"/>
            <p:cNvSpPr>
              <a:spLocks noChangeArrowheads="1"/>
            </p:cNvSpPr>
            <p:nvPr/>
          </p:nvSpPr>
          <p:spPr bwMode="auto">
            <a:xfrm>
              <a:off x="3408" y="7358"/>
              <a:ext cx="1628" cy="1672"/>
            </a:xfrm>
            <a:prstGeom prst="flowChart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 dirty="0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 dirty="0">
                  <a:solidFill>
                    <a:srgbClr val="800000"/>
                  </a:solidFill>
                </a:rPr>
                <a:t>Определение уровня речевого и психического развития ребенка</a:t>
              </a:r>
              <a:endParaRPr lang="ru-RU" b="1" dirty="0"/>
            </a:p>
          </p:txBody>
        </p:sp>
        <p:sp>
          <p:nvSpPr>
            <p:cNvPr id="12294" name="AutoShape 84"/>
            <p:cNvSpPr>
              <a:spLocks noChangeArrowheads="1"/>
            </p:cNvSpPr>
            <p:nvPr/>
          </p:nvSpPr>
          <p:spPr bwMode="auto">
            <a:xfrm>
              <a:off x="2985" y="7776"/>
              <a:ext cx="423" cy="5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391 h 21600"/>
                <a:gd name="T14" fmla="*/ 18894 w 21600"/>
                <a:gd name="T15" fmla="*/ 162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Rectangle 85"/>
            <p:cNvSpPr>
              <a:spLocks noChangeArrowheads="1"/>
            </p:cNvSpPr>
            <p:nvPr/>
          </p:nvSpPr>
          <p:spPr bwMode="auto">
            <a:xfrm>
              <a:off x="5244" y="7358"/>
              <a:ext cx="1552" cy="167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>
                  <a:solidFill>
                    <a:srgbClr val="800000"/>
                  </a:solidFill>
                </a:rPr>
                <a:t>Выделение факторов риска, на основе полученных результатов</a:t>
              </a:r>
              <a:endParaRPr lang="ru-RU"/>
            </a:p>
          </p:txBody>
        </p:sp>
        <p:sp>
          <p:nvSpPr>
            <p:cNvPr id="12296" name="Rectangle 86"/>
            <p:cNvSpPr>
              <a:spLocks noChangeArrowheads="1"/>
            </p:cNvSpPr>
            <p:nvPr/>
          </p:nvSpPr>
          <p:spPr bwMode="auto">
            <a:xfrm>
              <a:off x="6938" y="8251"/>
              <a:ext cx="1553" cy="130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>
                  <a:solidFill>
                    <a:srgbClr val="800000"/>
                  </a:solidFill>
                </a:rPr>
                <a:t>Составление общей карты развития ребенка</a:t>
              </a:r>
              <a:endParaRPr lang="ru-RU"/>
            </a:p>
          </p:txBody>
        </p:sp>
        <p:sp>
          <p:nvSpPr>
            <p:cNvPr id="12297" name="Rectangle 87"/>
            <p:cNvSpPr>
              <a:spLocks noChangeArrowheads="1"/>
            </p:cNvSpPr>
            <p:nvPr/>
          </p:nvSpPr>
          <p:spPr bwMode="auto">
            <a:xfrm>
              <a:off x="8590" y="8251"/>
              <a:ext cx="1699" cy="1317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b="1" dirty="0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 dirty="0">
                  <a:solidFill>
                    <a:srgbClr val="800000"/>
                  </a:solidFill>
                </a:rPr>
                <a:t>Оценка результативности коррекционной работы </a:t>
              </a:r>
            </a:p>
            <a:p>
              <a:pPr algn="ctr"/>
              <a:r>
                <a:rPr lang="ru-RU" sz="1400" b="1" dirty="0">
                  <a:solidFill>
                    <a:srgbClr val="800000"/>
                  </a:solidFill>
                </a:rPr>
                <a:t>с детьми</a:t>
              </a:r>
              <a:endParaRPr lang="ru-RU" sz="1400" b="1" dirty="0"/>
            </a:p>
          </p:txBody>
        </p:sp>
        <p:sp>
          <p:nvSpPr>
            <p:cNvPr id="12298" name="AutoShape 88"/>
            <p:cNvSpPr>
              <a:spLocks noChangeArrowheads="1"/>
            </p:cNvSpPr>
            <p:nvPr/>
          </p:nvSpPr>
          <p:spPr bwMode="auto">
            <a:xfrm>
              <a:off x="4538" y="6940"/>
              <a:ext cx="1271" cy="337"/>
            </a:xfrm>
            <a:prstGeom prst="curvedDownArrow">
              <a:avLst>
                <a:gd name="adj1" fmla="val 75430"/>
                <a:gd name="adj2" fmla="val 150861"/>
                <a:gd name="adj3" fmla="val 33333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AutoShape 89"/>
            <p:cNvSpPr>
              <a:spLocks noChangeArrowheads="1"/>
            </p:cNvSpPr>
            <p:nvPr/>
          </p:nvSpPr>
          <p:spPr bwMode="auto">
            <a:xfrm>
              <a:off x="6232" y="6940"/>
              <a:ext cx="1271" cy="337"/>
            </a:xfrm>
            <a:prstGeom prst="curvedDownArrow">
              <a:avLst>
                <a:gd name="adj1" fmla="val 75430"/>
                <a:gd name="adj2" fmla="val 150861"/>
                <a:gd name="adj3" fmla="val 33333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AutoShape 90"/>
            <p:cNvSpPr>
              <a:spLocks noChangeArrowheads="1"/>
            </p:cNvSpPr>
            <p:nvPr/>
          </p:nvSpPr>
          <p:spPr bwMode="auto">
            <a:xfrm>
              <a:off x="8068" y="6940"/>
              <a:ext cx="1270" cy="337"/>
            </a:xfrm>
            <a:prstGeom prst="curvedDownArrow">
              <a:avLst>
                <a:gd name="adj1" fmla="val 75371"/>
                <a:gd name="adj2" fmla="val 150742"/>
                <a:gd name="adj3" fmla="val 33333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Rectangle 87"/>
            <p:cNvSpPr>
              <a:spLocks noChangeArrowheads="1"/>
            </p:cNvSpPr>
            <p:nvPr/>
          </p:nvSpPr>
          <p:spPr bwMode="auto">
            <a:xfrm>
              <a:off x="6960" y="7334"/>
              <a:ext cx="3119" cy="786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b="1">
                <a:solidFill>
                  <a:srgbClr val="800000"/>
                </a:solidFill>
              </a:endParaRPr>
            </a:p>
            <a:p>
              <a:pPr algn="ctr"/>
              <a:r>
                <a:rPr lang="ru-RU" sz="1400" b="1">
                  <a:solidFill>
                    <a:srgbClr val="800000"/>
                  </a:solidFill>
                </a:rPr>
                <a:t>Анализ полученных результатов</a:t>
              </a:r>
              <a:endParaRPr lang="ru-RU" sz="1400" b="1"/>
            </a:p>
          </p:txBody>
        </p:sp>
        <p:sp>
          <p:nvSpPr>
            <p:cNvPr id="12302" name="AutoShape 89"/>
            <p:cNvSpPr>
              <a:spLocks noChangeArrowheads="1"/>
            </p:cNvSpPr>
            <p:nvPr/>
          </p:nvSpPr>
          <p:spPr bwMode="auto">
            <a:xfrm>
              <a:off x="8412" y="7912"/>
              <a:ext cx="1063" cy="337"/>
            </a:xfrm>
            <a:prstGeom prst="curvedDownArrow">
              <a:avLst>
                <a:gd name="adj1" fmla="val 75426"/>
                <a:gd name="adj2" fmla="val 150866"/>
                <a:gd name="adj3" fmla="val 33333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AutoShape 89"/>
            <p:cNvSpPr>
              <a:spLocks noChangeArrowheads="1"/>
            </p:cNvSpPr>
            <p:nvPr/>
          </p:nvSpPr>
          <p:spPr bwMode="auto">
            <a:xfrm>
              <a:off x="7278" y="7912"/>
              <a:ext cx="1063" cy="327"/>
            </a:xfrm>
            <a:prstGeom prst="curvedDownArrow">
              <a:avLst>
                <a:gd name="adj1" fmla="val 75430"/>
                <a:gd name="adj2" fmla="val 150860"/>
                <a:gd name="adj3" fmla="val 33333"/>
              </a:avLst>
            </a:pr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Tm="4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1"/>
            <a:ext cx="6492895" cy="1214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КОРРЕКЦИОННО-РАЗВИВАЮЩИЕ ЗАНЯТИЯ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1916113"/>
            <a:ext cx="4392612" cy="2017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Задачи коррекционной работы, проводимой логопедом и психологом, тесно взаимосвязаны и решаются в рамках целостного подхода к воспитанию и развитию психической деятельности ребенка</a:t>
            </a:r>
          </a:p>
        </p:txBody>
      </p:sp>
      <p:pic>
        <p:nvPicPr>
          <p:cNvPr id="9" name="Содержимое 8" descr="Изображение 0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256"/>
            <a:ext cx="2641600" cy="1981200"/>
          </a:xfrm>
        </p:spPr>
      </p:pic>
      <p:pic>
        <p:nvPicPr>
          <p:cNvPr id="11" name="Рисунок 10" descr="Изображение 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143380"/>
            <a:ext cx="4357718" cy="2500330"/>
          </a:xfrm>
          <a:prstGeom prst="rect">
            <a:avLst/>
          </a:prstGeom>
        </p:spPr>
      </p:pic>
      <p:pic>
        <p:nvPicPr>
          <p:cNvPr id="12" name="Рисунок 11" descr="Изображение 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3357586" cy="2571768"/>
          </a:xfrm>
          <a:prstGeom prst="rect">
            <a:avLst/>
          </a:prstGeom>
        </p:spPr>
      </p:pic>
    </p:spTree>
  </p:cSld>
  <p:clrMapOvr>
    <a:masterClrMapping/>
  </p:clrMapOvr>
  <p:transition advTm="6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Изображение 0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000396" cy="2357454"/>
          </a:xfrm>
        </p:spPr>
      </p:pic>
      <p:pic>
        <p:nvPicPr>
          <p:cNvPr id="12" name="Содержимое 11" descr="Изображение 066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3429024" cy="2786082"/>
          </a:xfrm>
        </p:spPr>
      </p:pic>
      <p:pic>
        <p:nvPicPr>
          <p:cNvPr id="14" name="Рисунок 13" descr="Изображение 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4"/>
            <a:ext cx="3500462" cy="2357454"/>
          </a:xfrm>
          <a:prstGeom prst="rect">
            <a:avLst/>
          </a:prstGeom>
        </p:spPr>
      </p:pic>
      <p:pic>
        <p:nvPicPr>
          <p:cNvPr id="15" name="Рисунок 14" descr="DSCF1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86148"/>
            <a:ext cx="228601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300934" cy="1462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ИНТЕГРИРОВАННЫЕ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ЗАНЯТИЯ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2938" y="4500563"/>
            <a:ext cx="7772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/>
              <a:t>   Интегрированное построение занятий дает возможность детям реализовать свои творческие возможности, развить коммуникативные умения, познавательную активность </a:t>
            </a:r>
          </a:p>
        </p:txBody>
      </p:sp>
      <p:pic>
        <p:nvPicPr>
          <p:cNvPr id="4" name="Рисунок 3" descr="DSCN0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643050"/>
            <a:ext cx="4357718" cy="2928958"/>
          </a:xfrm>
          <a:prstGeom prst="rect">
            <a:avLst/>
          </a:prstGeom>
        </p:spPr>
      </p:pic>
      <p:pic>
        <p:nvPicPr>
          <p:cNvPr id="6" name="Рисунок 5" descr="DSCN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3857620" cy="2857520"/>
          </a:xfrm>
          <a:prstGeom prst="rect">
            <a:avLst/>
          </a:prstGeom>
        </p:spPr>
      </p:pic>
    </p:spTree>
  </p:cSld>
  <p:clrMapOvr>
    <a:masterClrMapping/>
  </p:clrMapOvr>
  <p:transition advTm="57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1282</TotalTime>
  <Words>516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Цель СОВМЕСТНОЙ РАБОТЫ : тесное взаимодействие учителя-логопеда и  психолога в процессе коррекционно-развивающей образовательной деятельности, стимулирующей речевое, познавательное и личностное развитие ребёнка  </vt:lpstr>
      <vt:lpstr>  - Системность  - Комплексность  - Соответствие возрастным индивидуальным   возможностям  - Адекватность требований и нагрузок  - Постепенность и системность  - Индивидуализация  темпа работ   </vt:lpstr>
      <vt:lpstr>Слайд 4</vt:lpstr>
      <vt:lpstr>Совместные  НАПРАВЛЕНИЯ РАБОТЫ</vt:lpstr>
      <vt:lpstr>ДИАГНОСТИКА </vt:lpstr>
      <vt:lpstr>КОРРЕКЦИОННО-РАЗВИВАЮЩИЕ ЗАНЯТИЯ</vt:lpstr>
      <vt:lpstr>Слайд 8</vt:lpstr>
      <vt:lpstr>ИНТЕГРИРОВАННЫЕ ЗАНЯТИЯ</vt:lpstr>
      <vt:lpstr>Мониторинг  результатов деятельности</vt:lpstr>
      <vt:lpstr>РЕЗУЛЬТАТИВНОСТЬ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РАБОТА ПЕДАГОГА-ПСИХОЛОГА И УЧИТЕЛЯ-ЛОГОПЕДА В НАЧАЛЬНОЙ ШКОЛЕ </dc:title>
  <dc:creator>user2</dc:creator>
  <cp:lastModifiedBy>1</cp:lastModifiedBy>
  <cp:revision>112</cp:revision>
  <dcterms:created xsi:type="dcterms:W3CDTF">2009-09-28T11:18:37Z</dcterms:created>
  <dcterms:modified xsi:type="dcterms:W3CDTF">2013-12-24T02:20:24Z</dcterms:modified>
</cp:coreProperties>
</file>