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3" r:id="rId6"/>
    <p:sldId id="264" r:id="rId7"/>
    <p:sldId id="260" r:id="rId8"/>
    <p:sldId id="265" r:id="rId9"/>
    <p:sldId id="268" r:id="rId10"/>
    <p:sldId id="269" r:id="rId11"/>
    <p:sldId id="27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2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700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375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11B784-4961-4F69-BC47-F1515D3D8D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462F8-04A3-4F31-97BC-D7DB905E5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01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3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00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077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487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56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13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3CA1-AA9D-47A5-A39B-153EE2EC4043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B6DD7-2FAD-44D2-8745-16EFC5A285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703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9F%D0%BE%D1%80%D1%82%D1%80%D0%B5%D1%82%20%D0%BA%D0%BE%D0%BC%D0%BF%D0%BE%D0%B7%D0%B8%D1%82%D0%BE%D1%80%D0%B0%20%D0%90%D0%BD%D0%B0%D1%82%D0%BE%D0%BB%D0%B8%D1%8F%20%D0%9B%D1%8F%D0%B4%D0%BE%D0%B2%D0%B0&amp;stype=image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4611719"/>
              </p:ext>
            </p:extLst>
          </p:nvPr>
        </p:nvGraphicFramePr>
        <p:xfrm>
          <a:off x="683569" y="408211"/>
          <a:ext cx="4608515" cy="5806870"/>
        </p:xfrm>
        <a:graphic>
          <a:graphicData uri="http://schemas.openxmlformats.org/drawingml/2006/table">
            <a:tbl>
              <a:tblPr firstRow="1" firstCol="1" bandRow="1"/>
              <a:tblGrid>
                <a:gridCol w="473975"/>
                <a:gridCol w="412726"/>
                <a:gridCol w="414182"/>
                <a:gridCol w="412726"/>
                <a:gridCol w="414182"/>
                <a:gridCol w="412726"/>
                <a:gridCol w="414182"/>
                <a:gridCol w="412726"/>
                <a:gridCol w="414182"/>
                <a:gridCol w="412726"/>
                <a:gridCol w="414182"/>
              </a:tblGrid>
              <a:tr h="5864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46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46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46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46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48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435769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564357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188640"/>
            <a:ext cx="3635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Инструмент, на котором играл Иоганн Себастьян Бах. 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</a:t>
            </a:r>
            <a:r>
              <a:rPr lang="ru-RU" sz="16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Музыкально-драматическое произведение, предназначенное для исполнения в театре. 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Радостное, бодрое звучание музыки.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Нотный знак, требующий повышения звука на полутон.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Знак альтерации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, отменяющий действие диеза и бемоля. 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 Разминка перед вокальными упражнениями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7., Короткая русская народная песня юмористического содержания, исполняемая в быстром 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темпе.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8.Прием, вследствие </a:t>
            </a: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которого мелодия видоизменяется, не теряя при этом своих характерных очертаний .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9.Старинный чешский народный танец, исполняющийся по кругу парами.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071934" y="3571876"/>
            <a:ext cx="3600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196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9IxWWTLQT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714875" cy="3729038"/>
          </a:xfrm>
          <a:noFill/>
        </p:spPr>
      </p:pic>
      <p:pic>
        <p:nvPicPr>
          <p:cNvPr id="8195" name="Picture 12" descr="d3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357688" y="2130425"/>
            <a:ext cx="4786312" cy="4389438"/>
          </a:xfr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 нам приходит коляда</a:t>
            </a:r>
            <a:br>
              <a:rPr lang="ru-RU" sz="2000" dirty="0" smtClean="0"/>
            </a:br>
            <a:r>
              <a:rPr lang="ru-RU" sz="2000" dirty="0" smtClean="0"/>
              <a:t>На кануне Рождества.</a:t>
            </a:r>
            <a:br>
              <a:rPr lang="ru-RU" sz="2000" dirty="0" smtClean="0"/>
            </a:br>
            <a:r>
              <a:rPr lang="ru-RU" sz="2000" dirty="0" smtClean="0"/>
              <a:t>Просит , </a:t>
            </a:r>
            <a:r>
              <a:rPr lang="ru-RU" sz="2000" dirty="0" smtClean="0"/>
              <a:t>просит</a:t>
            </a:r>
            <a:r>
              <a:rPr lang="ru-RU" sz="2000" dirty="0" smtClean="0"/>
              <a:t> коляда</a:t>
            </a:r>
            <a:br>
              <a:rPr lang="ru-RU" sz="2000" dirty="0" smtClean="0"/>
            </a:br>
            <a:r>
              <a:rPr lang="ru-RU" sz="2000" dirty="0" smtClean="0"/>
              <a:t>Хоть кусочек пирога.</a:t>
            </a:r>
            <a:br>
              <a:rPr lang="ru-RU" sz="2000" dirty="0" smtClean="0"/>
            </a:br>
            <a:r>
              <a:rPr lang="ru-RU" sz="2000" dirty="0" smtClean="0"/>
              <a:t>Кто пирог колядке даст.</a:t>
            </a:r>
            <a:br>
              <a:rPr lang="ru-RU" sz="2000" dirty="0" smtClean="0"/>
            </a:br>
            <a:r>
              <a:rPr lang="ru-RU" sz="2000" dirty="0" smtClean="0"/>
              <a:t>Будет  скот того здоров,</a:t>
            </a:r>
            <a:br>
              <a:rPr lang="ru-RU" sz="2000" dirty="0" smtClean="0"/>
            </a:br>
            <a:r>
              <a:rPr lang="ru-RU" sz="2000" dirty="0" smtClean="0"/>
              <a:t>Полон хлев будет коров</a:t>
            </a:r>
            <a:br>
              <a:rPr lang="ru-RU" sz="2000" dirty="0" smtClean="0"/>
            </a:br>
            <a:r>
              <a:rPr lang="ru-RU" sz="2000" dirty="0" smtClean="0"/>
              <a:t>Кто зажмет же свой кусок, </a:t>
            </a:r>
            <a:br>
              <a:rPr lang="ru-RU" sz="2000" dirty="0" smtClean="0"/>
            </a:br>
            <a:r>
              <a:rPr lang="ru-RU" sz="2000" dirty="0" smtClean="0"/>
              <a:t>Будет год весь одинок.</a:t>
            </a:r>
            <a:br>
              <a:rPr lang="ru-RU" sz="2000" dirty="0" smtClean="0"/>
            </a:br>
            <a:r>
              <a:rPr lang="ru-RU" sz="2000" dirty="0" smtClean="0"/>
              <a:t>Не найдет удачи , счастья,</a:t>
            </a:r>
            <a:br>
              <a:rPr lang="ru-RU" sz="2000" dirty="0" smtClean="0"/>
            </a:br>
            <a:r>
              <a:rPr lang="ru-RU" sz="2000" dirty="0" smtClean="0"/>
              <a:t>Год  промается в ненастье.</a:t>
            </a:r>
            <a:br>
              <a:rPr lang="ru-RU" sz="2000" dirty="0" smtClean="0"/>
            </a:br>
            <a:r>
              <a:rPr lang="ru-RU" sz="2000" dirty="0" smtClean="0"/>
              <a:t>Не жалей ты пирожок,</a:t>
            </a:r>
            <a:br>
              <a:rPr lang="ru-RU" sz="2000" dirty="0" smtClean="0"/>
            </a:br>
            <a:r>
              <a:rPr lang="ru-RU" sz="2000" dirty="0" smtClean="0"/>
              <a:t>А не - то создашь должок</a:t>
            </a:r>
            <a:endParaRPr lang="ru-RU" sz="2000" dirty="0"/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4500594"/>
          </a:xfrm>
        </p:spPr>
        <p:txBody>
          <a:bodyPr>
            <a:noAutofit/>
          </a:bodyPr>
          <a:lstStyle/>
          <a:p>
            <a:r>
              <a:rPr lang="ru-RU" sz="2400" dirty="0" smtClean="0"/>
              <a:t>1) Более двух тысячелетий  прошло с тех пор , когда над древним </a:t>
            </a:r>
            <a:r>
              <a:rPr lang="ru-RU" sz="2400" dirty="0" err="1" smtClean="0"/>
              <a:t>городом_____</a:t>
            </a:r>
            <a:r>
              <a:rPr lang="ru-RU" sz="2400" dirty="0" smtClean="0"/>
              <a:t> зажглась звезда невиданной красоты? </a:t>
            </a:r>
            <a:br>
              <a:rPr lang="ru-RU" sz="2400" dirty="0" smtClean="0"/>
            </a:br>
            <a:r>
              <a:rPr lang="ru-RU" sz="2400" dirty="0" smtClean="0"/>
              <a:t>2)………обрядовые песни, которые исполнялись на рождество, с пожеланиями </a:t>
            </a:r>
            <a:r>
              <a:rPr lang="ru-RU" sz="2400" dirty="0" err="1" smtClean="0"/>
              <a:t>богадства</a:t>
            </a:r>
            <a:r>
              <a:rPr lang="ru-RU" sz="2400" dirty="0" smtClean="0"/>
              <a:t>, здоровья?</a:t>
            </a:r>
            <a:br>
              <a:rPr lang="ru-RU" sz="2400" dirty="0" smtClean="0"/>
            </a:br>
            <a:r>
              <a:rPr lang="ru-RU" sz="2400" dirty="0" smtClean="0"/>
              <a:t>3) ……пустились в дальний путь, длившийся два года, чтобы поклониться Иисусу Христу и принести свои дары?</a:t>
            </a:r>
            <a:br>
              <a:rPr lang="ru-RU" sz="2400" dirty="0" smtClean="0"/>
            </a:br>
            <a:r>
              <a:rPr lang="ru-RU" sz="2400" dirty="0" smtClean="0"/>
              <a:t>4)Русский композитор Анатолий Константинович ……. Написал</a:t>
            </a:r>
            <a:r>
              <a:rPr lang="en-US" sz="2400" dirty="0" smtClean="0"/>
              <a:t>”</a:t>
            </a:r>
            <a:r>
              <a:rPr lang="ru-RU" sz="2400" dirty="0" smtClean="0"/>
              <a:t> Рождество Твое, Христе Боже Наш</a:t>
            </a:r>
            <a:r>
              <a:rPr lang="en-US" sz="2400" dirty="0" smtClean="0"/>
              <a:t>”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2087562"/>
          </a:xfrm>
        </p:spPr>
        <p:txBody>
          <a:bodyPr/>
          <a:lstStyle/>
          <a:p>
            <a:r>
              <a:rPr lang="ru-RU" sz="5600" b="1">
                <a:solidFill>
                  <a:srgbClr val="FF0066"/>
                </a:solidFill>
              </a:rPr>
              <a:t>Рождество Твое, Христе Боже наш</a:t>
            </a:r>
          </a:p>
        </p:txBody>
      </p:sp>
      <p:pic>
        <p:nvPicPr>
          <p:cNvPr id="2052" name="Picture 4" descr="Рождество Христово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88125" y="3357563"/>
            <a:ext cx="2232025" cy="3095625"/>
          </a:xfrm>
          <a:noFill/>
          <a:ln/>
        </p:spPr>
      </p:pic>
      <p:pic>
        <p:nvPicPr>
          <p:cNvPr id="2053" name="Picture 5" descr="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284538"/>
            <a:ext cx="21605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0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2205038"/>
            <a:ext cx="324008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4282" y="285728"/>
            <a:ext cx="3214710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История праздника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3500430" y="571480"/>
            <a:ext cx="2928958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3200" b="1" dirty="0" smtClean="0"/>
              <a:t>Традиции</a:t>
            </a:r>
            <a:r>
              <a:rPr lang="ru-RU" dirty="0" smtClean="0"/>
              <a:t> </a:t>
            </a:r>
          </a:p>
        </p:txBody>
      </p:sp>
      <p:sp>
        <p:nvSpPr>
          <p:cNvPr id="6" name="Овал 5"/>
          <p:cNvSpPr/>
          <p:nvPr/>
        </p:nvSpPr>
        <p:spPr>
          <a:xfrm>
            <a:off x="6572264" y="714356"/>
            <a:ext cx="257173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5400" dirty="0" smtClean="0"/>
              <a:t>Ритм</a:t>
            </a:r>
            <a:r>
              <a:rPr lang="ru-RU" dirty="0" smtClean="0"/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428596" y="3286124"/>
            <a:ext cx="3500462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Колядки</a:t>
            </a:r>
            <a:endParaRPr lang="ru-RU" sz="4800" dirty="0"/>
          </a:p>
        </p:txBody>
      </p:sp>
      <p:sp>
        <p:nvSpPr>
          <p:cNvPr id="8" name="Овал 7"/>
          <p:cNvSpPr/>
          <p:nvPr/>
        </p:nvSpPr>
        <p:spPr>
          <a:xfrm>
            <a:off x="5072066" y="3500438"/>
            <a:ext cx="3786214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6000" dirty="0" smtClean="0"/>
              <a:t>музыка</a:t>
            </a: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5" descr="356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0"/>
            <a:ext cx="7286644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642918"/>
            <a:ext cx="8329642" cy="5453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Злато</a:t>
            </a:r>
            <a:r>
              <a:rPr lang="ru-RU" dirty="0" smtClean="0"/>
              <a:t>-золото.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Смирна</a:t>
            </a:r>
            <a:r>
              <a:rPr lang="ru-RU" dirty="0" smtClean="0"/>
              <a:t>- благовонное вещество, добываемое из тернистого дерева.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Ладан</a:t>
            </a:r>
            <a:r>
              <a:rPr lang="ru-RU" dirty="0" smtClean="0"/>
              <a:t>- ароматическая смола, употребляемая для курения при богослужениях.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Волхв</a:t>
            </a:r>
            <a:r>
              <a:rPr lang="ru-RU" dirty="0" smtClean="0"/>
              <a:t>- мудрец, кудесник, колдун.</a:t>
            </a:r>
            <a:endParaRPr lang="ru-RU" dirty="0"/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836613"/>
            <a:ext cx="4330700" cy="1584325"/>
          </a:xfrm>
        </p:spPr>
        <p:txBody>
          <a:bodyPr>
            <a:normAutofit fontScale="90000"/>
          </a:bodyPr>
          <a:lstStyle/>
          <a:p>
            <a:r>
              <a:rPr lang="ru-RU" sz="3200">
                <a:solidFill>
                  <a:srgbClr val="FF0066"/>
                </a:solidFill>
              </a:rPr>
              <a:t>«Рождество Твое,</a:t>
            </a:r>
            <a:br>
              <a:rPr lang="ru-RU" sz="3200">
                <a:solidFill>
                  <a:srgbClr val="FF0066"/>
                </a:solidFill>
              </a:rPr>
            </a:br>
            <a:r>
              <a:rPr lang="ru-RU" sz="4700">
                <a:solidFill>
                  <a:srgbClr val="FF0066"/>
                </a:solidFill>
              </a:rPr>
              <a:t> </a:t>
            </a:r>
            <a:r>
              <a:rPr lang="ru-RU" sz="3200">
                <a:solidFill>
                  <a:srgbClr val="FF0066"/>
                </a:solidFill>
              </a:rPr>
              <a:t>Христе Боже наш»</a:t>
            </a:r>
            <a:br>
              <a:rPr lang="ru-RU" sz="3200">
                <a:solidFill>
                  <a:srgbClr val="FF0066"/>
                </a:solidFill>
              </a:rPr>
            </a:br>
            <a:endParaRPr lang="ru-RU" sz="3200">
              <a:solidFill>
                <a:srgbClr val="FF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167188"/>
            <a:ext cx="4038600" cy="1374775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300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3000">
                <a:solidFill>
                  <a:schemeClr val="tx2"/>
                </a:solidFill>
              </a:rPr>
              <a:t>Анатолий Лядов</a:t>
            </a:r>
            <a:endParaRPr lang="ru-RU" sz="3400">
              <a:solidFill>
                <a:srgbClr val="FF0066"/>
              </a:solidFill>
            </a:endParaRPr>
          </a:p>
        </p:txBody>
      </p:sp>
      <p:pic>
        <p:nvPicPr>
          <p:cNvPr id="5126" name="Picture 6" descr="i?id=11220756&amp;tov=5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333375"/>
            <a:ext cx="3743325" cy="3454400"/>
          </a:xfrm>
          <a:ln/>
        </p:spPr>
      </p:pic>
      <p:pic>
        <p:nvPicPr>
          <p:cNvPr id="5129" name="Picture 9" descr="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2781300"/>
            <a:ext cx="34559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noel (13)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619504"/>
          </a:xfrm>
        </p:spPr>
        <p:txBody>
          <a:bodyPr>
            <a:normAutofit/>
          </a:bodyPr>
          <a:lstStyle/>
          <a:p>
            <a:r>
              <a:rPr lang="ru-RU" dirty="0" smtClean="0"/>
              <a:t>Колядки- Обрядовые песни , которые исполнялись на рождество, с пожеланиями богатства, здоровья</a:t>
            </a:r>
            <a:endParaRPr lang="ru-RU" dirty="0"/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7" descr="9698f9bef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684213" y="6021388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176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Рождество Твое, Христе Боже наш</vt:lpstr>
      <vt:lpstr>Слайд 3</vt:lpstr>
      <vt:lpstr>Слайд 4</vt:lpstr>
      <vt:lpstr>Слайд 5</vt:lpstr>
      <vt:lpstr>«Рождество Твое,  Христе Боже наш» </vt:lpstr>
      <vt:lpstr>Слайд 7</vt:lpstr>
      <vt:lpstr>Колядки- Обрядовые песни , которые исполнялись на рождество, с пожеланиями богатства, здоровья</vt:lpstr>
      <vt:lpstr>Слайд 9</vt:lpstr>
      <vt:lpstr>Слайд 10</vt:lpstr>
      <vt:lpstr>К нам приходит коляда На кануне Рождества. Просит , просит коляда Хоть кусочек пирога. Кто пирог колядке даст. Будет  скот того здоров, Полон хлев будет коров Кто зажмет же свой кусок,  Будет год весь одинок. Не найдет удачи , счастья, Год  промается в ненастье. Не жалей ты пирожок, А не - то создашь должок</vt:lpstr>
      <vt:lpstr>1) Более двух тысячелетий  прошло с тех пор , когда над древним городом_____ зажглась звезда невиданной красоты?  2)………обрядовые песни, которые исполнялись на рождество, с пожеланиями богадства, здоровья? 3) ……пустились в дальний путь, длившийся два года, чтобы поклониться Иисусу Христу и принести свои дары? 4)Русский композитор Анатолий Константинович ……. Написал” Рождество Твое, Христе Боже Наш”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13</cp:revision>
  <dcterms:created xsi:type="dcterms:W3CDTF">2014-01-18T12:27:36Z</dcterms:created>
  <dcterms:modified xsi:type="dcterms:W3CDTF">2014-01-21T15:07:48Z</dcterms:modified>
</cp:coreProperties>
</file>