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7" r:id="rId4"/>
    <p:sldId id="259" r:id="rId5"/>
    <p:sldId id="260" r:id="rId6"/>
    <p:sldId id="261" r:id="rId7"/>
    <p:sldId id="262" r:id="rId8"/>
    <p:sldId id="263" r:id="rId9"/>
    <p:sldId id="265" r:id="rId10"/>
    <p:sldId id="264" r:id="rId11"/>
    <p:sldId id="268" r:id="rId12"/>
    <p:sldId id="267" r:id="rId13"/>
    <p:sldId id="266" r:id="rId14"/>
    <p:sldId id="269" r:id="rId15"/>
    <p:sldId id="270" r:id="rId16"/>
    <p:sldId id="273" r:id="rId17"/>
    <p:sldId id="271"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6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F23868-C85C-4074-91B9-373A6505929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C5606061-2907-4DE3-B8F5-10AE1667AD14}">
      <dgm:prSet phldrT="[Текст]" custT="1"/>
      <dgm:spPr/>
      <dgm:t>
        <a:bodyPr/>
        <a:lstStyle/>
        <a:p>
          <a:r>
            <a:rPr lang="ru-RU" sz="3200" dirty="0" smtClean="0"/>
            <a:t>ТИПЫ ИЗБИРАТЕЛЬНЫХ СИСТЕМ</a:t>
          </a:r>
          <a:endParaRPr lang="ru-RU" sz="3200" dirty="0"/>
        </a:p>
      </dgm:t>
    </dgm:pt>
    <dgm:pt modelId="{71776249-F50F-4A0D-8971-9B2929E1CBC9}" type="parTrans" cxnId="{37F5760F-67AE-46DA-B964-16217F8D2D51}">
      <dgm:prSet/>
      <dgm:spPr/>
      <dgm:t>
        <a:bodyPr/>
        <a:lstStyle/>
        <a:p>
          <a:endParaRPr lang="ru-RU"/>
        </a:p>
      </dgm:t>
    </dgm:pt>
    <dgm:pt modelId="{507BE1B6-9213-4626-927A-10916AB369AF}" type="sibTrans" cxnId="{37F5760F-67AE-46DA-B964-16217F8D2D51}">
      <dgm:prSet/>
      <dgm:spPr/>
      <dgm:t>
        <a:bodyPr/>
        <a:lstStyle/>
        <a:p>
          <a:endParaRPr lang="ru-RU"/>
        </a:p>
      </dgm:t>
    </dgm:pt>
    <dgm:pt modelId="{995040B3-4DC2-4906-83FE-A6F90A49EE5D}">
      <dgm:prSet phldrT="[Текст]"/>
      <dgm:spPr/>
      <dgm:t>
        <a:bodyPr/>
        <a:lstStyle/>
        <a:p>
          <a:r>
            <a:rPr lang="ru-RU" dirty="0" smtClean="0"/>
            <a:t>пропорциональная</a:t>
          </a:r>
          <a:endParaRPr lang="ru-RU" dirty="0"/>
        </a:p>
      </dgm:t>
    </dgm:pt>
    <dgm:pt modelId="{3AA6F203-AE04-4548-BF87-87F6DEC8B4CD}" type="parTrans" cxnId="{DA8E7032-585B-4969-A75C-F6C1C54764F8}">
      <dgm:prSet/>
      <dgm:spPr/>
      <dgm:t>
        <a:bodyPr/>
        <a:lstStyle/>
        <a:p>
          <a:endParaRPr lang="ru-RU"/>
        </a:p>
      </dgm:t>
    </dgm:pt>
    <dgm:pt modelId="{264B7561-4702-47B9-9D19-C7DE49A37087}" type="sibTrans" cxnId="{DA8E7032-585B-4969-A75C-F6C1C54764F8}">
      <dgm:prSet/>
      <dgm:spPr/>
      <dgm:t>
        <a:bodyPr/>
        <a:lstStyle/>
        <a:p>
          <a:endParaRPr lang="ru-RU"/>
        </a:p>
      </dgm:t>
    </dgm:pt>
    <dgm:pt modelId="{C60AAB91-A048-4244-BC90-DFA473B9CC8A}">
      <dgm:prSet phldrT="[Текст]"/>
      <dgm:spPr/>
      <dgm:t>
        <a:bodyPr/>
        <a:lstStyle/>
        <a:p>
          <a:r>
            <a:rPr lang="ru-RU" dirty="0" smtClean="0"/>
            <a:t>смешанная</a:t>
          </a:r>
          <a:endParaRPr lang="ru-RU" dirty="0"/>
        </a:p>
      </dgm:t>
    </dgm:pt>
    <dgm:pt modelId="{9E755C34-7D47-43F0-BAE1-CC6B13EC69D8}" type="parTrans" cxnId="{B73F42BB-817A-4D48-B535-E59C8A3DFA62}">
      <dgm:prSet/>
      <dgm:spPr/>
      <dgm:t>
        <a:bodyPr/>
        <a:lstStyle/>
        <a:p>
          <a:endParaRPr lang="ru-RU"/>
        </a:p>
      </dgm:t>
    </dgm:pt>
    <dgm:pt modelId="{047DB97C-2F34-44E7-8AF3-464471477A24}" type="sibTrans" cxnId="{B73F42BB-817A-4D48-B535-E59C8A3DFA62}">
      <dgm:prSet/>
      <dgm:spPr/>
      <dgm:t>
        <a:bodyPr/>
        <a:lstStyle/>
        <a:p>
          <a:endParaRPr lang="ru-RU"/>
        </a:p>
      </dgm:t>
    </dgm:pt>
    <dgm:pt modelId="{C5D18F0C-CEBD-4A20-B3C2-243404C85660}">
      <dgm:prSet phldrT="[Текст]"/>
      <dgm:spPr/>
      <dgm:t>
        <a:bodyPr/>
        <a:lstStyle/>
        <a:p>
          <a:r>
            <a:rPr lang="ru-RU" dirty="0" smtClean="0"/>
            <a:t>?</a:t>
          </a:r>
          <a:endParaRPr lang="ru-RU" dirty="0"/>
        </a:p>
      </dgm:t>
    </dgm:pt>
    <dgm:pt modelId="{1360F692-5C23-4237-83A8-17D849345826}" type="parTrans" cxnId="{6F3F3C89-A275-4C1C-BFE2-714D504919C9}">
      <dgm:prSet/>
      <dgm:spPr/>
      <dgm:t>
        <a:bodyPr/>
        <a:lstStyle/>
        <a:p>
          <a:endParaRPr lang="ru-RU"/>
        </a:p>
      </dgm:t>
    </dgm:pt>
    <dgm:pt modelId="{77287B5A-2FB5-410A-B48D-F062E2517234}" type="sibTrans" cxnId="{6F3F3C89-A275-4C1C-BFE2-714D504919C9}">
      <dgm:prSet/>
      <dgm:spPr/>
      <dgm:t>
        <a:bodyPr/>
        <a:lstStyle/>
        <a:p>
          <a:endParaRPr lang="ru-RU"/>
        </a:p>
      </dgm:t>
    </dgm:pt>
    <dgm:pt modelId="{0AD65C95-A36B-45B4-B2AA-6D7ED1DF7655}" type="pres">
      <dgm:prSet presAssocID="{88F23868-C85C-4074-91B9-373A65059294}" presName="hierChild1" presStyleCnt="0">
        <dgm:presLayoutVars>
          <dgm:orgChart val="1"/>
          <dgm:chPref val="1"/>
          <dgm:dir/>
          <dgm:animOne val="branch"/>
          <dgm:animLvl val="lvl"/>
          <dgm:resizeHandles/>
        </dgm:presLayoutVars>
      </dgm:prSet>
      <dgm:spPr/>
    </dgm:pt>
    <dgm:pt modelId="{6C7F446E-6F33-47FF-95FD-085A750A9756}" type="pres">
      <dgm:prSet presAssocID="{C5606061-2907-4DE3-B8F5-10AE1667AD14}" presName="hierRoot1" presStyleCnt="0">
        <dgm:presLayoutVars>
          <dgm:hierBranch val="init"/>
        </dgm:presLayoutVars>
      </dgm:prSet>
      <dgm:spPr/>
    </dgm:pt>
    <dgm:pt modelId="{994E4268-538A-49EF-A82A-6C20FB3E70A0}" type="pres">
      <dgm:prSet presAssocID="{C5606061-2907-4DE3-B8F5-10AE1667AD14}" presName="rootComposite1" presStyleCnt="0"/>
      <dgm:spPr/>
    </dgm:pt>
    <dgm:pt modelId="{7451E9F6-D7EE-4BD9-9853-C4B3A9B927C7}" type="pres">
      <dgm:prSet presAssocID="{C5606061-2907-4DE3-B8F5-10AE1667AD14}" presName="rootText1" presStyleLbl="node0" presStyleIdx="0" presStyleCnt="1" custScaleX="324734" custLinFactNeighborX="1505" custLinFactNeighborY="-1417">
        <dgm:presLayoutVars>
          <dgm:chPref val="3"/>
        </dgm:presLayoutVars>
      </dgm:prSet>
      <dgm:spPr/>
    </dgm:pt>
    <dgm:pt modelId="{E97A9471-9925-4F97-A01B-086BD0D87379}" type="pres">
      <dgm:prSet presAssocID="{C5606061-2907-4DE3-B8F5-10AE1667AD14}" presName="rootConnector1" presStyleLbl="node1" presStyleIdx="0" presStyleCnt="0"/>
      <dgm:spPr/>
    </dgm:pt>
    <dgm:pt modelId="{C2E5177B-7C2A-4549-92DF-1FBDB722E7D0}" type="pres">
      <dgm:prSet presAssocID="{C5606061-2907-4DE3-B8F5-10AE1667AD14}" presName="hierChild2" presStyleCnt="0"/>
      <dgm:spPr/>
    </dgm:pt>
    <dgm:pt modelId="{3E401F3A-4BD5-449A-B7F9-B35225227CFE}" type="pres">
      <dgm:prSet presAssocID="{3AA6F203-AE04-4548-BF87-87F6DEC8B4CD}" presName="Name37" presStyleLbl="parChTrans1D2" presStyleIdx="0" presStyleCnt="3"/>
      <dgm:spPr/>
    </dgm:pt>
    <dgm:pt modelId="{E1AE7FF8-6C4F-4578-A578-5A34B18A872E}" type="pres">
      <dgm:prSet presAssocID="{995040B3-4DC2-4906-83FE-A6F90A49EE5D}" presName="hierRoot2" presStyleCnt="0">
        <dgm:presLayoutVars>
          <dgm:hierBranch val="init"/>
        </dgm:presLayoutVars>
      </dgm:prSet>
      <dgm:spPr/>
    </dgm:pt>
    <dgm:pt modelId="{8399DC23-6D90-4236-9E99-935BC0EC96C5}" type="pres">
      <dgm:prSet presAssocID="{995040B3-4DC2-4906-83FE-A6F90A49EE5D}" presName="rootComposite" presStyleCnt="0"/>
      <dgm:spPr/>
    </dgm:pt>
    <dgm:pt modelId="{50CD8462-665C-46FF-B3C6-DBA6FD67D935}" type="pres">
      <dgm:prSet presAssocID="{995040B3-4DC2-4906-83FE-A6F90A49EE5D}" presName="rootText" presStyleLbl="node2" presStyleIdx="0" presStyleCnt="3">
        <dgm:presLayoutVars>
          <dgm:chPref val="3"/>
        </dgm:presLayoutVars>
      </dgm:prSet>
      <dgm:spPr/>
    </dgm:pt>
    <dgm:pt modelId="{50B31974-9DB6-440C-92F4-92FA44258A7B}" type="pres">
      <dgm:prSet presAssocID="{995040B3-4DC2-4906-83FE-A6F90A49EE5D}" presName="rootConnector" presStyleLbl="node2" presStyleIdx="0" presStyleCnt="3"/>
      <dgm:spPr/>
    </dgm:pt>
    <dgm:pt modelId="{4EF17D15-FA51-4C45-B6F3-AF9454A4EE2C}" type="pres">
      <dgm:prSet presAssocID="{995040B3-4DC2-4906-83FE-A6F90A49EE5D}" presName="hierChild4" presStyleCnt="0"/>
      <dgm:spPr/>
    </dgm:pt>
    <dgm:pt modelId="{F8245E1E-6C3A-4B6E-BE87-99F4DCB55853}" type="pres">
      <dgm:prSet presAssocID="{995040B3-4DC2-4906-83FE-A6F90A49EE5D}" presName="hierChild5" presStyleCnt="0"/>
      <dgm:spPr/>
    </dgm:pt>
    <dgm:pt modelId="{9C46570C-93E7-4C8A-AA42-EA17B8CC45A5}" type="pres">
      <dgm:prSet presAssocID="{9E755C34-7D47-43F0-BAE1-CC6B13EC69D8}" presName="Name37" presStyleLbl="parChTrans1D2" presStyleIdx="1" presStyleCnt="3"/>
      <dgm:spPr/>
    </dgm:pt>
    <dgm:pt modelId="{C7958836-C49E-408A-99D2-B1A88138F3EE}" type="pres">
      <dgm:prSet presAssocID="{C60AAB91-A048-4244-BC90-DFA473B9CC8A}" presName="hierRoot2" presStyleCnt="0">
        <dgm:presLayoutVars>
          <dgm:hierBranch val="init"/>
        </dgm:presLayoutVars>
      </dgm:prSet>
      <dgm:spPr/>
    </dgm:pt>
    <dgm:pt modelId="{BEE83082-6DC3-47E9-8381-F070F66315D0}" type="pres">
      <dgm:prSet presAssocID="{C60AAB91-A048-4244-BC90-DFA473B9CC8A}" presName="rootComposite" presStyleCnt="0"/>
      <dgm:spPr/>
    </dgm:pt>
    <dgm:pt modelId="{EE9E12EC-8F9C-4A48-B1D2-60FE19A3D46E}" type="pres">
      <dgm:prSet presAssocID="{C60AAB91-A048-4244-BC90-DFA473B9CC8A}" presName="rootText" presStyleLbl="node2" presStyleIdx="1" presStyleCnt="3">
        <dgm:presLayoutVars>
          <dgm:chPref val="3"/>
        </dgm:presLayoutVars>
      </dgm:prSet>
      <dgm:spPr/>
    </dgm:pt>
    <dgm:pt modelId="{3FC1F52E-8F94-445F-BE6E-166D716546CA}" type="pres">
      <dgm:prSet presAssocID="{C60AAB91-A048-4244-BC90-DFA473B9CC8A}" presName="rootConnector" presStyleLbl="node2" presStyleIdx="1" presStyleCnt="3"/>
      <dgm:spPr/>
    </dgm:pt>
    <dgm:pt modelId="{77C0EF6F-1201-4919-B24B-C4C578AE2131}" type="pres">
      <dgm:prSet presAssocID="{C60AAB91-A048-4244-BC90-DFA473B9CC8A}" presName="hierChild4" presStyleCnt="0"/>
      <dgm:spPr/>
    </dgm:pt>
    <dgm:pt modelId="{BA9D5B85-BADE-43B8-AF0A-CC979C4BD57F}" type="pres">
      <dgm:prSet presAssocID="{C60AAB91-A048-4244-BC90-DFA473B9CC8A}" presName="hierChild5" presStyleCnt="0"/>
      <dgm:spPr/>
    </dgm:pt>
    <dgm:pt modelId="{8E865C83-A488-4E15-AD0E-CAC36681B9DA}" type="pres">
      <dgm:prSet presAssocID="{1360F692-5C23-4237-83A8-17D849345826}" presName="Name37" presStyleLbl="parChTrans1D2" presStyleIdx="2" presStyleCnt="3"/>
      <dgm:spPr/>
    </dgm:pt>
    <dgm:pt modelId="{CF25534B-3A52-4092-BB1D-F2C700421D7E}" type="pres">
      <dgm:prSet presAssocID="{C5D18F0C-CEBD-4A20-B3C2-243404C85660}" presName="hierRoot2" presStyleCnt="0">
        <dgm:presLayoutVars>
          <dgm:hierBranch val="init"/>
        </dgm:presLayoutVars>
      </dgm:prSet>
      <dgm:spPr/>
    </dgm:pt>
    <dgm:pt modelId="{9159EA9E-B4E5-46E8-B6E8-524A22FB589E}" type="pres">
      <dgm:prSet presAssocID="{C5D18F0C-CEBD-4A20-B3C2-243404C85660}" presName="rootComposite" presStyleCnt="0"/>
      <dgm:spPr/>
    </dgm:pt>
    <dgm:pt modelId="{CCD9BD45-C737-40CB-BE51-DEC05278E25A}" type="pres">
      <dgm:prSet presAssocID="{C5D18F0C-CEBD-4A20-B3C2-243404C85660}" presName="rootText" presStyleLbl="node2" presStyleIdx="2" presStyleCnt="3">
        <dgm:presLayoutVars>
          <dgm:chPref val="3"/>
        </dgm:presLayoutVars>
      </dgm:prSet>
      <dgm:spPr/>
    </dgm:pt>
    <dgm:pt modelId="{92EF4E7F-D1F2-4613-9112-0755D5341871}" type="pres">
      <dgm:prSet presAssocID="{C5D18F0C-CEBD-4A20-B3C2-243404C85660}" presName="rootConnector" presStyleLbl="node2" presStyleIdx="2" presStyleCnt="3"/>
      <dgm:spPr/>
    </dgm:pt>
    <dgm:pt modelId="{974C2886-54C1-47B4-BCF4-47BD5B4E1D6C}" type="pres">
      <dgm:prSet presAssocID="{C5D18F0C-CEBD-4A20-B3C2-243404C85660}" presName="hierChild4" presStyleCnt="0"/>
      <dgm:spPr/>
    </dgm:pt>
    <dgm:pt modelId="{2A69C020-5D96-4326-B747-A4650D197B3D}" type="pres">
      <dgm:prSet presAssocID="{C5D18F0C-CEBD-4A20-B3C2-243404C85660}" presName="hierChild5" presStyleCnt="0"/>
      <dgm:spPr/>
    </dgm:pt>
    <dgm:pt modelId="{316375F8-6258-4F18-901A-0272B14948B8}" type="pres">
      <dgm:prSet presAssocID="{C5606061-2907-4DE3-B8F5-10AE1667AD14}" presName="hierChild3" presStyleCnt="0"/>
      <dgm:spPr/>
    </dgm:pt>
  </dgm:ptLst>
  <dgm:cxnLst>
    <dgm:cxn modelId="{DC3C59CC-7112-4797-827D-586AD46C565F}" type="presOf" srcId="{1360F692-5C23-4237-83A8-17D849345826}" destId="{8E865C83-A488-4E15-AD0E-CAC36681B9DA}" srcOrd="0" destOrd="0" presId="urn:microsoft.com/office/officeart/2005/8/layout/orgChart1"/>
    <dgm:cxn modelId="{D0BD5108-024E-44AE-A591-C111F6CC4595}" type="presOf" srcId="{C5606061-2907-4DE3-B8F5-10AE1667AD14}" destId="{7451E9F6-D7EE-4BD9-9853-C4B3A9B927C7}" srcOrd="0" destOrd="0" presId="urn:microsoft.com/office/officeart/2005/8/layout/orgChart1"/>
    <dgm:cxn modelId="{6DA9B0ED-8656-4247-9F2A-3ED80EDC3ECE}" type="presOf" srcId="{C5606061-2907-4DE3-B8F5-10AE1667AD14}" destId="{E97A9471-9925-4F97-A01B-086BD0D87379}" srcOrd="1" destOrd="0" presId="urn:microsoft.com/office/officeart/2005/8/layout/orgChart1"/>
    <dgm:cxn modelId="{CF98C98C-DF79-46DE-8C15-99DB514BC9EB}" type="presOf" srcId="{995040B3-4DC2-4906-83FE-A6F90A49EE5D}" destId="{50B31974-9DB6-440C-92F4-92FA44258A7B}" srcOrd="1" destOrd="0" presId="urn:microsoft.com/office/officeart/2005/8/layout/orgChart1"/>
    <dgm:cxn modelId="{9DD3C545-FE8A-4E96-9DDD-1005AB05D963}" type="presOf" srcId="{88F23868-C85C-4074-91B9-373A65059294}" destId="{0AD65C95-A36B-45B4-B2AA-6D7ED1DF7655}" srcOrd="0" destOrd="0" presId="urn:microsoft.com/office/officeart/2005/8/layout/orgChart1"/>
    <dgm:cxn modelId="{7B1E7239-4447-4FA8-B2C2-0FF09BE5C3DE}" type="presOf" srcId="{C5D18F0C-CEBD-4A20-B3C2-243404C85660}" destId="{92EF4E7F-D1F2-4613-9112-0755D5341871}" srcOrd="1" destOrd="0" presId="urn:microsoft.com/office/officeart/2005/8/layout/orgChart1"/>
    <dgm:cxn modelId="{6F3F3C89-A275-4C1C-BFE2-714D504919C9}" srcId="{C5606061-2907-4DE3-B8F5-10AE1667AD14}" destId="{C5D18F0C-CEBD-4A20-B3C2-243404C85660}" srcOrd="2" destOrd="0" parTransId="{1360F692-5C23-4237-83A8-17D849345826}" sibTransId="{77287B5A-2FB5-410A-B48D-F062E2517234}"/>
    <dgm:cxn modelId="{DA8E7032-585B-4969-A75C-F6C1C54764F8}" srcId="{C5606061-2907-4DE3-B8F5-10AE1667AD14}" destId="{995040B3-4DC2-4906-83FE-A6F90A49EE5D}" srcOrd="0" destOrd="0" parTransId="{3AA6F203-AE04-4548-BF87-87F6DEC8B4CD}" sibTransId="{264B7561-4702-47B9-9D19-C7DE49A37087}"/>
    <dgm:cxn modelId="{3FB2E314-4BBB-4FD4-B860-58F23B9E88DE}" type="presOf" srcId="{3AA6F203-AE04-4548-BF87-87F6DEC8B4CD}" destId="{3E401F3A-4BD5-449A-B7F9-B35225227CFE}" srcOrd="0" destOrd="0" presId="urn:microsoft.com/office/officeart/2005/8/layout/orgChart1"/>
    <dgm:cxn modelId="{B73F42BB-817A-4D48-B535-E59C8A3DFA62}" srcId="{C5606061-2907-4DE3-B8F5-10AE1667AD14}" destId="{C60AAB91-A048-4244-BC90-DFA473B9CC8A}" srcOrd="1" destOrd="0" parTransId="{9E755C34-7D47-43F0-BAE1-CC6B13EC69D8}" sibTransId="{047DB97C-2F34-44E7-8AF3-464471477A24}"/>
    <dgm:cxn modelId="{099C7EB2-B3C4-459E-AE73-44C70A581806}" type="presOf" srcId="{C5D18F0C-CEBD-4A20-B3C2-243404C85660}" destId="{CCD9BD45-C737-40CB-BE51-DEC05278E25A}" srcOrd="0" destOrd="0" presId="urn:microsoft.com/office/officeart/2005/8/layout/orgChart1"/>
    <dgm:cxn modelId="{5374755C-2689-486B-8262-7A617E74FC63}" type="presOf" srcId="{C60AAB91-A048-4244-BC90-DFA473B9CC8A}" destId="{EE9E12EC-8F9C-4A48-B1D2-60FE19A3D46E}" srcOrd="0" destOrd="0" presId="urn:microsoft.com/office/officeart/2005/8/layout/orgChart1"/>
    <dgm:cxn modelId="{AB56504E-8CCA-420B-9369-B1216A6FFF17}" type="presOf" srcId="{995040B3-4DC2-4906-83FE-A6F90A49EE5D}" destId="{50CD8462-665C-46FF-B3C6-DBA6FD67D935}" srcOrd="0" destOrd="0" presId="urn:microsoft.com/office/officeart/2005/8/layout/orgChart1"/>
    <dgm:cxn modelId="{4B05020D-393A-4E24-995E-C05CB0340612}" type="presOf" srcId="{C60AAB91-A048-4244-BC90-DFA473B9CC8A}" destId="{3FC1F52E-8F94-445F-BE6E-166D716546CA}" srcOrd="1" destOrd="0" presId="urn:microsoft.com/office/officeart/2005/8/layout/orgChart1"/>
    <dgm:cxn modelId="{37F5760F-67AE-46DA-B964-16217F8D2D51}" srcId="{88F23868-C85C-4074-91B9-373A65059294}" destId="{C5606061-2907-4DE3-B8F5-10AE1667AD14}" srcOrd="0" destOrd="0" parTransId="{71776249-F50F-4A0D-8971-9B2929E1CBC9}" sibTransId="{507BE1B6-9213-4626-927A-10916AB369AF}"/>
    <dgm:cxn modelId="{87DEE648-4FDA-4A77-B5AD-EDE2421797FB}" type="presOf" srcId="{9E755C34-7D47-43F0-BAE1-CC6B13EC69D8}" destId="{9C46570C-93E7-4C8A-AA42-EA17B8CC45A5}" srcOrd="0" destOrd="0" presId="urn:microsoft.com/office/officeart/2005/8/layout/orgChart1"/>
    <dgm:cxn modelId="{BCB52A30-A246-493D-A801-E5D972B02588}" type="presParOf" srcId="{0AD65C95-A36B-45B4-B2AA-6D7ED1DF7655}" destId="{6C7F446E-6F33-47FF-95FD-085A750A9756}" srcOrd="0" destOrd="0" presId="urn:microsoft.com/office/officeart/2005/8/layout/orgChart1"/>
    <dgm:cxn modelId="{6FB517E0-2708-467A-89FA-10CB3D74F878}" type="presParOf" srcId="{6C7F446E-6F33-47FF-95FD-085A750A9756}" destId="{994E4268-538A-49EF-A82A-6C20FB3E70A0}" srcOrd="0" destOrd="0" presId="urn:microsoft.com/office/officeart/2005/8/layout/orgChart1"/>
    <dgm:cxn modelId="{EF28F797-764D-497F-95AB-F306CB0EA6E0}" type="presParOf" srcId="{994E4268-538A-49EF-A82A-6C20FB3E70A0}" destId="{7451E9F6-D7EE-4BD9-9853-C4B3A9B927C7}" srcOrd="0" destOrd="0" presId="urn:microsoft.com/office/officeart/2005/8/layout/orgChart1"/>
    <dgm:cxn modelId="{3A3802F3-BDFB-4E0B-AEBE-B80706277155}" type="presParOf" srcId="{994E4268-538A-49EF-A82A-6C20FB3E70A0}" destId="{E97A9471-9925-4F97-A01B-086BD0D87379}" srcOrd="1" destOrd="0" presId="urn:microsoft.com/office/officeart/2005/8/layout/orgChart1"/>
    <dgm:cxn modelId="{207390DF-D833-4719-9A7C-F194B77FDB73}" type="presParOf" srcId="{6C7F446E-6F33-47FF-95FD-085A750A9756}" destId="{C2E5177B-7C2A-4549-92DF-1FBDB722E7D0}" srcOrd="1" destOrd="0" presId="urn:microsoft.com/office/officeart/2005/8/layout/orgChart1"/>
    <dgm:cxn modelId="{2759A530-7F6A-44AA-A5AA-2DC2AADB3457}" type="presParOf" srcId="{C2E5177B-7C2A-4549-92DF-1FBDB722E7D0}" destId="{3E401F3A-4BD5-449A-B7F9-B35225227CFE}" srcOrd="0" destOrd="0" presId="urn:microsoft.com/office/officeart/2005/8/layout/orgChart1"/>
    <dgm:cxn modelId="{BD356085-DDE1-46D9-8B1B-FA76FAF347DF}" type="presParOf" srcId="{C2E5177B-7C2A-4549-92DF-1FBDB722E7D0}" destId="{E1AE7FF8-6C4F-4578-A578-5A34B18A872E}" srcOrd="1" destOrd="0" presId="urn:microsoft.com/office/officeart/2005/8/layout/orgChart1"/>
    <dgm:cxn modelId="{A2C64C55-E7C7-48FC-8D4B-E7B3181E262C}" type="presParOf" srcId="{E1AE7FF8-6C4F-4578-A578-5A34B18A872E}" destId="{8399DC23-6D90-4236-9E99-935BC0EC96C5}" srcOrd="0" destOrd="0" presId="urn:microsoft.com/office/officeart/2005/8/layout/orgChart1"/>
    <dgm:cxn modelId="{6C6DDF4A-9823-495E-A324-6FB618CA126D}" type="presParOf" srcId="{8399DC23-6D90-4236-9E99-935BC0EC96C5}" destId="{50CD8462-665C-46FF-B3C6-DBA6FD67D935}" srcOrd="0" destOrd="0" presId="urn:microsoft.com/office/officeart/2005/8/layout/orgChart1"/>
    <dgm:cxn modelId="{19AAA7AE-C4B0-4A71-B5DF-07986086671A}" type="presParOf" srcId="{8399DC23-6D90-4236-9E99-935BC0EC96C5}" destId="{50B31974-9DB6-440C-92F4-92FA44258A7B}" srcOrd="1" destOrd="0" presId="urn:microsoft.com/office/officeart/2005/8/layout/orgChart1"/>
    <dgm:cxn modelId="{15FED779-467A-4836-9C09-38EADA6AFCF9}" type="presParOf" srcId="{E1AE7FF8-6C4F-4578-A578-5A34B18A872E}" destId="{4EF17D15-FA51-4C45-B6F3-AF9454A4EE2C}" srcOrd="1" destOrd="0" presId="urn:microsoft.com/office/officeart/2005/8/layout/orgChart1"/>
    <dgm:cxn modelId="{05C8C383-504A-4DBC-ABF8-6AC580D7E6BE}" type="presParOf" srcId="{E1AE7FF8-6C4F-4578-A578-5A34B18A872E}" destId="{F8245E1E-6C3A-4B6E-BE87-99F4DCB55853}" srcOrd="2" destOrd="0" presId="urn:microsoft.com/office/officeart/2005/8/layout/orgChart1"/>
    <dgm:cxn modelId="{F8C64402-84B4-413A-A70C-0C0041061471}" type="presParOf" srcId="{C2E5177B-7C2A-4549-92DF-1FBDB722E7D0}" destId="{9C46570C-93E7-4C8A-AA42-EA17B8CC45A5}" srcOrd="2" destOrd="0" presId="urn:microsoft.com/office/officeart/2005/8/layout/orgChart1"/>
    <dgm:cxn modelId="{6992BCA2-825B-40BA-8B9E-651E0B54CCF1}" type="presParOf" srcId="{C2E5177B-7C2A-4549-92DF-1FBDB722E7D0}" destId="{C7958836-C49E-408A-99D2-B1A88138F3EE}" srcOrd="3" destOrd="0" presId="urn:microsoft.com/office/officeart/2005/8/layout/orgChart1"/>
    <dgm:cxn modelId="{160149D0-A09F-4916-B06E-BB1AF65F41AA}" type="presParOf" srcId="{C7958836-C49E-408A-99D2-B1A88138F3EE}" destId="{BEE83082-6DC3-47E9-8381-F070F66315D0}" srcOrd="0" destOrd="0" presId="urn:microsoft.com/office/officeart/2005/8/layout/orgChart1"/>
    <dgm:cxn modelId="{B3710F4B-34CC-4E92-8162-39EAA4CE36A5}" type="presParOf" srcId="{BEE83082-6DC3-47E9-8381-F070F66315D0}" destId="{EE9E12EC-8F9C-4A48-B1D2-60FE19A3D46E}" srcOrd="0" destOrd="0" presId="urn:microsoft.com/office/officeart/2005/8/layout/orgChart1"/>
    <dgm:cxn modelId="{3665B68C-6A04-4E4C-9923-5C930412B900}" type="presParOf" srcId="{BEE83082-6DC3-47E9-8381-F070F66315D0}" destId="{3FC1F52E-8F94-445F-BE6E-166D716546CA}" srcOrd="1" destOrd="0" presId="urn:microsoft.com/office/officeart/2005/8/layout/orgChart1"/>
    <dgm:cxn modelId="{0B8EEB1D-DB11-43C2-BCE2-0E7AB4526B89}" type="presParOf" srcId="{C7958836-C49E-408A-99D2-B1A88138F3EE}" destId="{77C0EF6F-1201-4919-B24B-C4C578AE2131}" srcOrd="1" destOrd="0" presId="urn:microsoft.com/office/officeart/2005/8/layout/orgChart1"/>
    <dgm:cxn modelId="{01CAB9FC-5A22-4A20-A7FB-C4F7DD642A75}" type="presParOf" srcId="{C7958836-C49E-408A-99D2-B1A88138F3EE}" destId="{BA9D5B85-BADE-43B8-AF0A-CC979C4BD57F}" srcOrd="2" destOrd="0" presId="urn:microsoft.com/office/officeart/2005/8/layout/orgChart1"/>
    <dgm:cxn modelId="{5FEBC08D-A5B5-442D-82EC-F589952B7278}" type="presParOf" srcId="{C2E5177B-7C2A-4549-92DF-1FBDB722E7D0}" destId="{8E865C83-A488-4E15-AD0E-CAC36681B9DA}" srcOrd="4" destOrd="0" presId="urn:microsoft.com/office/officeart/2005/8/layout/orgChart1"/>
    <dgm:cxn modelId="{B4F6B06D-DD0F-4E23-9F85-EE6DCF0D6D89}" type="presParOf" srcId="{C2E5177B-7C2A-4549-92DF-1FBDB722E7D0}" destId="{CF25534B-3A52-4092-BB1D-F2C700421D7E}" srcOrd="5" destOrd="0" presId="urn:microsoft.com/office/officeart/2005/8/layout/orgChart1"/>
    <dgm:cxn modelId="{2F146A42-4698-4B7A-BD5D-9DDB5BEF7682}" type="presParOf" srcId="{CF25534B-3A52-4092-BB1D-F2C700421D7E}" destId="{9159EA9E-B4E5-46E8-B6E8-524A22FB589E}" srcOrd="0" destOrd="0" presId="urn:microsoft.com/office/officeart/2005/8/layout/orgChart1"/>
    <dgm:cxn modelId="{515031A8-AAEF-40A3-B9A1-A7A38EBCC05A}" type="presParOf" srcId="{9159EA9E-B4E5-46E8-B6E8-524A22FB589E}" destId="{CCD9BD45-C737-40CB-BE51-DEC05278E25A}" srcOrd="0" destOrd="0" presId="urn:microsoft.com/office/officeart/2005/8/layout/orgChart1"/>
    <dgm:cxn modelId="{0B76422C-2C1A-431E-8B8B-086371532261}" type="presParOf" srcId="{9159EA9E-B4E5-46E8-B6E8-524A22FB589E}" destId="{92EF4E7F-D1F2-4613-9112-0755D5341871}" srcOrd="1" destOrd="0" presId="urn:microsoft.com/office/officeart/2005/8/layout/orgChart1"/>
    <dgm:cxn modelId="{43A847B8-7DA7-49F2-B334-4ABD4DBD9534}" type="presParOf" srcId="{CF25534B-3A52-4092-BB1D-F2C700421D7E}" destId="{974C2886-54C1-47B4-BCF4-47BD5B4E1D6C}" srcOrd="1" destOrd="0" presId="urn:microsoft.com/office/officeart/2005/8/layout/orgChart1"/>
    <dgm:cxn modelId="{0799B8D5-CC6D-4E32-8A61-0280B5F6125A}" type="presParOf" srcId="{CF25534B-3A52-4092-BB1D-F2C700421D7E}" destId="{2A69C020-5D96-4326-B747-A4650D197B3D}" srcOrd="2" destOrd="0" presId="urn:microsoft.com/office/officeart/2005/8/layout/orgChart1"/>
    <dgm:cxn modelId="{D76A79E7-140D-441F-BD8E-F398F8BFD457}" type="presParOf" srcId="{6C7F446E-6F33-47FF-95FD-085A750A9756}" destId="{316375F8-6258-4F18-901A-0272B14948B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65C83-A488-4E15-AD0E-CAC36681B9DA}">
      <dsp:nvSpPr>
        <dsp:cNvPr id="0" name=""/>
        <dsp:cNvSpPr/>
      </dsp:nvSpPr>
      <dsp:spPr>
        <a:xfrm>
          <a:off x="3843527" y="2150600"/>
          <a:ext cx="2662074" cy="483615"/>
        </a:xfrm>
        <a:custGeom>
          <a:avLst/>
          <a:gdLst/>
          <a:ahLst/>
          <a:cxnLst/>
          <a:rect l="0" t="0" r="0" b="0"/>
          <a:pathLst>
            <a:path>
              <a:moveTo>
                <a:pt x="0" y="0"/>
              </a:moveTo>
              <a:lnTo>
                <a:pt x="0" y="249699"/>
              </a:lnTo>
              <a:lnTo>
                <a:pt x="2662074" y="249699"/>
              </a:lnTo>
              <a:lnTo>
                <a:pt x="2662074" y="483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46570C-93E7-4C8A-AA42-EA17B8CC45A5}">
      <dsp:nvSpPr>
        <dsp:cNvPr id="0" name=""/>
        <dsp:cNvSpPr/>
      </dsp:nvSpPr>
      <dsp:spPr>
        <a:xfrm>
          <a:off x="3764279" y="2150600"/>
          <a:ext cx="91440" cy="483615"/>
        </a:xfrm>
        <a:custGeom>
          <a:avLst/>
          <a:gdLst/>
          <a:ahLst/>
          <a:cxnLst/>
          <a:rect l="0" t="0" r="0" b="0"/>
          <a:pathLst>
            <a:path>
              <a:moveTo>
                <a:pt x="79247" y="0"/>
              </a:moveTo>
              <a:lnTo>
                <a:pt x="79247" y="249699"/>
              </a:lnTo>
              <a:lnTo>
                <a:pt x="45720" y="249699"/>
              </a:lnTo>
              <a:lnTo>
                <a:pt x="45720" y="483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401F3A-4BD5-449A-B7F9-B35225227CFE}">
      <dsp:nvSpPr>
        <dsp:cNvPr id="0" name=""/>
        <dsp:cNvSpPr/>
      </dsp:nvSpPr>
      <dsp:spPr>
        <a:xfrm>
          <a:off x="1114397" y="2150600"/>
          <a:ext cx="2729130" cy="483615"/>
        </a:xfrm>
        <a:custGeom>
          <a:avLst/>
          <a:gdLst/>
          <a:ahLst/>
          <a:cxnLst/>
          <a:rect l="0" t="0" r="0" b="0"/>
          <a:pathLst>
            <a:path>
              <a:moveTo>
                <a:pt x="2729130" y="0"/>
              </a:moveTo>
              <a:lnTo>
                <a:pt x="2729130" y="249699"/>
              </a:lnTo>
              <a:lnTo>
                <a:pt x="0" y="249699"/>
              </a:lnTo>
              <a:lnTo>
                <a:pt x="0" y="4836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51E9F6-D7EE-4BD9-9853-C4B3A9B927C7}">
      <dsp:nvSpPr>
        <dsp:cNvPr id="0" name=""/>
        <dsp:cNvSpPr/>
      </dsp:nvSpPr>
      <dsp:spPr>
        <a:xfrm>
          <a:off x="226363" y="1036714"/>
          <a:ext cx="7234329" cy="1113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ru-RU" sz="3200" kern="1200" dirty="0" smtClean="0"/>
            <a:t>ТИПЫ ИЗБИРАТЕЛЬНЫХ СИСТЕМ</a:t>
          </a:r>
          <a:endParaRPr lang="ru-RU" sz="3200" kern="1200" dirty="0"/>
        </a:p>
      </dsp:txBody>
      <dsp:txXfrm>
        <a:off x="226363" y="1036714"/>
        <a:ext cx="7234329" cy="1113885"/>
      </dsp:txXfrm>
    </dsp:sp>
    <dsp:sp modelId="{50CD8462-665C-46FF-B3C6-DBA6FD67D935}">
      <dsp:nvSpPr>
        <dsp:cNvPr id="0" name=""/>
        <dsp:cNvSpPr/>
      </dsp:nvSpPr>
      <dsp:spPr>
        <a:xfrm>
          <a:off x="511" y="2634215"/>
          <a:ext cx="2227770" cy="1113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пропорциональная</a:t>
          </a:r>
          <a:endParaRPr lang="ru-RU" sz="2100" kern="1200" dirty="0"/>
        </a:p>
      </dsp:txBody>
      <dsp:txXfrm>
        <a:off x="511" y="2634215"/>
        <a:ext cx="2227770" cy="1113885"/>
      </dsp:txXfrm>
    </dsp:sp>
    <dsp:sp modelId="{EE9E12EC-8F9C-4A48-B1D2-60FE19A3D46E}">
      <dsp:nvSpPr>
        <dsp:cNvPr id="0" name=""/>
        <dsp:cNvSpPr/>
      </dsp:nvSpPr>
      <dsp:spPr>
        <a:xfrm>
          <a:off x="2696114" y="2634215"/>
          <a:ext cx="2227770" cy="1113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смешанная</a:t>
          </a:r>
          <a:endParaRPr lang="ru-RU" sz="2100" kern="1200" dirty="0"/>
        </a:p>
      </dsp:txBody>
      <dsp:txXfrm>
        <a:off x="2696114" y="2634215"/>
        <a:ext cx="2227770" cy="1113885"/>
      </dsp:txXfrm>
    </dsp:sp>
    <dsp:sp modelId="{CCD9BD45-C737-40CB-BE51-DEC05278E25A}">
      <dsp:nvSpPr>
        <dsp:cNvPr id="0" name=""/>
        <dsp:cNvSpPr/>
      </dsp:nvSpPr>
      <dsp:spPr>
        <a:xfrm>
          <a:off x="5391717" y="2634215"/>
          <a:ext cx="2227770" cy="11138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ru-RU" sz="2100" kern="1200" dirty="0" smtClean="0"/>
            <a:t>?</a:t>
          </a:r>
          <a:endParaRPr lang="ru-RU" sz="2100" kern="1200" dirty="0"/>
        </a:p>
      </dsp:txBody>
      <dsp:txXfrm>
        <a:off x="5391717" y="2634215"/>
        <a:ext cx="2227770" cy="111388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03.12.2012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03.12.2012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03.12.2012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03.12.2012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03.12.2012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03.12.2012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03.12.2012</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03.12.2012</a:t>
            </a:fld>
            <a:endParaRPr lang="ru-RU"/>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Совокупность методов и приемов осуществления политической власти, характеризующая политическую обстановку в стране, называется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1.Политической системой</a:t>
            </a:r>
          </a:p>
          <a:p>
            <a:r>
              <a:rPr lang="ru-RU" sz="2800" dirty="0" smtClean="0"/>
              <a:t>2.Политическим режимом</a:t>
            </a:r>
          </a:p>
          <a:p>
            <a:r>
              <a:rPr lang="ru-RU" sz="2800" dirty="0" smtClean="0"/>
              <a:t>3.Формой правления</a:t>
            </a:r>
          </a:p>
          <a:p>
            <a:r>
              <a:rPr lang="ru-RU" sz="2800" dirty="0" smtClean="0"/>
              <a:t>4.Государственным режимом</a:t>
            </a:r>
            <a:endParaRPr lang="ru-RU" sz="2800" dirty="0"/>
          </a:p>
        </p:txBody>
      </p:sp>
    </p:spTree>
    <p:extLst>
      <p:ext uri="{BB962C8B-B14F-4D97-AF65-F5344CB8AC3E}">
        <p14:creationId xmlns:p14="http://schemas.microsoft.com/office/powerpoint/2010/main" val="24683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7"/>
            <a:ext cx="7175351" cy="936104"/>
          </a:xfrm>
        </p:spPr>
        <p:txBody>
          <a:bodyPr>
            <a:noAutofit/>
          </a:bodyPr>
          <a:lstStyle/>
          <a:p>
            <a:r>
              <a:rPr lang="ru-RU" sz="2800" dirty="0" smtClean="0"/>
              <a:t>Укажите партии, исходя из их методов выполнения программы</a:t>
            </a:r>
            <a:endParaRPr lang="ru-RU" sz="2800" dirty="0"/>
          </a:p>
        </p:txBody>
      </p:sp>
      <p:sp>
        <p:nvSpPr>
          <p:cNvPr id="7" name="Подзаголовок 6"/>
          <p:cNvSpPr>
            <a:spLocks noGrp="1"/>
          </p:cNvSpPr>
          <p:nvPr>
            <p:ph type="subTitle" idx="1"/>
          </p:nvPr>
        </p:nvSpPr>
        <p:spPr>
          <a:xfrm>
            <a:off x="827584" y="1628800"/>
            <a:ext cx="7272808" cy="4233856"/>
          </a:xfrm>
        </p:spPr>
        <p:txBody>
          <a:bodyPr>
            <a:normAutofit/>
          </a:bodyPr>
          <a:lstStyle/>
          <a:p>
            <a:r>
              <a:rPr lang="ru-RU" sz="3600" dirty="0" smtClean="0"/>
              <a:t>1.кадровые, массовые</a:t>
            </a:r>
          </a:p>
          <a:p>
            <a:r>
              <a:rPr lang="ru-RU" sz="3600" dirty="0" smtClean="0"/>
              <a:t>2.правящие, оппозиционные</a:t>
            </a:r>
          </a:p>
          <a:p>
            <a:r>
              <a:rPr lang="ru-RU" sz="3600" dirty="0" smtClean="0"/>
              <a:t>3.революционные, реформаторские</a:t>
            </a:r>
          </a:p>
          <a:p>
            <a:r>
              <a:rPr lang="ru-RU" sz="3600" dirty="0" smtClean="0"/>
              <a:t>4.левые, центристские, правые</a:t>
            </a:r>
            <a:endParaRPr lang="ru-RU" sz="3600" dirty="0"/>
          </a:p>
        </p:txBody>
      </p:sp>
    </p:spTree>
    <p:extLst>
      <p:ext uri="{BB962C8B-B14F-4D97-AF65-F5344CB8AC3E}">
        <p14:creationId xmlns:p14="http://schemas.microsoft.com/office/powerpoint/2010/main" val="363100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7"/>
            <a:ext cx="7175351" cy="1512167"/>
          </a:xfrm>
        </p:spPr>
        <p:txBody>
          <a:bodyPr>
            <a:noAutofit/>
          </a:bodyPr>
          <a:lstStyle/>
          <a:p>
            <a:r>
              <a:rPr lang="ru-RU" sz="2800" dirty="0" smtClean="0"/>
              <a:t>Укажите общественно- политические движения, исходя из масштаба  их деятельности</a:t>
            </a:r>
            <a:endParaRPr lang="ru-RU" sz="2800" dirty="0"/>
          </a:p>
        </p:txBody>
      </p:sp>
      <p:sp>
        <p:nvSpPr>
          <p:cNvPr id="7" name="Подзаголовок 6"/>
          <p:cNvSpPr>
            <a:spLocks noGrp="1"/>
          </p:cNvSpPr>
          <p:nvPr>
            <p:ph type="subTitle" idx="1"/>
          </p:nvPr>
        </p:nvSpPr>
        <p:spPr>
          <a:xfrm>
            <a:off x="755576" y="1844825"/>
            <a:ext cx="7272808" cy="4089840"/>
          </a:xfrm>
        </p:spPr>
        <p:txBody>
          <a:bodyPr>
            <a:normAutofit/>
          </a:bodyPr>
          <a:lstStyle/>
          <a:p>
            <a:r>
              <a:rPr lang="ru-RU" sz="3200" dirty="0" smtClean="0"/>
              <a:t>1.местные,региональные, общефедеральные</a:t>
            </a:r>
          </a:p>
          <a:p>
            <a:r>
              <a:rPr lang="ru-RU" sz="3200" dirty="0" smtClean="0"/>
              <a:t>2.экономические, экологические, антивоенные</a:t>
            </a:r>
          </a:p>
          <a:p>
            <a:r>
              <a:rPr lang="ru-RU" sz="3200" dirty="0" smtClean="0"/>
              <a:t>3.массовые, элитарные</a:t>
            </a:r>
          </a:p>
          <a:p>
            <a:r>
              <a:rPr lang="ru-RU" sz="3200" dirty="0" smtClean="0"/>
              <a:t>4.реформаторские, консервативные</a:t>
            </a:r>
            <a:endParaRPr lang="ru-RU" sz="3200" dirty="0"/>
          </a:p>
        </p:txBody>
      </p:sp>
    </p:spTree>
    <p:extLst>
      <p:ext uri="{BB962C8B-B14F-4D97-AF65-F5344CB8AC3E}">
        <p14:creationId xmlns:p14="http://schemas.microsoft.com/office/powerpoint/2010/main" val="2593082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Совокупность правил, на основе которых определяются взаимоотношения между парламентом, правительством избирателями, называется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1.Политической системой</a:t>
            </a:r>
          </a:p>
          <a:p>
            <a:r>
              <a:rPr lang="ru-RU" sz="2800" dirty="0" smtClean="0"/>
              <a:t>2.Партийной системой</a:t>
            </a:r>
          </a:p>
          <a:p>
            <a:r>
              <a:rPr lang="ru-RU" sz="2800" dirty="0" smtClean="0"/>
              <a:t>3.Идеологической системой</a:t>
            </a:r>
          </a:p>
          <a:p>
            <a:r>
              <a:rPr lang="ru-RU" sz="2800" dirty="0" smtClean="0"/>
              <a:t>4.Избирательной системой</a:t>
            </a:r>
            <a:endParaRPr lang="ru-RU" sz="2800" dirty="0"/>
          </a:p>
        </p:txBody>
      </p:sp>
    </p:spTree>
    <p:extLst>
      <p:ext uri="{BB962C8B-B14F-4D97-AF65-F5344CB8AC3E}">
        <p14:creationId xmlns:p14="http://schemas.microsoft.com/office/powerpoint/2010/main" val="3902411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Какие три типа основных избирательных систем действуют в мировой политической практике</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lnSpcReduction="10000"/>
          </a:bodyPr>
          <a:lstStyle/>
          <a:p>
            <a:r>
              <a:rPr lang="ru-RU" sz="2800" dirty="0" smtClean="0"/>
              <a:t>1.парламентская, президентская, смешанная</a:t>
            </a:r>
          </a:p>
          <a:p>
            <a:r>
              <a:rPr lang="ru-RU" sz="2800" dirty="0" smtClean="0"/>
              <a:t>2.двухпартийная, однопартийная, многопартийная</a:t>
            </a:r>
          </a:p>
          <a:p>
            <a:r>
              <a:rPr lang="ru-RU" sz="2800" dirty="0" smtClean="0"/>
              <a:t>3.пропорциональная, мажоритарная, смешанная</a:t>
            </a:r>
          </a:p>
          <a:p>
            <a:r>
              <a:rPr lang="ru-RU" sz="2800" dirty="0" smtClean="0"/>
              <a:t>4. пропорциональная, мажоритарная, смешанная</a:t>
            </a:r>
            <a:endParaRPr lang="ru-RU" sz="2800" dirty="0"/>
          </a:p>
        </p:txBody>
      </p:sp>
    </p:spTree>
    <p:extLst>
      <p:ext uri="{BB962C8B-B14F-4D97-AF65-F5344CB8AC3E}">
        <p14:creationId xmlns:p14="http://schemas.microsoft.com/office/powerpoint/2010/main" val="1092386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Определение « Цепь политических событий и состояний, которые изменяются в результате взаимодействия конкретных субъектов политики» относится к понятию</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1.Политическое участие</a:t>
            </a:r>
          </a:p>
          <a:p>
            <a:r>
              <a:rPr lang="ru-RU" sz="2800" dirty="0" smtClean="0"/>
              <a:t>2.Политический процесс</a:t>
            </a:r>
          </a:p>
          <a:p>
            <a:r>
              <a:rPr lang="ru-RU" sz="2800" dirty="0" smtClean="0"/>
              <a:t>3.Политическое сознание</a:t>
            </a:r>
          </a:p>
          <a:p>
            <a:r>
              <a:rPr lang="ru-RU" sz="2800" dirty="0" smtClean="0"/>
              <a:t>4.Политическая власть</a:t>
            </a:r>
            <a:endParaRPr lang="ru-RU" sz="2800" dirty="0"/>
          </a:p>
        </p:txBody>
      </p:sp>
    </p:spTree>
    <p:extLst>
      <p:ext uri="{BB962C8B-B14F-4D97-AF65-F5344CB8AC3E}">
        <p14:creationId xmlns:p14="http://schemas.microsoft.com/office/powerpoint/2010/main" val="638676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К формам прямого действия в рамках непосредственного политического участия относится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1.Встречи с политическими лидерами</a:t>
            </a:r>
          </a:p>
          <a:p>
            <a:r>
              <a:rPr lang="ru-RU" sz="2800" dirty="0" smtClean="0"/>
              <a:t>2.Обращения и письма во властные структуры</a:t>
            </a:r>
          </a:p>
          <a:p>
            <a:r>
              <a:rPr lang="ru-RU" sz="2800" dirty="0" smtClean="0"/>
              <a:t>3.Участие в пикетированиях</a:t>
            </a:r>
          </a:p>
          <a:p>
            <a:r>
              <a:rPr lang="ru-RU" sz="2800" dirty="0" smtClean="0"/>
              <a:t>4.Участие в политических дискуссиях</a:t>
            </a:r>
            <a:endParaRPr lang="ru-RU" sz="2800" dirty="0"/>
          </a:p>
        </p:txBody>
      </p:sp>
    </p:spTree>
    <p:extLst>
      <p:ext uri="{BB962C8B-B14F-4D97-AF65-F5344CB8AC3E}">
        <p14:creationId xmlns:p14="http://schemas.microsoft.com/office/powerpoint/2010/main" val="201684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404664"/>
            <a:ext cx="7272808" cy="5570756"/>
          </a:xfrm>
          <a:prstGeom prst="rect">
            <a:avLst/>
          </a:prstGeom>
          <a:noFill/>
        </p:spPr>
        <p:txBody>
          <a:bodyPr wrap="square" rtlCol="0">
            <a:spAutoFit/>
          </a:bodyPr>
          <a:lstStyle/>
          <a:p>
            <a:r>
              <a:rPr lang="ru-RU" sz="2800" dirty="0" smtClean="0"/>
              <a:t>В государстве В. Существует финансовая  централизация и функционирует единый внутренний рынок. Какая дополнительная информация позволит сделать вывод, что государства В. является федерацией?</a:t>
            </a:r>
          </a:p>
          <a:p>
            <a:r>
              <a:rPr lang="ru-RU" sz="2400" dirty="0" smtClean="0"/>
              <a:t>1.Наличие единой законодательной, судебной и исполнительной  власти</a:t>
            </a:r>
          </a:p>
          <a:p>
            <a:r>
              <a:rPr lang="ru-RU" sz="2400" dirty="0" smtClean="0"/>
              <a:t>2.Федеральные органы лишены властных полномочий</a:t>
            </a:r>
          </a:p>
          <a:p>
            <a:r>
              <a:rPr lang="ru-RU" sz="2400" dirty="0" smtClean="0"/>
              <a:t>3.Бюджет формируется за счет добровольных взносов субъектов государственного объединения</a:t>
            </a:r>
          </a:p>
          <a:p>
            <a:r>
              <a:rPr lang="ru-RU" sz="2400" dirty="0" smtClean="0"/>
              <a:t>4.Наличие в каждом субъекте государственного образования своих властных органов, конституций и других законов</a:t>
            </a:r>
            <a:endParaRPr lang="ru-RU" sz="2400" dirty="0"/>
          </a:p>
        </p:txBody>
      </p:sp>
    </p:spTree>
    <p:extLst>
      <p:ext uri="{BB962C8B-B14F-4D97-AF65-F5344CB8AC3E}">
        <p14:creationId xmlns:p14="http://schemas.microsoft.com/office/powerpoint/2010/main" val="319306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3096344"/>
          </a:xfrm>
        </p:spPr>
        <p:txBody>
          <a:bodyPr>
            <a:noAutofit/>
          </a:bodyPr>
          <a:lstStyle/>
          <a:p>
            <a:r>
              <a:rPr lang="ru-RU" sz="2400" dirty="0" smtClean="0"/>
              <a:t>Верны ли следующие суждения об условиях эффективности политической власти?</a:t>
            </a:r>
            <a:br>
              <a:rPr lang="ru-RU" sz="2400" dirty="0" smtClean="0"/>
            </a:br>
            <a:r>
              <a:rPr lang="ru-RU" sz="2400" dirty="0" smtClean="0"/>
              <a:t>А. Власть эффективна, если она противопоставляет себя обществу, навязывает ему свои требования</a:t>
            </a:r>
            <a:br>
              <a:rPr lang="ru-RU" sz="2400" dirty="0" smtClean="0"/>
            </a:br>
            <a:r>
              <a:rPr lang="ru-RU" sz="2400" dirty="0" smtClean="0"/>
              <a:t>Б. Власть эффективна, если она адекватно отражает интересы тех социальных групп, на которые она опирается, и умеет увязывать их  с интересами общества как единого целого</a:t>
            </a:r>
            <a:endParaRPr lang="ru-RU" sz="2400" dirty="0"/>
          </a:p>
        </p:txBody>
      </p:sp>
      <p:sp>
        <p:nvSpPr>
          <p:cNvPr id="7" name="Подзаголовок 6"/>
          <p:cNvSpPr>
            <a:spLocks noGrp="1"/>
          </p:cNvSpPr>
          <p:nvPr>
            <p:ph type="subTitle" idx="1"/>
          </p:nvPr>
        </p:nvSpPr>
        <p:spPr>
          <a:xfrm>
            <a:off x="755576" y="3501008"/>
            <a:ext cx="7272808" cy="2433656"/>
          </a:xfrm>
        </p:spPr>
        <p:txBody>
          <a:bodyPr>
            <a:normAutofit/>
          </a:bodyPr>
          <a:lstStyle/>
          <a:p>
            <a:r>
              <a:rPr lang="ru-RU" sz="2800" dirty="0" smtClean="0"/>
              <a:t>1.Верно А.</a:t>
            </a:r>
          </a:p>
          <a:p>
            <a:r>
              <a:rPr lang="ru-RU" sz="2800" dirty="0" smtClean="0"/>
              <a:t>2.Верно Б.</a:t>
            </a:r>
          </a:p>
          <a:p>
            <a:r>
              <a:rPr lang="ru-RU" sz="2800" dirty="0" smtClean="0"/>
              <a:t>3.Верны оба суждения</a:t>
            </a:r>
          </a:p>
          <a:p>
            <a:r>
              <a:rPr lang="ru-RU" sz="2800" dirty="0" smtClean="0"/>
              <a:t>4.Оба суждения неверны.</a:t>
            </a:r>
            <a:endParaRPr lang="ru-RU" sz="2800" dirty="0"/>
          </a:p>
        </p:txBody>
      </p:sp>
    </p:spTree>
    <p:extLst>
      <p:ext uri="{BB962C8B-B14F-4D97-AF65-F5344CB8AC3E}">
        <p14:creationId xmlns:p14="http://schemas.microsoft.com/office/powerpoint/2010/main" val="2527504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400" dirty="0" smtClean="0"/>
              <a:t>Запишите слово, пропущенное в схеме</a:t>
            </a:r>
            <a:endParaRPr lang="ru-RU" sz="4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45913296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0197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620000" cy="2664296"/>
          </a:xfrm>
        </p:spPr>
        <p:txBody>
          <a:bodyPr/>
          <a:lstStyle/>
          <a:p>
            <a:r>
              <a:rPr lang="ru-RU" sz="2800" dirty="0" smtClean="0"/>
              <a:t>Ниже приведен перечень терминов. Все они, за исключением одного, связаны с понятием «гражданское общество». Найдите и укажите термин, относящийся к другому понятию</a:t>
            </a:r>
            <a:endParaRPr lang="ru-RU" sz="2800" dirty="0"/>
          </a:p>
        </p:txBody>
      </p:sp>
      <p:sp>
        <p:nvSpPr>
          <p:cNvPr id="3" name="Объект 2"/>
          <p:cNvSpPr>
            <a:spLocks noGrp="1"/>
          </p:cNvSpPr>
          <p:nvPr>
            <p:ph idx="1"/>
          </p:nvPr>
        </p:nvSpPr>
        <p:spPr>
          <a:xfrm>
            <a:off x="457200" y="3068960"/>
            <a:ext cx="7620000" cy="3331840"/>
          </a:xfrm>
        </p:spPr>
        <p:txBody>
          <a:bodyPr>
            <a:normAutofit/>
          </a:bodyPr>
          <a:lstStyle/>
          <a:p>
            <a:r>
              <a:rPr lang="ru-RU" sz="4000" dirty="0" smtClean="0"/>
              <a:t>Убеждение; свободный индивид; власть; церковь; традиция</a:t>
            </a:r>
            <a:endParaRPr lang="ru-RU" sz="4000" dirty="0"/>
          </a:p>
        </p:txBody>
      </p:sp>
    </p:spTree>
    <p:extLst>
      <p:ext uri="{BB962C8B-B14F-4D97-AF65-F5344CB8AC3E}">
        <p14:creationId xmlns:p14="http://schemas.microsoft.com/office/powerpoint/2010/main" val="3252029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7"/>
            <a:ext cx="7175351" cy="1224136"/>
          </a:xfrm>
        </p:spPr>
        <p:txBody>
          <a:bodyPr>
            <a:noAutofit/>
          </a:bodyPr>
          <a:lstStyle/>
          <a:p>
            <a:r>
              <a:rPr lang="ru-RU" sz="2800" dirty="0" smtClean="0"/>
              <a:t>Признаком понятия «Политический режим» является</a:t>
            </a:r>
            <a:endParaRPr lang="ru-RU" sz="2800" dirty="0"/>
          </a:p>
        </p:txBody>
      </p:sp>
      <p:sp>
        <p:nvSpPr>
          <p:cNvPr id="7" name="Подзаголовок 6"/>
          <p:cNvSpPr>
            <a:spLocks noGrp="1"/>
          </p:cNvSpPr>
          <p:nvPr>
            <p:ph type="subTitle" idx="1"/>
          </p:nvPr>
        </p:nvSpPr>
        <p:spPr>
          <a:xfrm>
            <a:off x="755576" y="1700809"/>
            <a:ext cx="7272808" cy="4233856"/>
          </a:xfrm>
        </p:spPr>
        <p:txBody>
          <a:bodyPr>
            <a:normAutofit/>
          </a:bodyPr>
          <a:lstStyle/>
          <a:p>
            <a:r>
              <a:rPr lang="ru-RU" sz="3200" dirty="0" smtClean="0"/>
              <a:t>1.Структура органов государственной власти</a:t>
            </a:r>
          </a:p>
          <a:p>
            <a:r>
              <a:rPr lang="ru-RU" sz="3200" dirty="0" smtClean="0"/>
              <a:t>2.Государственно-территориальное устройство</a:t>
            </a:r>
          </a:p>
          <a:p>
            <a:r>
              <a:rPr lang="ru-RU" sz="3200" dirty="0" smtClean="0"/>
              <a:t>3.Степень реализации прав и свобод личности</a:t>
            </a:r>
          </a:p>
          <a:p>
            <a:r>
              <a:rPr lang="ru-RU" sz="3200" dirty="0" smtClean="0"/>
              <a:t>4.Форма государственного правления</a:t>
            </a:r>
            <a:endParaRPr lang="ru-RU" sz="3200" dirty="0"/>
          </a:p>
        </p:txBody>
      </p:sp>
    </p:spTree>
    <p:extLst>
      <p:ext uri="{BB962C8B-B14F-4D97-AF65-F5344CB8AC3E}">
        <p14:creationId xmlns:p14="http://schemas.microsoft.com/office/powerpoint/2010/main" val="152946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400" dirty="0" smtClean="0"/>
              <a:t>Установите соответствие между типами политических режимов и их признаками</a:t>
            </a:r>
            <a:endParaRPr lang="ru-RU" sz="2400" dirty="0"/>
          </a:p>
        </p:txBody>
      </p:sp>
      <p:sp>
        <p:nvSpPr>
          <p:cNvPr id="3" name="Объект 2"/>
          <p:cNvSpPr>
            <a:spLocks noGrp="1"/>
          </p:cNvSpPr>
          <p:nvPr>
            <p:ph sz="half" idx="1"/>
          </p:nvPr>
        </p:nvSpPr>
        <p:spPr>
          <a:xfrm>
            <a:off x="457200" y="1340768"/>
            <a:ext cx="3657600" cy="4785712"/>
          </a:xfrm>
        </p:spPr>
        <p:txBody>
          <a:bodyPr>
            <a:normAutofit fontScale="70000" lnSpcReduction="20000"/>
          </a:bodyPr>
          <a:lstStyle/>
          <a:p>
            <a:r>
              <a:rPr lang="ru-RU" dirty="0" smtClean="0"/>
              <a:t>ПРИЗНАКИ</a:t>
            </a:r>
          </a:p>
          <a:p>
            <a:r>
              <a:rPr lang="ru-RU" dirty="0" smtClean="0"/>
              <a:t>А. доминирует официальная идеология, но допускается наличие других идейных течений</a:t>
            </a:r>
          </a:p>
          <a:p>
            <a:r>
              <a:rPr lang="ru-RU" dirty="0" smtClean="0"/>
              <a:t>Б. реализуется принцип: разрешено все, что не запрещено законом</a:t>
            </a:r>
          </a:p>
          <a:p>
            <a:r>
              <a:rPr lang="ru-RU" dirty="0" smtClean="0"/>
              <a:t>В. опора на традиционные социальные институты-бюрократию, армию, церковь</a:t>
            </a:r>
          </a:p>
          <a:p>
            <a:r>
              <a:rPr lang="ru-RU" dirty="0" smtClean="0"/>
              <a:t>Г. Оппозиция полностью отрицается</a:t>
            </a:r>
          </a:p>
          <a:p>
            <a:r>
              <a:rPr lang="ru-RU" dirty="0" smtClean="0"/>
              <a:t>Д. наличие правового государства</a:t>
            </a:r>
            <a:endParaRPr lang="ru-RU" dirty="0"/>
          </a:p>
        </p:txBody>
      </p:sp>
      <p:sp>
        <p:nvSpPr>
          <p:cNvPr id="4" name="Объект 3"/>
          <p:cNvSpPr>
            <a:spLocks noGrp="1"/>
          </p:cNvSpPr>
          <p:nvPr>
            <p:ph sz="half" idx="2"/>
          </p:nvPr>
        </p:nvSpPr>
        <p:spPr>
          <a:xfrm>
            <a:off x="4419600" y="1412776"/>
            <a:ext cx="3657600" cy="4713704"/>
          </a:xfrm>
        </p:spPr>
        <p:txBody>
          <a:bodyPr>
            <a:normAutofit fontScale="70000" lnSpcReduction="20000"/>
          </a:bodyPr>
          <a:lstStyle/>
          <a:p>
            <a:r>
              <a:rPr lang="ru-RU" dirty="0" smtClean="0"/>
              <a:t>ТИПЫ ПОЛИТИЧЕСКИХ РЕЖИМОВ</a:t>
            </a:r>
          </a:p>
          <a:p>
            <a:r>
              <a:rPr lang="ru-RU" dirty="0" smtClean="0"/>
              <a:t>1.демократический</a:t>
            </a:r>
          </a:p>
          <a:p>
            <a:r>
              <a:rPr lang="ru-RU" dirty="0" smtClean="0"/>
              <a:t>2.авторитарный</a:t>
            </a:r>
          </a:p>
          <a:p>
            <a:r>
              <a:rPr lang="ru-RU" dirty="0" smtClean="0"/>
              <a:t>3.тоталитарный</a:t>
            </a:r>
            <a:endParaRPr lang="ru-RU" dirty="0"/>
          </a:p>
        </p:txBody>
      </p:sp>
    </p:spTree>
    <p:extLst>
      <p:ext uri="{BB962C8B-B14F-4D97-AF65-F5344CB8AC3E}">
        <p14:creationId xmlns:p14="http://schemas.microsoft.com/office/powerpoint/2010/main" val="21328878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smtClean="0"/>
              <a:t>Найдите в приведенном списке признаки демократического политического режима и запишите цифры под которыми они указаны</a:t>
            </a:r>
            <a:endParaRPr lang="ru-RU" sz="2800" dirty="0"/>
          </a:p>
        </p:txBody>
      </p:sp>
      <p:sp>
        <p:nvSpPr>
          <p:cNvPr id="3" name="Объект 2"/>
          <p:cNvSpPr>
            <a:spLocks noGrp="1"/>
          </p:cNvSpPr>
          <p:nvPr>
            <p:ph idx="1"/>
          </p:nvPr>
        </p:nvSpPr>
        <p:spPr/>
        <p:txBody>
          <a:bodyPr/>
          <a:lstStyle/>
          <a:p>
            <a:pPr marL="571500" indent="-457200">
              <a:buFont typeface="+mj-lt"/>
              <a:buAutoNum type="arabicPeriod"/>
            </a:pPr>
            <a:r>
              <a:rPr lang="ru-RU" sz="2400" dirty="0" smtClean="0"/>
              <a:t>Индивидуальные права человека становятся выше групповых</a:t>
            </a:r>
          </a:p>
          <a:p>
            <a:pPr marL="571500" indent="-457200">
              <a:buFont typeface="+mj-lt"/>
              <a:buAutoNum type="arabicPeriod"/>
            </a:pPr>
            <a:r>
              <a:rPr lang="ru-RU" sz="2400" dirty="0" smtClean="0"/>
              <a:t>Открытый характер политической жизни</a:t>
            </a:r>
          </a:p>
          <a:p>
            <a:pPr marL="571500" indent="-457200">
              <a:buFont typeface="+mj-lt"/>
              <a:buAutoNum type="arabicPeriod"/>
            </a:pPr>
            <a:r>
              <a:rPr lang="ru-RU" sz="2400" dirty="0" smtClean="0"/>
              <a:t>Господство единой общегосударственной идеологии</a:t>
            </a:r>
          </a:p>
          <a:p>
            <a:pPr marL="571500" indent="-457200">
              <a:buFont typeface="+mj-lt"/>
              <a:buAutoNum type="arabicPeriod"/>
            </a:pPr>
            <a:r>
              <a:rPr lang="ru-RU" sz="2400" dirty="0" smtClean="0"/>
              <a:t>Благоприятные условия для высокой общественной активности граждан</a:t>
            </a:r>
          </a:p>
          <a:p>
            <a:pPr marL="571500" indent="-457200">
              <a:buFont typeface="+mj-lt"/>
              <a:buAutoNum type="arabicPeriod"/>
            </a:pPr>
            <a:r>
              <a:rPr lang="ru-RU" sz="2400" dirty="0" smtClean="0"/>
              <a:t>Существенное принижение роли правовых норм</a:t>
            </a:r>
          </a:p>
          <a:p>
            <a:pPr marL="571500" indent="-457200">
              <a:buFont typeface="+mj-lt"/>
              <a:buAutoNum type="arabicPeriod"/>
            </a:pPr>
            <a:r>
              <a:rPr lang="ru-RU" sz="2400" dirty="0" smtClean="0"/>
              <a:t>Монополизация государственной власти правящей партией</a:t>
            </a:r>
          </a:p>
          <a:p>
            <a:pPr marL="571500" indent="-457200">
              <a:buFont typeface="+mj-lt"/>
              <a:buAutoNum type="arabicPeriod"/>
            </a:pPr>
            <a:endParaRPr lang="ru-RU" dirty="0"/>
          </a:p>
        </p:txBody>
      </p:sp>
    </p:spTree>
    <p:extLst>
      <p:ext uri="{BB962C8B-B14F-4D97-AF65-F5344CB8AC3E}">
        <p14:creationId xmlns:p14="http://schemas.microsoft.com/office/powerpoint/2010/main" val="323337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1786210"/>
          </a:xfrm>
        </p:spPr>
        <p:txBody>
          <a:bodyPr/>
          <a:lstStyle/>
          <a:p>
            <a:r>
              <a:rPr lang="ru-RU" sz="2400" dirty="0" smtClean="0"/>
              <a:t>Прочитайте приведенный ниже текст, каждое положение которого пронумеровано. Определите какие положения носят </a:t>
            </a:r>
            <a:br>
              <a:rPr lang="ru-RU" sz="2400" dirty="0" smtClean="0"/>
            </a:br>
            <a:r>
              <a:rPr lang="ru-RU" sz="2400" dirty="0" smtClean="0"/>
              <a:t>А. Фактический характер</a:t>
            </a:r>
            <a:br>
              <a:rPr lang="ru-RU" sz="2400" dirty="0" smtClean="0"/>
            </a:br>
            <a:r>
              <a:rPr lang="ru-RU" sz="2400" dirty="0" smtClean="0"/>
              <a:t>Б. Характер оценочных суждений</a:t>
            </a:r>
            <a:endParaRPr lang="ru-RU" sz="2400" dirty="0"/>
          </a:p>
        </p:txBody>
      </p:sp>
      <p:sp>
        <p:nvSpPr>
          <p:cNvPr id="3" name="Объект 2"/>
          <p:cNvSpPr>
            <a:spLocks noGrp="1"/>
          </p:cNvSpPr>
          <p:nvPr>
            <p:ph idx="1"/>
          </p:nvPr>
        </p:nvSpPr>
        <p:spPr>
          <a:xfrm>
            <a:off x="457200" y="2204864"/>
            <a:ext cx="7620000" cy="4195936"/>
          </a:xfrm>
        </p:spPr>
        <p:txBody>
          <a:bodyPr/>
          <a:lstStyle/>
          <a:p>
            <a:r>
              <a:rPr lang="ru-RU" dirty="0" smtClean="0"/>
              <a:t>1. Всегда и повсюду лидер и массы взаимосвязаны. 2.Думается, что сила этой взаимосвязи, обстоятельства ее проявления в политических акциях всегда конкретны, уникальны, неповторимы. 3. На наш взгляд, политологию интересует принцип взаимосвязи харизматического лидера и массы: именно харизматического , а не официально утвердившегося у власти предводителя, президента, генсека и т.п.4. Харизма в чистом виде – это способность увлекать за собой массы без помощи инструментов власти.</a:t>
            </a:r>
            <a:endParaRPr lang="ru-RU" dirty="0"/>
          </a:p>
        </p:txBody>
      </p:sp>
    </p:spTree>
    <p:extLst>
      <p:ext uri="{BB962C8B-B14F-4D97-AF65-F5344CB8AC3E}">
        <p14:creationId xmlns:p14="http://schemas.microsoft.com/office/powerpoint/2010/main" val="4026772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Объект 5"/>
          <p:cNvSpPr>
            <a:spLocks noGrp="1"/>
          </p:cNvSpPr>
          <p:nvPr>
            <p:ph sz="quarter" idx="13"/>
          </p:nvPr>
        </p:nvSpPr>
        <p:spPr>
          <a:xfrm>
            <a:off x="304800" y="381000"/>
            <a:ext cx="7772400" cy="5784304"/>
          </a:xfrm>
        </p:spPr>
        <p:txBody>
          <a:bodyPr>
            <a:normAutofit/>
          </a:bodyPr>
          <a:lstStyle/>
          <a:p>
            <a:r>
              <a:rPr lang="ru-RU" dirty="0" smtClean="0"/>
              <a:t>Вставьте в текст пропущенные слова</a:t>
            </a:r>
          </a:p>
          <a:p>
            <a:r>
              <a:rPr lang="ru-RU" dirty="0" smtClean="0"/>
              <a:t>«Для тоталитарного режима свойственно отсутствие у граждан право совершать политический ________(1), отсутствие политического, идеологического и экономического ______(2) и невозможность оказывать воздействие на власть. В тоталитарном государстве власть осуществляет полный_____(3) за всеми ______(4) общества. Для тоталитаризма характерно также высокое развитие массового_____(5) и аппарата принуждения. Любое проявление минимальной _____(6) строго карается».</a:t>
            </a:r>
          </a:p>
          <a:p>
            <a:r>
              <a:rPr lang="ru-RU" dirty="0" smtClean="0"/>
              <a:t>А. оппозиционность                Д. террор</a:t>
            </a:r>
          </a:p>
          <a:p>
            <a:r>
              <a:rPr lang="ru-RU" dirty="0" smtClean="0"/>
              <a:t>Б. сфера жизни                         Е. давление</a:t>
            </a:r>
          </a:p>
          <a:p>
            <a:r>
              <a:rPr lang="ru-RU" dirty="0" smtClean="0"/>
              <a:t>В. плюрализм                            Ж. диктат</a:t>
            </a:r>
          </a:p>
          <a:p>
            <a:r>
              <a:rPr lang="ru-RU" dirty="0" smtClean="0"/>
              <a:t>Г. конкуренция                           З. выбор</a:t>
            </a:r>
          </a:p>
          <a:p>
            <a:r>
              <a:rPr lang="ru-RU" dirty="0"/>
              <a:t> </a:t>
            </a:r>
            <a:r>
              <a:rPr lang="ru-RU" dirty="0" smtClean="0"/>
              <a:t>                              И. контроль</a:t>
            </a:r>
            <a:endParaRPr lang="ru-RU" dirty="0"/>
          </a:p>
        </p:txBody>
      </p:sp>
    </p:spTree>
    <p:extLst>
      <p:ext uri="{BB962C8B-B14F-4D97-AF65-F5344CB8AC3E}">
        <p14:creationId xmlns:p14="http://schemas.microsoft.com/office/powerpoint/2010/main" val="1204023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980728"/>
            <a:ext cx="7620000" cy="4032448"/>
          </a:xfrm>
        </p:spPr>
        <p:txBody>
          <a:bodyPr/>
          <a:lstStyle/>
          <a:p>
            <a:r>
              <a:rPr lang="ru-RU" dirty="0" smtClean="0"/>
              <a:t>С5</a:t>
            </a:r>
            <a:br>
              <a:rPr lang="ru-RU" dirty="0" smtClean="0"/>
            </a:br>
            <a:r>
              <a:rPr lang="ru-RU" dirty="0" smtClean="0"/>
              <a:t>Укажите три отличия политических движений от политических партий</a:t>
            </a:r>
            <a:endParaRPr lang="ru-RU" dirty="0"/>
          </a:p>
        </p:txBody>
      </p:sp>
    </p:spTree>
    <p:extLst>
      <p:ext uri="{BB962C8B-B14F-4D97-AF65-F5344CB8AC3E}">
        <p14:creationId xmlns:p14="http://schemas.microsoft.com/office/powerpoint/2010/main" val="3160438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5026570"/>
          </a:xfrm>
        </p:spPr>
        <p:txBody>
          <a:bodyPr/>
          <a:lstStyle/>
          <a:p>
            <a:r>
              <a:rPr lang="ru-RU" dirty="0" smtClean="0"/>
              <a:t>С6</a:t>
            </a:r>
            <a:br>
              <a:rPr lang="ru-RU" dirty="0" smtClean="0"/>
            </a:br>
            <a:r>
              <a:rPr lang="ru-RU" dirty="0" smtClean="0"/>
              <a:t>Приведите три роли СМИ в современном обществе и раскройте каждое из них на  примере</a:t>
            </a:r>
            <a:endParaRPr lang="ru-RU" dirty="0"/>
          </a:p>
        </p:txBody>
      </p:sp>
    </p:spTree>
    <p:extLst>
      <p:ext uri="{BB962C8B-B14F-4D97-AF65-F5344CB8AC3E}">
        <p14:creationId xmlns:p14="http://schemas.microsoft.com/office/powerpoint/2010/main" val="1690278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5314602"/>
          </a:xfrm>
        </p:spPr>
        <p:txBody>
          <a:bodyPr/>
          <a:lstStyle/>
          <a:p>
            <a:r>
              <a:rPr lang="ru-RU" sz="2800" dirty="0" smtClean="0"/>
              <a:t>С7</a:t>
            </a:r>
            <a:br>
              <a:rPr lang="ru-RU" sz="2800" dirty="0" smtClean="0"/>
            </a:br>
            <a:r>
              <a:rPr lang="ru-RU" sz="2800" dirty="0" smtClean="0"/>
              <a:t>Один из основателей политической науки, итальянский мыслитель и политический деятель Н. Макиавелли, считал, что люди по своей природе коварны. Поэтому правитель в целях удержания своей власти может, в случае необходимости, использовать любые средства, в том числе и аморальные. Соответственно, получается, что безнравственная политика более эффективна и прагматична. Можно ли совместить реальную политику с моралью? Свою позицию аргументируйте.</a:t>
            </a:r>
            <a:endParaRPr lang="ru-RU" sz="2800" dirty="0"/>
          </a:p>
        </p:txBody>
      </p:sp>
    </p:spTree>
    <p:extLst>
      <p:ext uri="{BB962C8B-B14F-4D97-AF65-F5344CB8AC3E}">
        <p14:creationId xmlns:p14="http://schemas.microsoft.com/office/powerpoint/2010/main" val="47958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6034682"/>
          </a:xfrm>
        </p:spPr>
        <p:txBody>
          <a:bodyPr/>
          <a:lstStyle/>
          <a:p>
            <a:r>
              <a:rPr lang="ru-RU" sz="3200" dirty="0" smtClean="0"/>
              <a:t>С8.</a:t>
            </a:r>
            <a:br>
              <a:rPr lang="ru-RU" sz="3200" dirty="0" smtClean="0"/>
            </a:br>
            <a:r>
              <a:rPr lang="ru-RU" sz="3200" dirty="0" smtClean="0"/>
              <a:t>Вам поручено подготовить развернутый ответ по теме «Политический режим». Составьте план, в соответствии с которым вы будете освещать эту тему. План должен содержать не менее трех пунктов, из которых два или более детализированы в подпунктах</a:t>
            </a:r>
            <a:endParaRPr lang="ru-RU" sz="3200" dirty="0"/>
          </a:p>
        </p:txBody>
      </p:sp>
    </p:spTree>
    <p:extLst>
      <p:ext uri="{BB962C8B-B14F-4D97-AF65-F5344CB8AC3E}">
        <p14:creationId xmlns:p14="http://schemas.microsoft.com/office/powerpoint/2010/main" val="374416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7"/>
            <a:ext cx="7175351" cy="1368152"/>
          </a:xfrm>
        </p:spPr>
        <p:txBody>
          <a:bodyPr>
            <a:noAutofit/>
          </a:bodyPr>
          <a:lstStyle/>
          <a:p>
            <a:r>
              <a:rPr lang="ru-RU" sz="2800" dirty="0" smtClean="0"/>
              <a:t>К признакам тоталитарного политического режима не относится</a:t>
            </a:r>
            <a:endParaRPr lang="ru-RU" sz="2800" dirty="0"/>
          </a:p>
        </p:txBody>
      </p:sp>
      <p:sp>
        <p:nvSpPr>
          <p:cNvPr id="7" name="Подзаголовок 6"/>
          <p:cNvSpPr>
            <a:spLocks noGrp="1"/>
          </p:cNvSpPr>
          <p:nvPr>
            <p:ph type="subTitle" idx="1"/>
          </p:nvPr>
        </p:nvSpPr>
        <p:spPr>
          <a:xfrm>
            <a:off x="755576" y="1916833"/>
            <a:ext cx="7272808" cy="4017832"/>
          </a:xfrm>
        </p:spPr>
        <p:txBody>
          <a:bodyPr>
            <a:noAutofit/>
          </a:bodyPr>
          <a:lstStyle/>
          <a:p>
            <a:r>
              <a:rPr lang="ru-RU" sz="3200" dirty="0" smtClean="0"/>
              <a:t>1.Полное отсутствие плюрализма</a:t>
            </a:r>
          </a:p>
          <a:p>
            <a:r>
              <a:rPr lang="ru-RU" sz="3200" dirty="0" smtClean="0"/>
              <a:t>2.Отказ от вмешательства в частную жизнь</a:t>
            </a:r>
          </a:p>
          <a:p>
            <a:r>
              <a:rPr lang="ru-RU" sz="3200" dirty="0" smtClean="0"/>
              <a:t>3.Жесткий контроль государства над жизнью общества</a:t>
            </a:r>
          </a:p>
          <a:p>
            <a:r>
              <a:rPr lang="ru-RU" sz="3200" dirty="0" smtClean="0"/>
              <a:t>4.Наличие всеобщей идеологии, пронизывающей все сферы жизни общества</a:t>
            </a:r>
            <a:endParaRPr lang="ru-RU" sz="3200" dirty="0"/>
          </a:p>
        </p:txBody>
      </p:sp>
    </p:spTree>
    <p:extLst>
      <p:ext uri="{BB962C8B-B14F-4D97-AF65-F5344CB8AC3E}">
        <p14:creationId xmlns:p14="http://schemas.microsoft.com/office/powerpoint/2010/main" val="2599536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Признаком авторитарного политического режима является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lnSpcReduction="10000"/>
          </a:bodyPr>
          <a:lstStyle/>
          <a:p>
            <a:r>
              <a:rPr lang="ru-RU" sz="2800" dirty="0" smtClean="0"/>
              <a:t>1.Наличие развитой многопартийной системы</a:t>
            </a:r>
          </a:p>
          <a:p>
            <a:r>
              <a:rPr lang="ru-RU" sz="2800" dirty="0" smtClean="0"/>
              <a:t>2.Тотальный контроль государства над жизнью общества</a:t>
            </a:r>
          </a:p>
          <a:p>
            <a:r>
              <a:rPr lang="ru-RU" sz="2800" dirty="0" smtClean="0"/>
              <a:t>3.Низкая степень свободы в идеологической сфере</a:t>
            </a:r>
          </a:p>
          <a:p>
            <a:r>
              <a:rPr lang="ru-RU" sz="2800" dirty="0" smtClean="0"/>
              <a:t>4.Чрезмерный централизм в социальной сфере</a:t>
            </a:r>
            <a:endParaRPr lang="ru-RU" sz="2800" dirty="0"/>
          </a:p>
        </p:txBody>
      </p:sp>
    </p:spTree>
    <p:extLst>
      <p:ext uri="{BB962C8B-B14F-4D97-AF65-F5344CB8AC3E}">
        <p14:creationId xmlns:p14="http://schemas.microsoft.com/office/powerpoint/2010/main" val="408494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Демократический политический режим предполагает</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1.Подчинение всего населения власти одной партии</a:t>
            </a:r>
          </a:p>
          <a:p>
            <a:r>
              <a:rPr lang="ru-RU" sz="2800" dirty="0" smtClean="0"/>
              <a:t>2.Подчинение всего населения власти одного или нескольких лиц</a:t>
            </a:r>
          </a:p>
          <a:p>
            <a:r>
              <a:rPr lang="ru-RU" sz="2800" dirty="0" smtClean="0"/>
              <a:t>3.Подчинение меньшинства большинству</a:t>
            </a:r>
          </a:p>
          <a:p>
            <a:r>
              <a:rPr lang="ru-RU" sz="2800" dirty="0" smtClean="0"/>
              <a:t>4.Подчинение большинства меньшинству</a:t>
            </a:r>
            <a:endParaRPr lang="ru-RU" sz="2800" dirty="0"/>
          </a:p>
        </p:txBody>
      </p:sp>
    </p:spTree>
    <p:extLst>
      <p:ext uri="{BB962C8B-B14F-4D97-AF65-F5344CB8AC3E}">
        <p14:creationId xmlns:p14="http://schemas.microsoft.com/office/powerpoint/2010/main" val="3271285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К общим принципам, лежащим в основе гражданского общества не относится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1.Равенство всех перед законом и судом</a:t>
            </a:r>
          </a:p>
          <a:p>
            <a:r>
              <a:rPr lang="ru-RU" sz="2800" dirty="0" smtClean="0"/>
              <a:t>2.Легитимность и демократический характер власти</a:t>
            </a:r>
          </a:p>
          <a:p>
            <a:r>
              <a:rPr lang="ru-RU" sz="2800" dirty="0" smtClean="0"/>
              <a:t>3.Свобода слова и печати</a:t>
            </a:r>
          </a:p>
          <a:p>
            <a:r>
              <a:rPr lang="ru-RU" sz="2800" dirty="0" smtClean="0"/>
              <a:t>4.Единая форма собственности</a:t>
            </a:r>
            <a:endParaRPr lang="ru-RU" sz="2800" dirty="0"/>
          </a:p>
        </p:txBody>
      </p:sp>
    </p:spTree>
    <p:extLst>
      <p:ext uri="{BB962C8B-B14F-4D97-AF65-F5344CB8AC3E}">
        <p14:creationId xmlns:p14="http://schemas.microsoft.com/office/powerpoint/2010/main" val="346569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К элементам гражданского общества не относится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1.Церковь</a:t>
            </a:r>
          </a:p>
          <a:p>
            <a:r>
              <a:rPr lang="ru-RU" sz="2800" dirty="0" smtClean="0"/>
              <a:t>2.Семья</a:t>
            </a:r>
          </a:p>
          <a:p>
            <a:r>
              <a:rPr lang="ru-RU" sz="2800" dirty="0" smtClean="0"/>
              <a:t>3.Школа</a:t>
            </a:r>
          </a:p>
          <a:p>
            <a:r>
              <a:rPr lang="ru-RU" sz="2800" dirty="0" smtClean="0"/>
              <a:t>4.Общественно-политические движения</a:t>
            </a:r>
            <a:endParaRPr lang="ru-RU" sz="2800" dirty="0"/>
          </a:p>
        </p:txBody>
      </p:sp>
    </p:spTree>
    <p:extLst>
      <p:ext uri="{BB962C8B-B14F-4D97-AF65-F5344CB8AC3E}">
        <p14:creationId xmlns:p14="http://schemas.microsoft.com/office/powerpoint/2010/main" val="834484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6"/>
            <a:ext cx="7175351" cy="2304255"/>
          </a:xfrm>
        </p:spPr>
        <p:txBody>
          <a:bodyPr>
            <a:noAutofit/>
          </a:bodyPr>
          <a:lstStyle/>
          <a:p>
            <a:r>
              <a:rPr lang="ru-RU" sz="2800" dirty="0" smtClean="0"/>
              <a:t>К принципам правового государства относится</a:t>
            </a:r>
            <a:endParaRPr lang="ru-RU" sz="2800" dirty="0"/>
          </a:p>
        </p:txBody>
      </p:sp>
      <p:sp>
        <p:nvSpPr>
          <p:cNvPr id="7" name="Подзаголовок 6"/>
          <p:cNvSpPr>
            <a:spLocks noGrp="1"/>
          </p:cNvSpPr>
          <p:nvPr>
            <p:ph type="subTitle" idx="1"/>
          </p:nvPr>
        </p:nvSpPr>
        <p:spPr>
          <a:xfrm>
            <a:off x="755576" y="2852935"/>
            <a:ext cx="7272808" cy="3081729"/>
          </a:xfrm>
        </p:spPr>
        <p:txBody>
          <a:bodyPr>
            <a:normAutofit/>
          </a:bodyPr>
          <a:lstStyle/>
          <a:p>
            <a:r>
              <a:rPr lang="ru-RU" sz="2800" dirty="0" smtClean="0"/>
              <a:t>1.Разделение властей</a:t>
            </a:r>
          </a:p>
          <a:p>
            <a:r>
              <a:rPr lang="ru-RU" sz="2800" dirty="0" smtClean="0"/>
              <a:t>2.Верховенство государства в жизни общества</a:t>
            </a:r>
          </a:p>
          <a:p>
            <a:r>
              <a:rPr lang="ru-RU" sz="2800" dirty="0" smtClean="0"/>
              <a:t>3.Приоритет общества и государства над личностью</a:t>
            </a:r>
          </a:p>
          <a:p>
            <a:r>
              <a:rPr lang="ru-RU" sz="2800" dirty="0" smtClean="0"/>
              <a:t>4.Все перечисленное</a:t>
            </a:r>
            <a:endParaRPr lang="ru-RU" sz="2800" dirty="0"/>
          </a:p>
        </p:txBody>
      </p:sp>
    </p:spTree>
    <p:extLst>
      <p:ext uri="{BB962C8B-B14F-4D97-AF65-F5344CB8AC3E}">
        <p14:creationId xmlns:p14="http://schemas.microsoft.com/office/powerpoint/2010/main" val="23398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817581" y="332657"/>
            <a:ext cx="7175351" cy="1080120"/>
          </a:xfrm>
        </p:spPr>
        <p:txBody>
          <a:bodyPr>
            <a:noAutofit/>
          </a:bodyPr>
          <a:lstStyle/>
          <a:p>
            <a:r>
              <a:rPr lang="ru-RU" sz="2800" dirty="0" smtClean="0"/>
              <a:t>К функциям политической партии не относится</a:t>
            </a:r>
            <a:endParaRPr lang="ru-RU" sz="2800" dirty="0"/>
          </a:p>
        </p:txBody>
      </p:sp>
      <p:sp>
        <p:nvSpPr>
          <p:cNvPr id="7" name="Подзаголовок 6"/>
          <p:cNvSpPr>
            <a:spLocks noGrp="1"/>
          </p:cNvSpPr>
          <p:nvPr>
            <p:ph type="subTitle" idx="1"/>
          </p:nvPr>
        </p:nvSpPr>
        <p:spPr>
          <a:xfrm>
            <a:off x="755576" y="1700809"/>
            <a:ext cx="7272808" cy="4233856"/>
          </a:xfrm>
        </p:spPr>
        <p:txBody>
          <a:bodyPr>
            <a:noAutofit/>
          </a:bodyPr>
          <a:lstStyle/>
          <a:p>
            <a:r>
              <a:rPr lang="ru-RU" sz="3200" dirty="0" smtClean="0"/>
              <a:t>1.Выявление интересов различных социальных групп</a:t>
            </a:r>
          </a:p>
          <a:p>
            <a:r>
              <a:rPr lang="ru-RU" sz="3200" dirty="0" smtClean="0"/>
              <a:t>2.Привлечение граждан на сторону и в ряды партии</a:t>
            </a:r>
          </a:p>
          <a:p>
            <a:r>
              <a:rPr lang="ru-RU" sz="3200" dirty="0" smtClean="0"/>
              <a:t>3.Установление основ функционирования политической системы общества</a:t>
            </a:r>
          </a:p>
          <a:p>
            <a:r>
              <a:rPr lang="ru-RU" sz="3200" dirty="0" smtClean="0"/>
              <a:t>4.Проведение избирательных компаний</a:t>
            </a:r>
            <a:endParaRPr lang="ru-RU" sz="3200" dirty="0"/>
          </a:p>
        </p:txBody>
      </p:sp>
    </p:spTree>
    <p:extLst>
      <p:ext uri="{BB962C8B-B14F-4D97-AF65-F5344CB8AC3E}">
        <p14:creationId xmlns:p14="http://schemas.microsoft.com/office/powerpoint/2010/main" val="42238183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100</TotalTime>
  <Words>815</Words>
  <Application>Microsoft Office PowerPoint</Application>
  <PresentationFormat>Экран (4:3)</PresentationFormat>
  <Paragraphs>123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Соседство</vt:lpstr>
      <vt:lpstr>Совокупность методов и приемов осуществления политической власти, характеризующая политическую обстановку в стране, называется</vt:lpstr>
      <vt:lpstr>Признаком понятия «Политический режим» является</vt:lpstr>
      <vt:lpstr>К признакам тоталитарного политического режима не относится</vt:lpstr>
      <vt:lpstr>Признаком авторитарного политического режима является</vt:lpstr>
      <vt:lpstr>Демократический политический режим предполагает</vt:lpstr>
      <vt:lpstr>К общим принципам, лежащим в основе гражданского общества не относится</vt:lpstr>
      <vt:lpstr>К элементам гражданского общества не относится</vt:lpstr>
      <vt:lpstr>К принципам правового государства относится</vt:lpstr>
      <vt:lpstr>К функциям политической партии не относится</vt:lpstr>
      <vt:lpstr>Укажите партии, исходя из их методов выполнения программы</vt:lpstr>
      <vt:lpstr>Укажите общественно- политические движения, исходя из масштаба  их деятельности</vt:lpstr>
      <vt:lpstr>Совокупность правил, на основе которых определяются взаимоотношения между парламентом, правительством избирателями, называется</vt:lpstr>
      <vt:lpstr>Какие три типа основных избирательных систем действуют в мировой политической практике</vt:lpstr>
      <vt:lpstr>Определение « Цепь политических событий и состояний, которые изменяются в результате взаимодействия конкретных субъектов политики» относится к понятию</vt:lpstr>
      <vt:lpstr>К формам прямого действия в рамках непосредственного политического участия относится</vt:lpstr>
      <vt:lpstr>Презентация PowerPoint</vt:lpstr>
      <vt:lpstr>Верны ли следующие суждения об условиях эффективности политической власти? А. Власть эффективна, если она противопоставляет себя обществу, навязывает ему свои требования Б. Власть эффективна, если она адекватно отражает интересы тех социальных групп, на которые она опирается, и умеет увязывать их  с интересами общества как единого целого</vt:lpstr>
      <vt:lpstr>Запишите слово, пропущенное в схеме</vt:lpstr>
      <vt:lpstr>Ниже приведен перечень терминов. Все они, за исключением одного, связаны с понятием «гражданское общество». Найдите и укажите термин, относящийся к другому понятию</vt:lpstr>
      <vt:lpstr>Установите соответствие между типами политических режимов и их признаками</vt:lpstr>
      <vt:lpstr>Найдите в приведенном списке признаки демократического политического режима и запишите цифры под которыми они указаны</vt:lpstr>
      <vt:lpstr>Прочитайте приведенный ниже текст, каждое положение которого пронумеровано. Определите какие положения носят  А. Фактический характер Б. Характер оценочных суждений</vt:lpstr>
      <vt:lpstr>Презентация PowerPoint</vt:lpstr>
      <vt:lpstr>С5 Укажите три отличия политических движений от политических партий</vt:lpstr>
      <vt:lpstr>С6 Приведите три роли СМИ в современном обществе и раскройте каждое из них на  примере</vt:lpstr>
      <vt:lpstr>С7 Один из основателей политической науки, итальянский мыслитель и политический деятель Н. Макиавелли, считал, что люди по своей природе коварны. Поэтому правитель в целях удержания своей власти может, в случае необходимости, использовать любые средства, в том числе и аморальные. Соответственно, получается, что безнравственная политика более эффективна и прагматична. Можно ли совместить реальную политику с моралью? Свою позицию аргументируйте.</vt:lpstr>
      <vt:lpstr>С8. Вам поручено подготовить развернутый ответ по теме «Политический режим». Составьте план, в соответствии с которым вы будете освещать эту тему. План должен содержать не менее трех пунктов, из которых два или более детализированы в подпунктах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Совокупность методов и приемов осуществления политической власти, характеризующая политическую обстановку в стране, называется</dc:title>
  <dc:creator>Михайлова ЛМ</dc:creator>
  <cp:lastModifiedBy>Михайлова ЛМ</cp:lastModifiedBy>
  <cp:revision>11</cp:revision>
  <dcterms:created xsi:type="dcterms:W3CDTF">2012-12-03T14:38:32Z</dcterms:created>
  <dcterms:modified xsi:type="dcterms:W3CDTF">2012-12-03T16:29:39Z</dcterms:modified>
</cp:coreProperties>
</file>