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3" r:id="rId2"/>
    <p:sldId id="276" r:id="rId3"/>
    <p:sldId id="280" r:id="rId4"/>
    <p:sldId id="281" r:id="rId5"/>
    <p:sldId id="278" r:id="rId6"/>
    <p:sldId id="277" r:id="rId7"/>
    <p:sldId id="275" r:id="rId8"/>
    <p:sldId id="267" r:id="rId9"/>
    <p:sldId id="279" r:id="rId10"/>
    <p:sldId id="258" r:id="rId11"/>
    <p:sldId id="259" r:id="rId12"/>
    <p:sldId id="271" r:id="rId13"/>
    <p:sldId id="265" r:id="rId14"/>
    <p:sldId id="273" r:id="rId15"/>
    <p:sldId id="269" r:id="rId16"/>
    <p:sldId id="26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15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18.05.2012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18.05.2012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13" y="273050"/>
            <a:ext cx="8226425"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5613" y="1598613"/>
            <a:ext cx="8226425" cy="4497387"/>
          </a:xfrm>
        </p:spPr>
        <p:txBody>
          <a:bodyPr/>
          <a:lstStyle/>
          <a:p>
            <a:pPr lvl="0"/>
            <a:endParaRPr lang="ru-RU" noProof="0" smtClean="0"/>
          </a:p>
        </p:txBody>
      </p:sp>
      <p:sp>
        <p:nvSpPr>
          <p:cNvPr id="4" name="Rectangle 68"/>
          <p:cNvSpPr>
            <a:spLocks noGrp="1" noChangeArrowheads="1"/>
          </p:cNvSpPr>
          <p:nvPr>
            <p:ph type="dt" sz="half" idx="10"/>
          </p:nvPr>
        </p:nvSpPr>
        <p:spPr>
          <a:ln/>
        </p:spPr>
        <p:txBody>
          <a:bodyPr/>
          <a:lstStyle>
            <a:lvl1pPr>
              <a:defRPr/>
            </a:lvl1pPr>
          </a:lstStyle>
          <a:p>
            <a:pPr>
              <a:defRPr/>
            </a:pPr>
            <a:endParaRPr lang="ru-RU"/>
          </a:p>
        </p:txBody>
      </p:sp>
      <p:sp>
        <p:nvSpPr>
          <p:cNvPr id="5" name="Rectangle 69"/>
          <p:cNvSpPr>
            <a:spLocks noGrp="1" noChangeArrowheads="1"/>
          </p:cNvSpPr>
          <p:nvPr>
            <p:ph type="ftr" sz="quarter" idx="11"/>
          </p:nvPr>
        </p:nvSpPr>
        <p:spPr>
          <a:ln/>
        </p:spPr>
        <p:txBody>
          <a:bodyPr/>
          <a:lstStyle>
            <a:lvl1pPr>
              <a:defRPr/>
            </a:lvl1pPr>
          </a:lstStyle>
          <a:p>
            <a:pPr>
              <a:defRPr/>
            </a:pPr>
            <a:endParaRPr lang="ru-RU"/>
          </a:p>
        </p:txBody>
      </p:sp>
      <p:sp>
        <p:nvSpPr>
          <p:cNvPr id="6" name="Rectangle 70"/>
          <p:cNvSpPr>
            <a:spLocks noGrp="1" noChangeArrowheads="1"/>
          </p:cNvSpPr>
          <p:nvPr>
            <p:ph type="sldNum" sz="quarter" idx="12"/>
          </p:nvPr>
        </p:nvSpPr>
        <p:spPr>
          <a:ln/>
        </p:spPr>
        <p:txBody>
          <a:bodyPr/>
          <a:lstStyle>
            <a:lvl1pPr>
              <a:defRPr/>
            </a:lvl1pPr>
          </a:lstStyle>
          <a:p>
            <a:pPr>
              <a:defRPr/>
            </a:pPr>
            <a:fld id="{CD3B7ED0-5557-4132-8CE7-A7D16F94E35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457200" y="1600200"/>
            <a:ext cx="4038600" cy="4533900"/>
          </a:xfrm>
        </p:spPr>
        <p:txBody>
          <a:bodyPr/>
          <a:lstStyle/>
          <a:p>
            <a:pPr lvl="0"/>
            <a:endParaRPr lang="ru-RU" noProof="0" smtClean="0"/>
          </a:p>
        </p:txBody>
      </p:sp>
      <p:sp>
        <p:nvSpPr>
          <p:cNvPr id="4" name="Текст 3"/>
          <p:cNvSpPr>
            <a:spLocks noGrp="1"/>
          </p:cNvSpPr>
          <p:nvPr>
            <p:ph type="body"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64E9BC18-2F3B-4C42-AD2F-60BD5A076893}"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92100"/>
            <a:ext cx="8229600" cy="5727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5225"/>
            <a:ext cx="2133600" cy="47625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133600" cy="476250"/>
          </a:xfrm>
        </p:spPr>
        <p:txBody>
          <a:bodyPr/>
          <a:lstStyle>
            <a:lvl1pPr>
              <a:defRPr/>
            </a:lvl1pPr>
          </a:lstStyle>
          <a:p>
            <a:fld id="{FAED915C-9427-405B-8AAA-9214FE93EE4B}"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4AEBA181-266D-4781-A961-0C182428E77E}"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18.05.2012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18.05.2012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7">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18.05.2012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071546"/>
            <a:ext cx="8277226" cy="3541727"/>
          </a:xfrm>
        </p:spPr>
        <p:txBody>
          <a:bodyPr>
            <a:noAutofit/>
          </a:bodyPr>
          <a:lstStyle/>
          <a:p>
            <a:pPr marL="484632" indent="0" algn="ctr" eaLnBrk="1" fontAlgn="auto" hangingPunct="1">
              <a:spcAft>
                <a:spcPts val="0"/>
              </a:spcAft>
              <a:defRPr/>
            </a:pPr>
            <a:r>
              <a:rPr lang="ru-RU" sz="6000" dirty="0" smtClean="0">
                <a:solidFill>
                  <a:schemeClr val="accent1">
                    <a:tint val="83000"/>
                    <a:satMod val="150000"/>
                  </a:schemeClr>
                </a:solidFill>
              </a:rPr>
              <a:t/>
            </a:r>
            <a:br>
              <a:rPr lang="ru-RU" sz="6000" dirty="0" smtClean="0">
                <a:solidFill>
                  <a:schemeClr val="accent1">
                    <a:tint val="83000"/>
                    <a:satMod val="150000"/>
                  </a:schemeClr>
                </a:solidFill>
              </a:rPr>
            </a:br>
            <a:r>
              <a:rPr lang="ru-RU" sz="6000" dirty="0" smtClean="0">
                <a:solidFill>
                  <a:schemeClr val="accent1">
                    <a:tint val="83000"/>
                    <a:satMod val="150000"/>
                  </a:schemeClr>
                </a:solidFill>
              </a:rPr>
              <a:t/>
            </a:r>
            <a:br>
              <a:rPr lang="ru-RU" sz="6000" dirty="0" smtClean="0">
                <a:solidFill>
                  <a:schemeClr val="accent1">
                    <a:tint val="83000"/>
                    <a:satMod val="150000"/>
                  </a:schemeClr>
                </a:solidFill>
              </a:rPr>
            </a:br>
            <a:r>
              <a:rPr lang="ru-RU" sz="6000" dirty="0" smtClean="0">
                <a:solidFill>
                  <a:schemeClr val="accent3"/>
                </a:solidFill>
              </a:rPr>
              <a:t>опасности пивного алкоголизма</a:t>
            </a:r>
            <a:endParaRPr lang="ru-RU" sz="6000" dirty="0">
              <a:solidFill>
                <a:schemeClr val="accent3"/>
              </a:solidFill>
            </a:endParaRPr>
          </a:p>
        </p:txBody>
      </p:sp>
      <p:sp>
        <p:nvSpPr>
          <p:cNvPr id="4" name="Прямоугольник 3"/>
          <p:cNvSpPr/>
          <p:nvPr/>
        </p:nvSpPr>
        <p:spPr>
          <a:xfrm>
            <a:off x="3786182" y="4714884"/>
            <a:ext cx="4857784" cy="923330"/>
          </a:xfrm>
          <a:prstGeom prst="rect">
            <a:avLst/>
          </a:prstGeom>
        </p:spPr>
        <p:txBody>
          <a:bodyPr wrap="square">
            <a:spAutoFit/>
          </a:bodyPr>
          <a:lstStyle/>
          <a:p>
            <a:r>
              <a:rPr lang="ru-RU" dirty="0" smtClean="0"/>
              <a:t>Работу выполнила: </a:t>
            </a:r>
            <a:r>
              <a:rPr lang="ru-RU" dirty="0" err="1" smtClean="0"/>
              <a:t>Шарикова</a:t>
            </a:r>
            <a:r>
              <a:rPr lang="ru-RU" dirty="0" smtClean="0"/>
              <a:t> Е.-8класс</a:t>
            </a:r>
          </a:p>
          <a:p>
            <a:r>
              <a:rPr lang="ru-RU" dirty="0" smtClean="0"/>
              <a:t>МБОУ «Знаменская ООШ» Белгородской области </a:t>
            </a:r>
            <a:r>
              <a:rPr lang="ru-RU" dirty="0" err="1" smtClean="0"/>
              <a:t>Старооскольского</a:t>
            </a:r>
            <a:r>
              <a:rPr lang="ru-RU" dirty="0" smtClean="0"/>
              <a:t> района </a:t>
            </a:r>
            <a:endParaRPr lang="ru-RU"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Оксана\Рабочий стол\Грант2\с интернета\вредные привычки\10.jpg"/>
          <p:cNvPicPr>
            <a:picLocks noChangeAspect="1" noChangeArrowheads="1"/>
          </p:cNvPicPr>
          <p:nvPr/>
        </p:nvPicPr>
        <p:blipFill>
          <a:blip r:embed="rId2"/>
          <a:srcRect/>
          <a:stretch>
            <a:fillRect/>
          </a:stretch>
        </p:blipFill>
        <p:spPr bwMode="auto">
          <a:xfrm>
            <a:off x="500063" y="285750"/>
            <a:ext cx="2786062" cy="2822575"/>
          </a:xfrm>
          <a:prstGeom prst="rect">
            <a:avLst/>
          </a:prstGeom>
          <a:noFill/>
          <a:ln w="9525">
            <a:noFill/>
            <a:miter lim="800000"/>
            <a:headEnd/>
            <a:tailEnd/>
          </a:ln>
        </p:spPr>
      </p:pic>
      <p:pic>
        <p:nvPicPr>
          <p:cNvPr id="16387" name="Picture 4" descr="C:\Documents and Settings\Оксана\Рабочий стол\Грант2\с интернета\вредные привычки\32.jpg"/>
          <p:cNvPicPr>
            <a:picLocks noGrp="1" noChangeAspect="1" noChangeArrowheads="1"/>
          </p:cNvPicPr>
          <p:nvPr>
            <p:ph idx="1"/>
          </p:nvPr>
        </p:nvPicPr>
        <p:blipFill>
          <a:blip r:embed="rId3"/>
          <a:srcRect/>
          <a:stretch>
            <a:fillRect/>
          </a:stretch>
        </p:blipFill>
        <p:spPr>
          <a:xfrm>
            <a:off x="6072188" y="357188"/>
            <a:ext cx="2928937" cy="2857500"/>
          </a:xfrm>
        </p:spPr>
      </p:pic>
      <p:sp>
        <p:nvSpPr>
          <p:cNvPr id="16388" name="Прямоугольник 10"/>
          <p:cNvSpPr>
            <a:spLocks noChangeArrowheads="1"/>
          </p:cNvSpPr>
          <p:nvPr/>
        </p:nvSpPr>
        <p:spPr bwMode="auto">
          <a:xfrm>
            <a:off x="3429000" y="1571625"/>
            <a:ext cx="2928938" cy="3416300"/>
          </a:xfrm>
          <a:prstGeom prst="rect">
            <a:avLst/>
          </a:prstGeom>
          <a:noFill/>
          <a:ln w="9525">
            <a:noFill/>
            <a:miter lim="800000"/>
            <a:headEnd/>
            <a:tailEnd/>
          </a:ln>
        </p:spPr>
        <p:txBody>
          <a:bodyPr>
            <a:spAutoFit/>
          </a:bodyPr>
          <a:lstStyle/>
          <a:p>
            <a:r>
              <a:rPr lang="ru-RU" b="1">
                <a:solidFill>
                  <a:schemeClr val="accent1"/>
                </a:solidFill>
                <a:latin typeface="Century Gothic" pitchFamily="34" charset="0"/>
              </a:rPr>
              <a:t>Алкоголь замедляет циркуляцию крови в сосудах мозга, приводя к постоянному кислородному голоданию его клеток, в результате чего наступает ослабление памяти и медленная психическая деградация.</a:t>
            </a:r>
          </a:p>
        </p:txBody>
      </p:sp>
      <p:pic>
        <p:nvPicPr>
          <p:cNvPr id="16389" name="Рисунок 11" descr="Пьянство и алкоголизм"/>
          <p:cNvPicPr>
            <a:picLocks noChangeAspect="1" noChangeArrowheads="1"/>
          </p:cNvPicPr>
          <p:nvPr/>
        </p:nvPicPr>
        <p:blipFill>
          <a:blip r:embed="rId4"/>
          <a:srcRect/>
          <a:stretch>
            <a:fillRect/>
          </a:stretch>
        </p:blipFill>
        <p:spPr bwMode="auto">
          <a:xfrm>
            <a:off x="571500" y="3429000"/>
            <a:ext cx="2714625" cy="2857500"/>
          </a:xfrm>
          <a:prstGeom prst="rect">
            <a:avLst/>
          </a:prstGeom>
          <a:noFill/>
          <a:ln w="9525">
            <a:noFill/>
            <a:miter lim="800000"/>
            <a:headEnd/>
            <a:tailEnd/>
          </a:ln>
        </p:spPr>
      </p:pic>
      <p:pic>
        <p:nvPicPr>
          <p:cNvPr id="16390" name="Рисунок 12" descr="Пьянство и алкоголизм"/>
          <p:cNvPicPr>
            <a:picLocks noChangeAspect="1" noChangeArrowheads="1"/>
          </p:cNvPicPr>
          <p:nvPr/>
        </p:nvPicPr>
        <p:blipFill>
          <a:blip r:embed="rId5"/>
          <a:srcRect/>
          <a:stretch>
            <a:fillRect/>
          </a:stretch>
        </p:blipFill>
        <p:spPr bwMode="auto">
          <a:xfrm>
            <a:off x="6072188" y="3571875"/>
            <a:ext cx="2928937" cy="29432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484632" indent="0" eaLnBrk="1" fontAlgn="auto" hangingPunct="1">
              <a:spcAft>
                <a:spcPts val="0"/>
              </a:spcAft>
              <a:defRPr/>
            </a:pPr>
            <a:r>
              <a:rPr lang="ru-RU" b="0" dirty="0" smtClean="0">
                <a:solidFill>
                  <a:schemeClr val="tx2"/>
                </a:solidFill>
              </a:rPr>
              <a:t>Человек и цирроз печени</a:t>
            </a:r>
            <a:endParaRPr lang="ru-RU" b="0" dirty="0">
              <a:solidFill>
                <a:schemeClr val="tx2"/>
              </a:solidFill>
            </a:endParaRPr>
          </a:p>
        </p:txBody>
      </p:sp>
      <p:pic>
        <p:nvPicPr>
          <p:cNvPr id="17411" name="Picture 2" descr="C:\Documents and Settings\Оксана\Рабочий стол\Грант2\с интернета\вредные привычки\W9P1CAISP776CA2X79ZJCAGH9JDMCAUDOEJVCAGXJGGHCA5ZKY5PCAF1V0Z6CAEMFINQCAQG4H6GCABVKBC9CAJN47BDCALLF199CAUYT4Q6CAVQ8D1ICAJ7QDLYCAWS9J9OCA4WHZC0CAVQCC09CAX7WAUC.jpg"/>
          <p:cNvPicPr>
            <a:picLocks noGrp="1" noChangeAspect="1" noChangeArrowheads="1"/>
          </p:cNvPicPr>
          <p:nvPr>
            <p:ph idx="1"/>
          </p:nvPr>
        </p:nvPicPr>
        <p:blipFill>
          <a:blip r:embed="rId2"/>
          <a:srcRect/>
          <a:stretch>
            <a:fillRect/>
          </a:stretch>
        </p:blipFill>
        <p:spPr>
          <a:xfrm>
            <a:off x="3429000" y="1643063"/>
            <a:ext cx="2286000" cy="2428875"/>
          </a:xfrm>
        </p:spPr>
      </p:pic>
      <p:pic>
        <p:nvPicPr>
          <p:cNvPr id="17412" name="Picture 3" descr="C:\Documents and Settings\Оксана\Рабочий стол\Грант2\с интернета\вредные привычки\1-5.jpg"/>
          <p:cNvPicPr>
            <a:picLocks noChangeAspect="1" noChangeArrowheads="1"/>
          </p:cNvPicPr>
          <p:nvPr/>
        </p:nvPicPr>
        <p:blipFill>
          <a:blip r:embed="rId3"/>
          <a:srcRect/>
          <a:stretch>
            <a:fillRect/>
          </a:stretch>
        </p:blipFill>
        <p:spPr bwMode="auto">
          <a:xfrm>
            <a:off x="6500813" y="1571625"/>
            <a:ext cx="2289175" cy="2571750"/>
          </a:xfrm>
          <a:prstGeom prst="rect">
            <a:avLst/>
          </a:prstGeom>
          <a:noFill/>
          <a:ln w="9525">
            <a:noFill/>
            <a:miter lim="800000"/>
            <a:headEnd/>
            <a:tailEnd/>
          </a:ln>
        </p:spPr>
      </p:pic>
      <p:pic>
        <p:nvPicPr>
          <p:cNvPr id="17413" name="Picture 4" descr="C:\Documents and Settings\Оксана\Рабочий стол\Грант2\с интернета\вредные привычки\_42131962_liver_cred203.jpg"/>
          <p:cNvPicPr>
            <a:picLocks noChangeAspect="1" noChangeArrowheads="1"/>
          </p:cNvPicPr>
          <p:nvPr/>
        </p:nvPicPr>
        <p:blipFill>
          <a:blip r:embed="rId4"/>
          <a:srcRect/>
          <a:stretch>
            <a:fillRect/>
          </a:stretch>
        </p:blipFill>
        <p:spPr bwMode="auto">
          <a:xfrm>
            <a:off x="4286250" y="4143375"/>
            <a:ext cx="3214688" cy="2571750"/>
          </a:xfrm>
          <a:prstGeom prst="rect">
            <a:avLst/>
          </a:prstGeom>
          <a:noFill/>
          <a:ln w="9525">
            <a:noFill/>
            <a:miter lim="800000"/>
            <a:headEnd/>
            <a:tailEnd/>
          </a:ln>
        </p:spPr>
      </p:pic>
      <p:pic>
        <p:nvPicPr>
          <p:cNvPr id="17414" name="Picture 5" descr="C:\Documents and Settings\Оксана\Рабочий стол\Грант2\с интернета\вредные привычки\liversweb.jpg"/>
          <p:cNvPicPr>
            <a:picLocks noChangeAspect="1" noChangeArrowheads="1"/>
          </p:cNvPicPr>
          <p:nvPr/>
        </p:nvPicPr>
        <p:blipFill>
          <a:blip r:embed="rId5"/>
          <a:srcRect/>
          <a:stretch>
            <a:fillRect/>
          </a:stretch>
        </p:blipFill>
        <p:spPr bwMode="auto">
          <a:xfrm>
            <a:off x="428625" y="1571625"/>
            <a:ext cx="2381250" cy="50006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0"/>
            <a:ext cx="3214687" cy="6858000"/>
          </a:xfrm>
        </p:spPr>
        <p:txBody>
          <a:bodyPr/>
          <a:lstStyle/>
          <a:p>
            <a:pPr algn="ctr" eaLnBrk="1" hangingPunct="1">
              <a:buFontTx/>
              <a:buNone/>
              <a:defRPr/>
            </a:pPr>
            <a:r>
              <a:rPr lang="ru-RU" sz="2800" dirty="0" smtClean="0">
                <a:solidFill>
                  <a:schemeClr val="tx2"/>
                </a:solidFill>
              </a:rPr>
              <a:t>К 25 годам </a:t>
            </a:r>
          </a:p>
          <a:p>
            <a:pPr algn="ctr" eaLnBrk="1" hangingPunct="1">
              <a:buFontTx/>
              <a:buNone/>
              <a:defRPr/>
            </a:pPr>
            <a:r>
              <a:rPr lang="ru-RU" sz="2800" dirty="0" smtClean="0">
                <a:solidFill>
                  <a:schemeClr val="tx2"/>
                </a:solidFill>
              </a:rPr>
              <a:t>(и раньше) </a:t>
            </a:r>
          </a:p>
          <a:p>
            <a:pPr algn="ctr" eaLnBrk="1" hangingPunct="1">
              <a:buFontTx/>
              <a:buNone/>
              <a:defRPr/>
            </a:pPr>
            <a:r>
              <a:rPr lang="ru-RU" sz="2800" dirty="0" smtClean="0">
                <a:solidFill>
                  <a:schemeClr val="tx2"/>
                </a:solidFill>
              </a:rPr>
              <a:t>формируется</a:t>
            </a:r>
          </a:p>
          <a:p>
            <a:pPr algn="ctr" eaLnBrk="1" hangingPunct="1">
              <a:buFontTx/>
              <a:buNone/>
              <a:defRPr/>
            </a:pPr>
            <a:r>
              <a:rPr lang="ru-RU" sz="2800" dirty="0" smtClean="0">
                <a:solidFill>
                  <a:schemeClr val="tx2"/>
                </a:solidFill>
              </a:rPr>
              <a:t> </a:t>
            </a:r>
            <a:r>
              <a:rPr lang="ru-RU" sz="2800" dirty="0" err="1" smtClean="0">
                <a:solidFill>
                  <a:schemeClr val="tx2"/>
                </a:solidFill>
              </a:rPr>
              <a:t>феминное</a:t>
            </a:r>
            <a:r>
              <a:rPr lang="ru-RU" sz="2800" dirty="0" smtClean="0">
                <a:solidFill>
                  <a:schemeClr val="tx2"/>
                </a:solidFill>
              </a:rPr>
              <a:t> </a:t>
            </a:r>
          </a:p>
          <a:p>
            <a:pPr algn="ctr" eaLnBrk="1" hangingPunct="1">
              <a:buFontTx/>
              <a:buNone/>
              <a:defRPr/>
            </a:pPr>
            <a:r>
              <a:rPr lang="ru-RU" sz="2800" dirty="0" smtClean="0">
                <a:solidFill>
                  <a:schemeClr val="tx2"/>
                </a:solidFill>
              </a:rPr>
              <a:t>распределение </a:t>
            </a:r>
          </a:p>
          <a:p>
            <a:pPr algn="ctr" eaLnBrk="1" hangingPunct="1">
              <a:buFontTx/>
              <a:buNone/>
              <a:defRPr/>
            </a:pPr>
            <a:r>
              <a:rPr lang="ru-RU" sz="2800" dirty="0" smtClean="0">
                <a:solidFill>
                  <a:schemeClr val="tx2"/>
                </a:solidFill>
              </a:rPr>
              <a:t>жира – </a:t>
            </a:r>
          </a:p>
          <a:p>
            <a:pPr algn="ctr" eaLnBrk="1" hangingPunct="1">
              <a:buFontTx/>
              <a:buNone/>
              <a:defRPr/>
            </a:pPr>
            <a:r>
              <a:rPr lang="ru-RU" sz="2800" dirty="0" smtClean="0">
                <a:solidFill>
                  <a:schemeClr val="tx2"/>
                </a:solidFill>
              </a:rPr>
              <a:t>появляется </a:t>
            </a:r>
          </a:p>
          <a:p>
            <a:pPr algn="ctr" eaLnBrk="1" hangingPunct="1">
              <a:buFontTx/>
              <a:buNone/>
              <a:defRPr/>
            </a:pPr>
            <a:r>
              <a:rPr lang="ru-RU" sz="2800" dirty="0" smtClean="0">
                <a:solidFill>
                  <a:schemeClr val="tx2"/>
                </a:solidFill>
              </a:rPr>
              <a:t>животик, </a:t>
            </a:r>
          </a:p>
          <a:p>
            <a:pPr algn="ctr" eaLnBrk="1" hangingPunct="1">
              <a:buFontTx/>
              <a:buNone/>
              <a:defRPr/>
            </a:pPr>
            <a:r>
              <a:rPr lang="ru-RU" sz="2800" dirty="0" smtClean="0">
                <a:solidFill>
                  <a:schemeClr val="tx2"/>
                </a:solidFill>
              </a:rPr>
              <a:t>полнеет </a:t>
            </a:r>
          </a:p>
          <a:p>
            <a:pPr algn="ctr" eaLnBrk="1" hangingPunct="1">
              <a:buFontTx/>
              <a:buNone/>
              <a:defRPr/>
            </a:pPr>
            <a:r>
              <a:rPr lang="ru-RU" sz="2800" dirty="0" smtClean="0">
                <a:solidFill>
                  <a:schemeClr val="tx2"/>
                </a:solidFill>
              </a:rPr>
              <a:t>верхняя часть </a:t>
            </a:r>
          </a:p>
          <a:p>
            <a:pPr algn="ctr" eaLnBrk="1" hangingPunct="1">
              <a:buFontTx/>
              <a:buNone/>
              <a:defRPr/>
            </a:pPr>
            <a:r>
              <a:rPr lang="ru-RU" sz="2800" dirty="0" smtClean="0">
                <a:solidFill>
                  <a:schemeClr val="tx2"/>
                </a:solidFill>
              </a:rPr>
              <a:t>груди, </a:t>
            </a:r>
          </a:p>
          <a:p>
            <a:pPr algn="ctr" eaLnBrk="1" hangingPunct="1">
              <a:buFontTx/>
              <a:buNone/>
              <a:defRPr/>
            </a:pPr>
            <a:r>
              <a:rPr lang="ru-RU" sz="2800" dirty="0" smtClean="0">
                <a:solidFill>
                  <a:schemeClr val="tx2"/>
                </a:solidFill>
              </a:rPr>
              <a:t>появляются </a:t>
            </a:r>
          </a:p>
          <a:p>
            <a:pPr algn="ctr" eaLnBrk="1" hangingPunct="1">
              <a:buFontTx/>
              <a:buNone/>
              <a:defRPr/>
            </a:pPr>
            <a:r>
              <a:rPr lang="ru-RU" sz="2800" dirty="0" smtClean="0">
                <a:solidFill>
                  <a:schemeClr val="tx2"/>
                </a:solidFill>
              </a:rPr>
              <a:t>«ушки» по бокам.</a:t>
            </a:r>
          </a:p>
          <a:p>
            <a:pPr algn="ctr" eaLnBrk="1" hangingPunct="1">
              <a:buFontTx/>
              <a:buNone/>
              <a:defRPr/>
            </a:pPr>
            <a:endParaRPr lang="ru-RU" dirty="0">
              <a:solidFill>
                <a:schemeClr val="tx2"/>
              </a:solidFill>
            </a:endParaRPr>
          </a:p>
        </p:txBody>
      </p:sp>
      <p:pic>
        <p:nvPicPr>
          <p:cNvPr id="11268" name="Picture 4" descr="y2005_108процесы мускул"/>
          <p:cNvPicPr>
            <a:picLocks noChangeAspect="1" noChangeArrowheads="1"/>
          </p:cNvPicPr>
          <p:nvPr/>
        </p:nvPicPr>
        <p:blipFill>
          <a:blip r:embed="rId2"/>
          <a:srcRect/>
          <a:stretch>
            <a:fillRect/>
          </a:stretch>
        </p:blipFill>
        <p:spPr bwMode="auto">
          <a:xfrm>
            <a:off x="4429124" y="428604"/>
            <a:ext cx="4000500" cy="59293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ircle(in)">
                                      <p:cBhvr>
                                        <p:cTn id="7" dur="2000"/>
                                        <p:tgtEl>
                                          <p:spTgt spid="11268"/>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2500"/>
                            </p:stCondLst>
                            <p:childTnLst>
                              <p:par>
                                <p:cTn id="15" presetID="55"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3000"/>
                            </p:stCondLst>
                            <p:childTnLst>
                              <p:par>
                                <p:cTn id="21" presetID="55"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500"/>
                                        <p:tgtEl>
                                          <p:spTgt spid="3">
                                            <p:txEl>
                                              <p:pRg st="2" end="2"/>
                                            </p:txEl>
                                          </p:spTgt>
                                        </p:tgtEl>
                                      </p:cBhvr>
                                    </p:animEffect>
                                  </p:childTnLst>
                                </p:cTn>
                              </p:par>
                            </p:childTnLst>
                          </p:cTn>
                        </p:par>
                        <p:par>
                          <p:cTn id="26" fill="hold">
                            <p:stCondLst>
                              <p:cond delay="3500"/>
                            </p:stCondLst>
                            <p:childTnLst>
                              <p:par>
                                <p:cTn id="27" presetID="55"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500"/>
                                        <p:tgtEl>
                                          <p:spTgt spid="3">
                                            <p:txEl>
                                              <p:pRg st="3" end="3"/>
                                            </p:txEl>
                                          </p:spTgt>
                                        </p:tgtEl>
                                      </p:cBhvr>
                                    </p:animEffect>
                                  </p:childTnLst>
                                </p:cTn>
                              </p:par>
                            </p:childTnLst>
                          </p:cTn>
                        </p:par>
                        <p:par>
                          <p:cTn id="32" fill="hold">
                            <p:stCondLst>
                              <p:cond delay="4000"/>
                            </p:stCondLst>
                            <p:childTnLst>
                              <p:par>
                                <p:cTn id="33" presetID="55"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par>
                          <p:cTn id="38" fill="hold">
                            <p:stCondLst>
                              <p:cond delay="4500"/>
                            </p:stCondLst>
                            <p:childTnLst>
                              <p:par>
                                <p:cTn id="39" presetID="55" presetClass="entr" presetSubtype="0"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2"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3" dur="500"/>
                                        <p:tgtEl>
                                          <p:spTgt spid="3">
                                            <p:txEl>
                                              <p:pRg st="5" end="5"/>
                                            </p:txEl>
                                          </p:spTgt>
                                        </p:tgtEl>
                                      </p:cBhvr>
                                    </p:animEffect>
                                  </p:childTnLst>
                                </p:cTn>
                              </p:par>
                            </p:childTnLst>
                          </p:cTn>
                        </p:par>
                        <p:par>
                          <p:cTn id="44" fill="hold">
                            <p:stCondLst>
                              <p:cond delay="5000"/>
                            </p:stCondLst>
                            <p:childTnLst>
                              <p:par>
                                <p:cTn id="45" presetID="55" presetClass="entr" presetSubtype="0" fill="hold"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6" end="6"/>
                                            </p:txEl>
                                          </p:spTgt>
                                        </p:tgtEl>
                                      </p:cBhvr>
                                    </p:animEffect>
                                  </p:childTnLst>
                                </p:cTn>
                              </p:par>
                            </p:childTnLst>
                          </p:cTn>
                        </p:par>
                        <p:par>
                          <p:cTn id="50" fill="hold">
                            <p:stCondLst>
                              <p:cond delay="5500"/>
                            </p:stCondLst>
                            <p:childTnLst>
                              <p:par>
                                <p:cTn id="51" presetID="55" presetClass="entr" presetSubtype="0" fill="hold"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4"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5" dur="500"/>
                                        <p:tgtEl>
                                          <p:spTgt spid="3">
                                            <p:txEl>
                                              <p:pRg st="7" end="7"/>
                                            </p:txEl>
                                          </p:spTgt>
                                        </p:tgtEl>
                                      </p:cBhvr>
                                    </p:animEffect>
                                  </p:childTnLst>
                                </p:cTn>
                              </p:par>
                            </p:childTnLst>
                          </p:cTn>
                        </p:par>
                        <p:par>
                          <p:cTn id="56" fill="hold">
                            <p:stCondLst>
                              <p:cond delay="6000"/>
                            </p:stCondLst>
                            <p:childTnLst>
                              <p:par>
                                <p:cTn id="57" presetID="55" presetClass="entr" presetSubtype="0" fill="hold"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0"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1" dur="500"/>
                                        <p:tgtEl>
                                          <p:spTgt spid="3">
                                            <p:txEl>
                                              <p:pRg st="8" end="8"/>
                                            </p:txEl>
                                          </p:spTgt>
                                        </p:tgtEl>
                                      </p:cBhvr>
                                    </p:animEffect>
                                  </p:childTnLst>
                                </p:cTn>
                              </p:par>
                            </p:childTnLst>
                          </p:cTn>
                        </p:par>
                        <p:par>
                          <p:cTn id="62" fill="hold">
                            <p:stCondLst>
                              <p:cond delay="6500"/>
                            </p:stCondLst>
                            <p:childTnLst>
                              <p:par>
                                <p:cTn id="63" presetID="55" presetClass="entr" presetSubtype="0" fill="hold" nodeType="after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p:cTn id="6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7" dur="500"/>
                                        <p:tgtEl>
                                          <p:spTgt spid="3">
                                            <p:txEl>
                                              <p:pRg st="9" end="9"/>
                                            </p:txEl>
                                          </p:spTgt>
                                        </p:tgtEl>
                                      </p:cBhvr>
                                    </p:animEffect>
                                  </p:childTnLst>
                                </p:cTn>
                              </p:par>
                            </p:childTnLst>
                          </p:cTn>
                        </p:par>
                        <p:par>
                          <p:cTn id="68" fill="hold">
                            <p:stCondLst>
                              <p:cond delay="7000"/>
                            </p:stCondLst>
                            <p:childTnLst>
                              <p:par>
                                <p:cTn id="69" presetID="55" presetClass="entr" presetSubtype="0" fill="hold" nodeType="after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2"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3" dur="500"/>
                                        <p:tgtEl>
                                          <p:spTgt spid="3">
                                            <p:txEl>
                                              <p:pRg st="10" end="10"/>
                                            </p:txEl>
                                          </p:spTgt>
                                        </p:tgtEl>
                                      </p:cBhvr>
                                    </p:animEffect>
                                  </p:childTnLst>
                                </p:cTn>
                              </p:par>
                            </p:childTnLst>
                          </p:cTn>
                        </p:par>
                        <p:par>
                          <p:cTn id="74" fill="hold">
                            <p:stCondLst>
                              <p:cond delay="7500"/>
                            </p:stCondLst>
                            <p:childTnLst>
                              <p:par>
                                <p:cTn id="75" presetID="55" presetClass="entr" presetSubtype="0" fill="hold" nodeType="after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8"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9" dur="500"/>
                                        <p:tgtEl>
                                          <p:spTgt spid="3">
                                            <p:txEl>
                                              <p:pRg st="11" end="11"/>
                                            </p:txEl>
                                          </p:spTgt>
                                        </p:tgtEl>
                                      </p:cBhvr>
                                    </p:animEffect>
                                  </p:childTnLst>
                                </p:cTn>
                              </p:par>
                            </p:childTnLst>
                          </p:cTn>
                        </p:par>
                        <p:par>
                          <p:cTn id="80" fill="hold">
                            <p:stCondLst>
                              <p:cond delay="8000"/>
                            </p:stCondLst>
                            <p:childTnLst>
                              <p:par>
                                <p:cTn id="81" presetID="55" presetClass="entr" presetSubtype="0" fill="hold" nodeType="after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 calcmode="lin" valueType="num">
                                      <p:cBhvr>
                                        <p:cTn id="83"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84"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8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3" name="Picture 5" descr="{98FD7FE8-D60D-423A-9DA8-38886AD4623F}"/>
          <p:cNvPicPr>
            <a:picLocks noGrp="1" noChangeAspect="1" noChangeArrowheads="1"/>
          </p:cNvPicPr>
          <p:nvPr>
            <p:ph/>
          </p:nvPr>
        </p:nvPicPr>
        <p:blipFill>
          <a:blip r:embed="rId2"/>
          <a:srcRect/>
          <a:stretch>
            <a:fillRect/>
          </a:stretch>
        </p:blipFill>
        <p:spPr>
          <a:xfrm>
            <a:off x="323850" y="292100"/>
            <a:ext cx="8424863" cy="637698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00034" y="-887426"/>
            <a:ext cx="8186766" cy="1774852"/>
          </a:xfrm>
        </p:spPr>
        <p:txBody>
          <a:bodyPr/>
          <a:lstStyle/>
          <a:p>
            <a:pPr eaLnBrk="1" hangingPunct="1">
              <a:defRPr/>
            </a:pPr>
            <a:r>
              <a:rPr lang="ru-RU" b="0" dirty="0" smtClean="0">
                <a:solidFill>
                  <a:schemeClr val="accent2"/>
                </a:solidFill>
              </a:rPr>
              <a:t>Как бросить пить</a:t>
            </a:r>
          </a:p>
        </p:txBody>
      </p:sp>
      <p:sp>
        <p:nvSpPr>
          <p:cNvPr id="90116" name="Rectangle 4"/>
          <p:cNvSpPr>
            <a:spLocks noGrp="1" noChangeArrowheads="1"/>
          </p:cNvSpPr>
          <p:nvPr>
            <p:ph type="body" sz="half" idx="1"/>
          </p:nvPr>
        </p:nvSpPr>
        <p:spPr>
          <a:xfrm>
            <a:off x="357158" y="1142984"/>
            <a:ext cx="4138642" cy="4991116"/>
          </a:xfrm>
        </p:spPr>
        <p:txBody>
          <a:bodyPr>
            <a:noAutofit/>
          </a:bodyPr>
          <a:lstStyle/>
          <a:p>
            <a:pPr eaLnBrk="1" hangingPunct="1">
              <a:lnSpc>
                <a:spcPct val="80000"/>
              </a:lnSpc>
              <a:defRPr/>
            </a:pPr>
            <a:r>
              <a:rPr lang="ru-RU" sz="2000" dirty="0" smtClean="0">
                <a:solidFill>
                  <a:srgbClr val="FF0000"/>
                </a:solidFill>
              </a:rPr>
              <a:t>известно, что медицина считает алкоголизм неизлечимым заболеванием, однако опыт людей, освободившихся от этой привычки, свидетельствует о том, что справиться с алкоголизмом вполне по силам каждому, при наличии трех составляющих</a:t>
            </a:r>
            <a:r>
              <a:rPr lang="ru-RU" sz="2000" dirty="0" smtClean="0">
                <a:solidFill>
                  <a:srgbClr val="FF0000"/>
                </a:solidFill>
              </a:rPr>
              <a:t>:</a:t>
            </a:r>
            <a:endParaRPr lang="ru-RU" sz="2000" dirty="0" smtClean="0">
              <a:solidFill>
                <a:srgbClr val="FF0000"/>
              </a:solidFill>
            </a:endParaRPr>
          </a:p>
          <a:p>
            <a:pPr eaLnBrk="1" hangingPunct="1">
              <a:lnSpc>
                <a:spcPct val="80000"/>
              </a:lnSpc>
              <a:defRPr/>
            </a:pPr>
            <a:r>
              <a:rPr lang="ru-RU" sz="2000" dirty="0" smtClean="0">
                <a:solidFill>
                  <a:srgbClr val="FF0000"/>
                </a:solidFill>
              </a:rPr>
              <a:t>1. Человек верит в возможность освобождения от пагубной привычки. </a:t>
            </a:r>
            <a:r>
              <a:rPr lang="ru-RU" sz="2000" b="1" u="sng" dirty="0" smtClean="0">
                <a:solidFill>
                  <a:srgbClr val="FF0000"/>
                </a:solidFill>
              </a:rPr>
              <a:t>(Вера</a:t>
            </a:r>
            <a:r>
              <a:rPr lang="ru-RU" sz="2000" b="1" u="sng" dirty="0" smtClean="0">
                <a:solidFill>
                  <a:srgbClr val="FF0000"/>
                </a:solidFill>
              </a:rPr>
              <a:t>).</a:t>
            </a:r>
            <a:endParaRPr lang="ru-RU" sz="2000" b="1" u="sng" dirty="0" smtClean="0">
              <a:solidFill>
                <a:srgbClr val="FF0000"/>
              </a:solidFill>
            </a:endParaRPr>
          </a:p>
          <a:p>
            <a:pPr eaLnBrk="1" hangingPunct="1">
              <a:lnSpc>
                <a:spcPct val="80000"/>
              </a:lnSpc>
              <a:defRPr/>
            </a:pPr>
            <a:r>
              <a:rPr lang="ru-RU" sz="2000" dirty="0" smtClean="0">
                <a:solidFill>
                  <a:srgbClr val="FF0000"/>
                </a:solidFill>
              </a:rPr>
              <a:t>2. Человек хочет от нее избавиться. </a:t>
            </a:r>
            <a:r>
              <a:rPr lang="ru-RU" sz="2000" b="1" u="sng" dirty="0" smtClean="0">
                <a:solidFill>
                  <a:srgbClr val="FF0000"/>
                </a:solidFill>
              </a:rPr>
              <a:t>(Желание</a:t>
            </a:r>
            <a:r>
              <a:rPr lang="ru-RU" sz="2000" dirty="0" smtClean="0">
                <a:solidFill>
                  <a:srgbClr val="FF0000"/>
                </a:solidFill>
              </a:rPr>
              <a:t>).</a:t>
            </a:r>
            <a:endParaRPr lang="ru-RU" sz="2000" dirty="0" smtClean="0">
              <a:solidFill>
                <a:srgbClr val="FF0000"/>
              </a:solidFill>
            </a:endParaRPr>
          </a:p>
          <a:p>
            <a:pPr eaLnBrk="1" hangingPunct="1">
              <a:lnSpc>
                <a:spcPct val="80000"/>
              </a:lnSpc>
              <a:defRPr/>
            </a:pPr>
            <a:r>
              <a:rPr lang="ru-RU" sz="2000" dirty="0" smtClean="0">
                <a:solidFill>
                  <a:srgbClr val="FF0000"/>
                </a:solidFill>
              </a:rPr>
              <a:t>3. Человек знает, что и как нужно делать. </a:t>
            </a:r>
            <a:r>
              <a:rPr lang="ru-RU" sz="2000" b="1" u="sng" dirty="0" smtClean="0">
                <a:solidFill>
                  <a:srgbClr val="FF0000"/>
                </a:solidFill>
              </a:rPr>
              <a:t>(Метод</a:t>
            </a:r>
            <a:r>
              <a:rPr lang="ru-RU" sz="2000" dirty="0" smtClean="0">
                <a:solidFill>
                  <a:srgbClr val="FF0000"/>
                </a:solidFill>
              </a:rPr>
              <a:t>).</a:t>
            </a:r>
          </a:p>
          <a:p>
            <a:pPr eaLnBrk="1" hangingPunct="1">
              <a:lnSpc>
                <a:spcPct val="80000"/>
              </a:lnSpc>
              <a:defRPr/>
            </a:pPr>
            <a:endParaRPr lang="ru-RU" sz="2000" dirty="0" smtClean="0"/>
          </a:p>
        </p:txBody>
      </p:sp>
      <p:pic>
        <p:nvPicPr>
          <p:cNvPr id="21508" name="Picture 6"/>
          <p:cNvPicPr>
            <a:picLocks noGrp="1" noChangeAspect="1" noChangeArrowheads="1"/>
          </p:cNvPicPr>
          <p:nvPr>
            <p:ph sz="half" idx="2"/>
          </p:nvPr>
        </p:nvPicPr>
        <p:blipFill>
          <a:blip r:embed="rId2" cstate="print"/>
          <a:srcRect/>
          <a:stretch>
            <a:fillRect/>
          </a:stretch>
        </p:blipFill>
        <p:spPr>
          <a:xfrm>
            <a:off x="5076825" y="1773238"/>
            <a:ext cx="3455988" cy="3887787"/>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428625"/>
            <a:ext cx="8501063" cy="5572125"/>
          </a:xfrm>
        </p:spPr>
        <p:txBody>
          <a:bodyPr>
            <a:normAutofit lnSpcReduction="10000"/>
          </a:bodyPr>
          <a:lstStyle/>
          <a:p>
            <a:pPr algn="ctr" eaLnBrk="1" hangingPunct="1">
              <a:buFontTx/>
              <a:buNone/>
              <a:defRPr/>
            </a:pPr>
            <a:r>
              <a:rPr lang="ru-RU" sz="6600" dirty="0" smtClean="0"/>
              <a:t>ДЕЛАЙ ВЫВОДЫ!</a:t>
            </a:r>
          </a:p>
          <a:p>
            <a:pPr algn="ctr" eaLnBrk="1" hangingPunct="1">
              <a:buFontTx/>
              <a:buNone/>
              <a:defRPr/>
            </a:pPr>
            <a:endParaRPr lang="ru-RU" sz="4000" dirty="0" smtClean="0"/>
          </a:p>
          <a:p>
            <a:pPr algn="ctr" eaLnBrk="1" hangingPunct="1">
              <a:buFontTx/>
              <a:buNone/>
              <a:defRPr/>
            </a:pPr>
            <a:endParaRPr lang="ru-RU" sz="2800" dirty="0" smtClean="0"/>
          </a:p>
          <a:p>
            <a:pPr algn="ctr" eaLnBrk="1" hangingPunct="1">
              <a:buFontTx/>
              <a:buNone/>
              <a:defRPr/>
            </a:pPr>
            <a:r>
              <a:rPr lang="ru-RU" sz="7200" dirty="0" smtClean="0"/>
              <a:t> </a:t>
            </a:r>
            <a:endParaRPr lang="en-US" sz="7200" dirty="0" smtClean="0"/>
          </a:p>
          <a:p>
            <a:pPr algn="ctr" eaLnBrk="1" hangingPunct="1">
              <a:buFontTx/>
              <a:buNone/>
              <a:defRPr/>
            </a:pPr>
            <a:r>
              <a:rPr lang="ru-RU" sz="7200" dirty="0" smtClean="0"/>
              <a:t>ТВОЁ БУДУЩЕЕ - В ТВОИХ РУКАХ!</a:t>
            </a:r>
          </a:p>
        </p:txBody>
      </p:sp>
      <p:pic>
        <p:nvPicPr>
          <p:cNvPr id="33795" name="Picture 3" descr="D:\Семейная\Ирина\Анимашки\f_10987744.gif"/>
          <p:cNvPicPr>
            <a:picLocks noChangeAspect="1" noChangeArrowheads="1" noCrop="1"/>
          </p:cNvPicPr>
          <p:nvPr/>
        </p:nvPicPr>
        <p:blipFill>
          <a:blip r:embed="rId2"/>
          <a:srcRect/>
          <a:stretch>
            <a:fillRect/>
          </a:stretch>
        </p:blipFill>
        <p:spPr bwMode="auto">
          <a:xfrm>
            <a:off x="3429000" y="1857375"/>
            <a:ext cx="2347913" cy="21431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0" presetClass="entr" presetSubtype="0" fill="hold" nodeType="afterEffect">
                                  <p:stCondLst>
                                    <p:cond delay="0"/>
                                  </p:stCondLst>
                                  <p:iterate type="lt">
                                    <p:tmPct val="10000"/>
                                  </p:iterate>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5" fill="hold">
                            <p:stCondLst>
                              <p:cond delay="2900"/>
                            </p:stCondLst>
                            <p:childTnLst>
                              <p:par>
                                <p:cTn id="16" presetID="40" presetClass="entr" presetSubtype="0" fill="hold" nodeType="afterEffect">
                                  <p:stCondLst>
                                    <p:cond delay="0"/>
                                  </p:stCondLst>
                                  <p:iterate type="lt">
                                    <p:tmPct val="10000"/>
                                  </p:iterate>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1" fill="hold">
                            <p:stCondLst>
                              <p:cond delay="6200"/>
                            </p:stCondLst>
                            <p:childTnLst>
                              <p:par>
                                <p:cTn id="22" presetID="6" presetClass="emph" presetSubtype="0" fill="hold" nodeType="afterEffect">
                                  <p:stCondLst>
                                    <p:cond delay="0"/>
                                  </p:stCondLst>
                                  <p:iterate type="lt">
                                    <p:tmPct val="0"/>
                                  </p:iterate>
                                  <p:childTnLst>
                                    <p:animScale>
                                      <p:cBhvr>
                                        <p:cTn id="23" dur="2000" fill="hold"/>
                                        <p:tgtEl>
                                          <p:spTgt spid="3">
                                            <p:txEl>
                                              <p:pRg st="3" end="3"/>
                                            </p:txEl>
                                          </p:spTgt>
                                        </p:tgtEl>
                                      </p:cBhvr>
                                      <p:by x="150000" y="150000"/>
                                    </p:animScale>
                                  </p:childTnLst>
                                </p:cTn>
                              </p:par>
                            </p:childTnLst>
                          </p:cTn>
                        </p:par>
                        <p:par>
                          <p:cTn id="24" fill="hold">
                            <p:stCondLst>
                              <p:cond delay="8200"/>
                            </p:stCondLst>
                            <p:childTnLst>
                              <p:par>
                                <p:cTn id="25" presetID="6" presetClass="emph" presetSubtype="0" fill="hold" nodeType="afterEffect">
                                  <p:stCondLst>
                                    <p:cond delay="0"/>
                                  </p:stCondLst>
                                  <p:iterate type="lt">
                                    <p:tmPct val="0"/>
                                  </p:iterate>
                                  <p:childTnLst>
                                    <p:animScale>
                                      <p:cBhvr>
                                        <p:cTn id="2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484632" indent="0" algn="ctr" eaLnBrk="1" fontAlgn="auto" hangingPunct="1">
              <a:spcAft>
                <a:spcPts val="0"/>
              </a:spcAft>
              <a:defRPr/>
            </a:pPr>
            <a:r>
              <a:rPr lang="ru-RU" dirty="0" smtClean="0">
                <a:solidFill>
                  <a:schemeClr val="accent1">
                    <a:tint val="83000"/>
                    <a:satMod val="150000"/>
                  </a:schemeClr>
                </a:solidFill>
              </a:rPr>
              <a:t>Шаг к здоровью!</a:t>
            </a:r>
            <a:endParaRPr lang="ru-RU" dirty="0">
              <a:solidFill>
                <a:schemeClr val="accent1">
                  <a:tint val="83000"/>
                  <a:satMod val="150000"/>
                </a:schemeClr>
              </a:solidFill>
            </a:endParaRPr>
          </a:p>
        </p:txBody>
      </p:sp>
      <p:pic>
        <p:nvPicPr>
          <p:cNvPr id="19459" name="Содержимое 3" descr="15_шаг к здоровью.JPG"/>
          <p:cNvPicPr>
            <a:picLocks noGrp="1" noChangeAspect="1"/>
          </p:cNvPicPr>
          <p:nvPr>
            <p:ph idx="1"/>
          </p:nvPr>
        </p:nvPicPr>
        <p:blipFill>
          <a:blip r:embed="rId2"/>
          <a:stretch>
            <a:fillRect/>
          </a:stretch>
        </p:blipFill>
        <p:spPr>
          <a:xfrm>
            <a:off x="457200" y="1620044"/>
            <a:ext cx="7239000" cy="4826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WordArt 4"/>
          <p:cNvSpPr>
            <a:spLocks noChangeArrowheads="1" noChangeShapeType="1" noTextEdit="1"/>
          </p:cNvSpPr>
          <p:nvPr/>
        </p:nvSpPr>
        <p:spPr bwMode="auto">
          <a:xfrm>
            <a:off x="1066800" y="0"/>
            <a:ext cx="6019800" cy="838200"/>
          </a:xfrm>
          <a:prstGeom prst="rect">
            <a:avLst/>
          </a:prstGeom>
        </p:spPr>
        <p:txBody>
          <a:bodyPr wrap="none" fromWordArt="1">
            <a:prstTxWarp prst="textPlain">
              <a:avLst>
                <a:gd name="adj" fmla="val 50315"/>
              </a:avLst>
            </a:prstTxWarp>
          </a:bodyPr>
          <a:lstStyle/>
          <a:p>
            <a:pPr algn="ctr"/>
            <a:r>
              <a:rPr lang="ru-RU" sz="3600" kern="10" dirty="0">
                <a:ln w="9525">
                  <a:noFill/>
                  <a:round/>
                  <a:headEnd/>
                  <a:tailEnd/>
                </a:ln>
                <a:solidFill>
                  <a:schemeClr val="tx2"/>
                </a:solidFill>
                <a:effectLst>
                  <a:outerShdw dist="45791" dir="2021404" algn="ctr" rotWithShape="0">
                    <a:srgbClr val="B2B2B2">
                      <a:alpha val="79999"/>
                    </a:srgbClr>
                  </a:outerShdw>
                </a:effectLst>
                <a:latin typeface="Times New Roman"/>
                <a:cs typeface="Times New Roman"/>
              </a:rPr>
              <a:t>АЛКОГОЛЬ</a:t>
            </a:r>
          </a:p>
        </p:txBody>
      </p:sp>
      <p:sp>
        <p:nvSpPr>
          <p:cNvPr id="63495" name="Rectangle 7"/>
          <p:cNvSpPr>
            <a:spLocks noChangeArrowheads="1"/>
          </p:cNvSpPr>
          <p:nvPr/>
        </p:nvSpPr>
        <p:spPr bwMode="auto">
          <a:xfrm>
            <a:off x="4000496" y="785794"/>
            <a:ext cx="4875213" cy="6001643"/>
          </a:xfrm>
          <a:prstGeom prst="rect">
            <a:avLst/>
          </a:prstGeom>
          <a:noFill/>
          <a:ln w="9525">
            <a:noFill/>
            <a:miter lim="800000"/>
            <a:headEnd/>
            <a:tailEnd/>
          </a:ln>
        </p:spPr>
        <p:txBody>
          <a:bodyPr wrap="square" anchor="ctr">
            <a:spAutoFit/>
          </a:bodyPr>
          <a:lstStyle/>
          <a:p>
            <a:r>
              <a:rPr lang="ru-RU" sz="2400" dirty="0">
                <a:solidFill>
                  <a:schemeClr val="accent1"/>
                </a:solidFill>
                <a:cs typeface="Times New Roman" pitchFamily="18" charset="0"/>
              </a:rPr>
              <a:t>Проблема употребления алкоголя очень актуальна в наши дни. Сейчас потребление спиртных напитков в мире характеризуется огромными цифрами.</a:t>
            </a:r>
            <a:r>
              <a:rPr lang="ru-RU" sz="2000" dirty="0">
                <a:solidFill>
                  <a:schemeClr val="accent1"/>
                </a:solidFill>
                <a:cs typeface="Times New Roman" pitchFamily="18" charset="0"/>
              </a:rPr>
              <a:t> </a:t>
            </a:r>
            <a:r>
              <a:rPr lang="ru-RU" sz="2400" b="1" dirty="0">
                <a:solidFill>
                  <a:schemeClr val="accent1"/>
                </a:solidFill>
                <a:cs typeface="Times New Roman" pitchFamily="18" charset="0"/>
              </a:rPr>
              <a:t>От этого страдает все общество, но в первую очередь под угрозу ставится подрастающее поколение: дети, подростки, </a:t>
            </a:r>
            <a:r>
              <a:rPr lang="ru-RU" sz="2400" b="1" dirty="0" smtClean="0">
                <a:solidFill>
                  <a:schemeClr val="accent1"/>
                </a:solidFill>
                <a:cs typeface="Times New Roman" pitchFamily="18" charset="0"/>
              </a:rPr>
              <a:t>молодежь.</a:t>
            </a:r>
          </a:p>
          <a:p>
            <a:r>
              <a:rPr lang="ru-RU" sz="2400" dirty="0" smtClean="0">
                <a:solidFill>
                  <a:schemeClr val="accent1"/>
                </a:solidFill>
                <a:cs typeface="Times New Roman" pitchFamily="18" charset="0"/>
              </a:rPr>
              <a:t>Ведь </a:t>
            </a:r>
            <a:r>
              <a:rPr lang="ru-RU" sz="2400" b="1" dirty="0">
                <a:solidFill>
                  <a:schemeClr val="accent1"/>
                </a:solidFill>
                <a:cs typeface="Times New Roman" pitchFamily="18" charset="0"/>
              </a:rPr>
              <a:t>алкоголь </a:t>
            </a:r>
            <a:r>
              <a:rPr lang="ru-RU" sz="2400" dirty="0">
                <a:solidFill>
                  <a:schemeClr val="accent1"/>
                </a:solidFill>
                <a:cs typeface="Times New Roman" pitchFamily="18" charset="0"/>
              </a:rPr>
              <a:t>особенно </a:t>
            </a:r>
            <a:r>
              <a:rPr lang="ru-RU" sz="2400" dirty="0">
                <a:solidFill>
                  <a:schemeClr val="tx2"/>
                </a:solidFill>
                <a:cs typeface="Times New Roman" pitchFamily="18" charset="0"/>
              </a:rPr>
              <a:t>активно </a:t>
            </a:r>
            <a:r>
              <a:rPr lang="ru-RU" sz="2400" b="1" dirty="0">
                <a:solidFill>
                  <a:schemeClr val="accent1"/>
                </a:solidFill>
                <a:cs typeface="Times New Roman" pitchFamily="18" charset="0"/>
              </a:rPr>
              <a:t>влияет на несформировавшийся организм, постепенно разрушая его.</a:t>
            </a:r>
            <a:r>
              <a:rPr lang="ru-RU" sz="2400" b="1" dirty="0">
                <a:solidFill>
                  <a:srgbClr val="FF3300"/>
                </a:solidFill>
                <a:cs typeface="Times New Roman" pitchFamily="18" charset="0"/>
              </a:rPr>
              <a:t/>
            </a:r>
            <a:br>
              <a:rPr lang="ru-RU" sz="2400" b="1" dirty="0">
                <a:solidFill>
                  <a:srgbClr val="FF3300"/>
                </a:solidFill>
                <a:cs typeface="Times New Roman" pitchFamily="18" charset="0"/>
              </a:rPr>
            </a:br>
            <a:endParaRPr lang="ru-RU" sz="2400" b="1" dirty="0">
              <a:solidFill>
                <a:srgbClr val="FF3300"/>
              </a:solidFill>
            </a:endParaRPr>
          </a:p>
        </p:txBody>
      </p:sp>
      <p:pic>
        <p:nvPicPr>
          <p:cNvPr id="63497" name="Picture 9" descr="9013"/>
          <p:cNvPicPr>
            <a:picLocks noChangeAspect="1" noChangeArrowheads="1"/>
          </p:cNvPicPr>
          <p:nvPr/>
        </p:nvPicPr>
        <p:blipFill>
          <a:blip r:embed="rId2"/>
          <a:srcRect/>
          <a:stretch>
            <a:fillRect/>
          </a:stretch>
        </p:blipFill>
        <p:spPr bwMode="auto">
          <a:xfrm>
            <a:off x="152400" y="1828800"/>
            <a:ext cx="3886200" cy="3879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strips(downLeft)">
                                      <p:cBhvr>
                                        <p:cTn id="7" dur="500"/>
                                        <p:tgtEl>
                                          <p:spTgt spid="6349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3497"/>
                                        </p:tgtEl>
                                        <p:attrNameLst>
                                          <p:attrName>style.visibility</p:attrName>
                                        </p:attrNameLst>
                                      </p:cBhvr>
                                      <p:to>
                                        <p:strVal val="visible"/>
                                      </p:to>
                                    </p:set>
                                    <p:animEffect transition="in" filter="strips(downLeft)">
                                      <p:cBhvr>
                                        <p:cTn id="12" dur="500"/>
                                        <p:tgtEl>
                                          <p:spTgt spid="63497"/>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3495">
                                            <p:txEl>
                                              <p:pRg st="0" end="0"/>
                                            </p:txEl>
                                          </p:spTgt>
                                        </p:tgtEl>
                                        <p:attrNameLst>
                                          <p:attrName>style.visibility</p:attrName>
                                        </p:attrNameLst>
                                      </p:cBhvr>
                                      <p:to>
                                        <p:strVal val="visible"/>
                                      </p:to>
                                    </p:set>
                                    <p:anim calcmode="lin" valueType="num">
                                      <p:cBhvr additive="base">
                                        <p:cTn id="17" dur="5000" fill="hold"/>
                                        <p:tgtEl>
                                          <p:spTgt spid="63495">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634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63495">
                                            <p:txEl>
                                              <p:pRg st="1" end="1"/>
                                            </p:txEl>
                                          </p:spTgt>
                                        </p:tgtEl>
                                        <p:attrNameLst>
                                          <p:attrName>style.visibility</p:attrName>
                                        </p:attrNameLst>
                                      </p:cBhvr>
                                      <p:to>
                                        <p:strVal val="visible"/>
                                      </p:to>
                                    </p:set>
                                    <p:anim calcmode="lin" valueType="num">
                                      <p:cBhvr additive="base">
                                        <p:cTn id="23" dur="5000" fill="hold"/>
                                        <p:tgtEl>
                                          <p:spTgt spid="63495">
                                            <p:txEl>
                                              <p:pRg st="1" end="1"/>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634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214282" y="214290"/>
            <a:ext cx="8062912" cy="1223952"/>
          </a:xfrm>
        </p:spPr>
        <p:txBody>
          <a:bodyPr>
            <a:normAutofit fontScale="90000"/>
          </a:bodyPr>
          <a:lstStyle/>
          <a:p>
            <a:pPr marL="484632" indent="0" algn="ctr" eaLnBrk="1" fontAlgn="auto" hangingPunct="1">
              <a:spcAft>
                <a:spcPts val="0"/>
              </a:spcAft>
              <a:defRPr/>
            </a:pPr>
            <a:r>
              <a:rPr lang="ru-RU" dirty="0" smtClean="0">
                <a:solidFill>
                  <a:schemeClr val="accent3"/>
                </a:solidFill>
              </a:rPr>
              <a:t>Влияние алкоголя на организм человека</a:t>
            </a:r>
            <a:endParaRPr lang="ru-RU" dirty="0">
              <a:solidFill>
                <a:schemeClr val="accent3"/>
              </a:solidFill>
            </a:endParaRPr>
          </a:p>
        </p:txBody>
      </p:sp>
      <p:pic>
        <p:nvPicPr>
          <p:cNvPr id="15363" name="Picture 2" descr="C:\Documents and Settings\Оксана\Рабочий стол\Грант2\с интернета\вредные привычки\shk015_6big.jpg"/>
          <p:cNvPicPr>
            <a:picLocks noGrp="1" noChangeAspect="1" noChangeArrowheads="1"/>
          </p:cNvPicPr>
          <p:nvPr>
            <p:ph idx="4294967295"/>
          </p:nvPr>
        </p:nvPicPr>
        <p:blipFill>
          <a:blip r:embed="rId2"/>
          <a:srcRect/>
          <a:stretch>
            <a:fillRect/>
          </a:stretch>
        </p:blipFill>
        <p:spPr>
          <a:xfrm>
            <a:off x="1285852" y="1714500"/>
            <a:ext cx="6143625" cy="51435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ru-RU" dirty="0" smtClean="0">
                <a:solidFill>
                  <a:schemeClr val="tx2"/>
                </a:solidFill>
              </a:rPr>
              <a:t>Пивной алкоголизм</a:t>
            </a:r>
          </a:p>
        </p:txBody>
      </p:sp>
      <p:pic>
        <p:nvPicPr>
          <p:cNvPr id="20483" name="Picture 3"/>
          <p:cNvPicPr>
            <a:picLocks noGrp="1" noChangeAspect="1" noChangeArrowheads="1"/>
          </p:cNvPicPr>
          <p:nvPr>
            <p:ph type="clipArt" sz="half" idx="1"/>
          </p:nvPr>
        </p:nvPicPr>
        <p:blipFill>
          <a:blip r:embed="rId2" cstate="print"/>
          <a:stretch>
            <a:fillRect/>
          </a:stretch>
        </p:blipFill>
        <p:spPr>
          <a:xfrm>
            <a:off x="457200" y="2447330"/>
            <a:ext cx="4038600" cy="2839640"/>
          </a:xfrm>
        </p:spPr>
      </p:pic>
      <p:sp>
        <p:nvSpPr>
          <p:cNvPr id="109572" name="Rectangle 4"/>
          <p:cNvSpPr>
            <a:spLocks noGrp="1" noChangeArrowheads="1"/>
          </p:cNvSpPr>
          <p:nvPr>
            <p:ph type="body" sz="half" idx="2"/>
          </p:nvPr>
        </p:nvSpPr>
        <p:spPr>
          <a:xfrm>
            <a:off x="4357686" y="1571612"/>
            <a:ext cx="4110038" cy="4462462"/>
          </a:xfrm>
        </p:spPr>
        <p:txBody>
          <a:bodyPr/>
          <a:lstStyle/>
          <a:p>
            <a:pPr eaLnBrk="1" hangingPunct="1">
              <a:lnSpc>
                <a:spcPct val="80000"/>
              </a:lnSpc>
              <a:defRPr/>
            </a:pPr>
            <a:r>
              <a:rPr lang="ru-RU" sz="1800" dirty="0" smtClean="0"/>
              <a:t>Согласно современным исследованиям, пиво - это первый легальный наркотик, прокладывающий путь другим, более сильным нелегальным наркотическим средствам. Именно потребление пива является первопричиной искалеченных судеб миллионов наших соотечественников. Наркологи утверждают, что алкоголь является самым агрессивным из наркотиков, а пивной алкоголизм характеризуется особой жестокостью. Этим и объясняется завершение пивных вакханалий драками, убийствами, изнасилованиями и грабежами.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95288" y="0"/>
            <a:ext cx="8385175" cy="1023938"/>
          </a:xfrm>
        </p:spPr>
        <p:txBody>
          <a:bodyPr>
            <a:normAutofit fontScale="90000"/>
          </a:bodyPr>
          <a:lstStyle/>
          <a:p>
            <a:pPr eaLnBrk="1" hangingPunct="1">
              <a:defRPr/>
            </a:pPr>
            <a:r>
              <a:rPr lang="ru-RU" dirty="0" smtClean="0">
                <a:solidFill>
                  <a:schemeClr val="accent3"/>
                </a:solidFill>
              </a:rPr>
              <a:t>Цель:</a:t>
            </a:r>
            <a:r>
              <a:rPr lang="ru-RU" dirty="0" smtClean="0"/>
              <a:t> </a:t>
            </a:r>
            <a:br>
              <a:rPr lang="ru-RU" dirty="0" smtClean="0"/>
            </a:br>
            <a:endParaRPr lang="ru-RU" dirty="0" smtClean="0"/>
          </a:p>
        </p:txBody>
      </p:sp>
      <p:sp>
        <p:nvSpPr>
          <p:cNvPr id="111619" name="Rectangle 3"/>
          <p:cNvSpPr>
            <a:spLocks noGrp="1" noChangeArrowheads="1"/>
          </p:cNvSpPr>
          <p:nvPr>
            <p:ph idx="1"/>
          </p:nvPr>
        </p:nvSpPr>
        <p:spPr>
          <a:xfrm>
            <a:off x="0" y="571481"/>
            <a:ext cx="8964613" cy="2425720"/>
          </a:xfrm>
        </p:spPr>
        <p:txBody>
          <a:bodyPr>
            <a:normAutofit/>
          </a:bodyPr>
          <a:lstStyle/>
          <a:p>
            <a:pPr eaLnBrk="1" hangingPunct="1">
              <a:defRPr/>
            </a:pPr>
            <a:r>
              <a:rPr lang="ru-RU" sz="2400" b="1" dirty="0" smtClean="0"/>
              <a:t>Доказать вредное влияние алкоголя, содержащего в пиве, на организм растущего человека и разработать рекомендации по нейтрализации последствий этой вредной привычки.</a:t>
            </a:r>
          </a:p>
          <a:p>
            <a:pPr eaLnBrk="1" hangingPunct="1">
              <a:defRPr/>
            </a:pPr>
            <a:r>
              <a:rPr lang="ru-RU" sz="2400" b="1" dirty="0" smtClean="0"/>
              <a:t>Вызвать стремление к здоровому образу жизни </a:t>
            </a:r>
          </a:p>
        </p:txBody>
      </p:sp>
      <p:sp>
        <p:nvSpPr>
          <p:cNvPr id="111620" name="Rectangle 4"/>
          <p:cNvSpPr>
            <a:spLocks noRot="1" noChangeArrowheads="1"/>
          </p:cNvSpPr>
          <p:nvPr/>
        </p:nvSpPr>
        <p:spPr bwMode="auto">
          <a:xfrm>
            <a:off x="0" y="2143116"/>
            <a:ext cx="8566181" cy="1714507"/>
          </a:xfrm>
          <a:prstGeom prst="rect">
            <a:avLst/>
          </a:prstGeom>
          <a:noFill/>
          <a:ln w="9525">
            <a:noFill/>
            <a:miter lim="800000"/>
            <a:headEnd/>
            <a:tailEnd/>
          </a:ln>
          <a:effectLst/>
        </p:spPr>
        <p:txBody>
          <a:bodyPr anchor="ctr"/>
          <a:lstStyle/>
          <a:p>
            <a:pPr>
              <a:defRPr/>
            </a:pPr>
            <a:r>
              <a:rPr lang="ru-RU" sz="4400" dirty="0" smtClean="0">
                <a:solidFill>
                  <a:schemeClr val="tx2"/>
                </a:solidFill>
                <a:effectLst>
                  <a:outerShdw blurRad="38100" dist="38100" dir="2700000" algn="tl">
                    <a:srgbClr val="000000"/>
                  </a:outerShdw>
                </a:effectLst>
              </a:rPr>
              <a:t>Задачи: </a:t>
            </a:r>
            <a:endParaRPr lang="ru-RU" sz="4400" dirty="0">
              <a:solidFill>
                <a:schemeClr val="tx2"/>
              </a:solidFill>
              <a:effectLst>
                <a:outerShdw blurRad="38100" dist="38100" dir="2700000" algn="tl">
                  <a:srgbClr val="000000"/>
                </a:outerShdw>
              </a:effectLst>
            </a:endParaRPr>
          </a:p>
        </p:txBody>
      </p:sp>
      <p:sp>
        <p:nvSpPr>
          <p:cNvPr id="111621" name="Rectangle 5"/>
          <p:cNvSpPr>
            <a:spLocks noRot="1" noChangeArrowheads="1"/>
          </p:cNvSpPr>
          <p:nvPr/>
        </p:nvSpPr>
        <p:spPr bwMode="auto">
          <a:xfrm>
            <a:off x="214283" y="3429000"/>
            <a:ext cx="8929718" cy="3168650"/>
          </a:xfrm>
          <a:prstGeom prst="rect">
            <a:avLst/>
          </a:prstGeom>
          <a:noFill/>
          <a:ln w="9525">
            <a:noFill/>
            <a:miter lim="800000"/>
            <a:headEnd/>
            <a:tailEnd/>
          </a:ln>
          <a:effectLst/>
        </p:spPr>
        <p:txBody>
          <a:bodyPr/>
          <a:lstStyle/>
          <a:p>
            <a:pPr marL="342900" indent="-342900">
              <a:spcBef>
                <a:spcPct val="20000"/>
              </a:spcBef>
              <a:buClr>
                <a:schemeClr val="tx2"/>
              </a:buClr>
              <a:buSzPct val="115000"/>
              <a:buFont typeface="Wingdings" pitchFamily="2" charset="2"/>
              <a:buChar char="§"/>
              <a:defRPr/>
            </a:pPr>
            <a:r>
              <a:rPr lang="ru-RU" sz="2400" dirty="0" smtClean="0">
                <a:effectLst>
                  <a:outerShdw blurRad="38100" dist="38100" dir="2700000" algn="tl">
                    <a:srgbClr val="000000"/>
                  </a:outerShdw>
                </a:effectLst>
              </a:rPr>
              <a:t>изучить источники информации ;</a:t>
            </a:r>
          </a:p>
          <a:p>
            <a:pPr marL="342900" indent="-342900">
              <a:spcBef>
                <a:spcPct val="20000"/>
              </a:spcBef>
              <a:buClr>
                <a:schemeClr val="tx2"/>
              </a:buClr>
              <a:buSzPct val="115000"/>
              <a:buFont typeface="Wingdings" pitchFamily="2" charset="2"/>
              <a:buChar char="§"/>
              <a:defRPr/>
            </a:pPr>
            <a:r>
              <a:rPr lang="ru-RU" sz="2400" dirty="0" smtClean="0">
                <a:effectLst>
                  <a:outerShdw blurRad="38100" dist="38100" dir="2700000" algn="tl">
                    <a:srgbClr val="000000"/>
                  </a:outerShdw>
                </a:effectLst>
              </a:rPr>
              <a:t>провести тестирование обучающихся школы;</a:t>
            </a:r>
            <a:endParaRPr lang="ru-RU" sz="2400" dirty="0">
              <a:effectLst>
                <a:outerShdw blurRad="38100" dist="38100" dir="2700000" algn="tl">
                  <a:srgbClr val="000000"/>
                </a:outerShdw>
              </a:effectLst>
            </a:endParaRPr>
          </a:p>
          <a:p>
            <a:pPr marL="342900" indent="-342900">
              <a:spcBef>
                <a:spcPct val="20000"/>
              </a:spcBef>
              <a:buClr>
                <a:schemeClr val="tx2"/>
              </a:buClr>
              <a:buSzPct val="115000"/>
              <a:buFont typeface="Wingdings" pitchFamily="2" charset="2"/>
              <a:buChar char="§"/>
              <a:defRPr/>
            </a:pPr>
            <a:r>
              <a:rPr lang="ru-RU" sz="2400" dirty="0" smtClean="0">
                <a:effectLst>
                  <a:outerShdw blurRad="38100" dist="38100" dir="2700000" algn="tl">
                    <a:srgbClr val="000000"/>
                  </a:outerShdw>
                </a:effectLst>
              </a:rPr>
              <a:t>исследовать влияние пива на живые организмы;</a:t>
            </a:r>
          </a:p>
          <a:p>
            <a:pPr marL="342900" indent="-342900">
              <a:spcBef>
                <a:spcPct val="20000"/>
              </a:spcBef>
              <a:buClr>
                <a:schemeClr val="tx2"/>
              </a:buClr>
              <a:buSzPct val="115000"/>
              <a:buFont typeface="Wingdings" pitchFamily="2" charset="2"/>
              <a:buChar char="§"/>
              <a:defRPr/>
            </a:pPr>
            <a:r>
              <a:rPr lang="ru-RU" sz="2400" dirty="0" smtClean="0">
                <a:effectLst>
                  <a:outerShdw blurRad="38100" dist="38100" dir="2700000" algn="tl">
                    <a:srgbClr val="000000"/>
                  </a:outerShdw>
                </a:effectLst>
              </a:rPr>
              <a:t>показать, как реклама влияет на количество потребления пива;</a:t>
            </a:r>
          </a:p>
          <a:p>
            <a:pPr marL="342900" indent="-342900">
              <a:spcBef>
                <a:spcPct val="20000"/>
              </a:spcBef>
              <a:buClr>
                <a:schemeClr val="tx2"/>
              </a:buClr>
              <a:buSzPct val="115000"/>
              <a:buFont typeface="Wingdings" pitchFamily="2" charset="2"/>
              <a:buChar char="§"/>
              <a:defRPr/>
            </a:pPr>
            <a:r>
              <a:rPr lang="ru-RU" sz="2400" dirty="0" smtClean="0">
                <a:effectLst>
                  <a:outerShdw blurRad="38100" dist="38100" dir="2700000" algn="tl">
                    <a:srgbClr val="000000"/>
                  </a:outerShdw>
                </a:effectLst>
              </a:rPr>
              <a:t>предложить способы защиты от пивного алкоголизма</a:t>
            </a:r>
            <a:endParaRPr lang="ru-RU" sz="2400" dirty="0">
              <a:effectLst>
                <a:outerShdw blurRad="38100" dist="38100" dir="2700000" algn="tl">
                  <a:srgbClr val="00000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143904" cy="5738834"/>
          </a:xfrm>
        </p:spPr>
        <p:txBody>
          <a:bodyPr/>
          <a:lstStyle/>
          <a:p>
            <a:pPr algn="ctr">
              <a:buFontTx/>
              <a:buNone/>
              <a:defRPr/>
            </a:pPr>
            <a:r>
              <a:rPr lang="ru-RU" sz="4000" dirty="0" smtClean="0">
                <a:solidFill>
                  <a:schemeClr val="tx2"/>
                </a:solidFill>
              </a:rPr>
              <a:t>ПИВО – один из самых опаснейших напитков. Содержание спирта в некоторых сортах пива от 3% до 12%.</a:t>
            </a:r>
            <a:endParaRPr lang="ru-RU" sz="4000" dirty="0">
              <a:solidFill>
                <a:schemeClr val="tx2"/>
              </a:solidFill>
            </a:endParaRPr>
          </a:p>
        </p:txBody>
      </p:sp>
      <p:pic>
        <p:nvPicPr>
          <p:cNvPr id="8" name="Рисунок 82" descr="Алкоголизм заложен в генах"/>
          <p:cNvPicPr>
            <a:picLocks noChangeAspect="1" noChangeArrowheads="1"/>
          </p:cNvPicPr>
          <p:nvPr/>
        </p:nvPicPr>
        <p:blipFill>
          <a:blip r:embed="rId2"/>
          <a:srcRect/>
          <a:stretch>
            <a:fillRect/>
          </a:stretch>
        </p:blipFill>
        <p:spPr bwMode="auto">
          <a:xfrm>
            <a:off x="3714750" y="3857625"/>
            <a:ext cx="2949575" cy="25923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par>
                          <p:cTn id="11" fill="hold">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8"/>
                                        </p:tgtEl>
                                        <p:attrNameLst>
                                          <p:attrName>style.visibility</p:attrName>
                                        </p:attrNameLst>
                                      </p:cBhvr>
                                      <p:to>
                                        <p:strVal val="visible"/>
                                      </p:to>
                                    </p:set>
                                    <p:anim calcmode="lin" valueType="num">
                                      <p:cBhvr>
                                        <p:cTn id="14" dur="2000" fill="hold"/>
                                        <p:tgtEl>
                                          <p:spTgt spid="8"/>
                                        </p:tgtEl>
                                        <p:attrNameLst>
                                          <p:attrName>ppt_w</p:attrName>
                                        </p:attrNameLst>
                                      </p:cBhvr>
                                      <p:tavLst>
                                        <p:tav tm="0">
                                          <p:val>
                                            <p:fltVal val="0"/>
                                          </p:val>
                                        </p:tav>
                                        <p:tav tm="100000">
                                          <p:val>
                                            <p:strVal val="#ppt_w"/>
                                          </p:val>
                                        </p:tav>
                                      </p:tavLst>
                                    </p:anim>
                                    <p:anim calcmode="lin" valueType="num">
                                      <p:cBhvr>
                                        <p:cTn id="15" dur="2000" fill="hold"/>
                                        <p:tgtEl>
                                          <p:spTgt spid="8"/>
                                        </p:tgtEl>
                                        <p:attrNameLst>
                                          <p:attrName>ppt_h</p:attrName>
                                        </p:attrNameLst>
                                      </p:cBhvr>
                                      <p:tavLst>
                                        <p:tav tm="0">
                                          <p:val>
                                            <p:fltVal val="0"/>
                                          </p:val>
                                        </p:tav>
                                        <p:tav tm="100000">
                                          <p:val>
                                            <p:strVal val="#ppt_h"/>
                                          </p:val>
                                        </p:tav>
                                      </p:tavLst>
                                    </p:anim>
                                    <p:anim calcmode="lin" valueType="num">
                                      <p:cBhvr>
                                        <p:cTn id="16" dur="2000" fill="hold"/>
                                        <p:tgtEl>
                                          <p:spTgt spid="8"/>
                                        </p:tgtEl>
                                        <p:attrNameLst>
                                          <p:attrName>style.rotation</p:attrName>
                                        </p:attrNameLst>
                                      </p:cBhvr>
                                      <p:tavLst>
                                        <p:tav tm="0">
                                          <p:val>
                                            <p:fltVal val="90"/>
                                          </p:val>
                                        </p:tav>
                                        <p:tav tm="100000">
                                          <p:val>
                                            <p:fltVal val="0"/>
                                          </p:val>
                                        </p:tav>
                                      </p:tavLst>
                                    </p:anim>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за +"/>
          <p:cNvPicPr>
            <a:picLocks noGrp="1" noChangeAspect="1" noChangeArrowheads="1"/>
          </p:cNvPicPr>
          <p:nvPr>
            <p:ph idx="1"/>
          </p:nvPr>
        </p:nvPicPr>
        <p:blipFill>
          <a:blip r:embed="rId2"/>
          <a:srcRect/>
          <a:stretch>
            <a:fillRect/>
          </a:stretch>
        </p:blipFill>
        <p:spPr>
          <a:xfrm>
            <a:off x="1214414" y="214290"/>
            <a:ext cx="5429250" cy="6357937"/>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00034" y="-285776"/>
            <a:ext cx="8226425" cy="1143000"/>
          </a:xfrm>
        </p:spPr>
        <p:txBody>
          <a:bodyPr>
            <a:normAutofit/>
          </a:bodyPr>
          <a:lstStyle/>
          <a:p>
            <a:pPr eaLnBrk="1" hangingPunct="1">
              <a:defRPr/>
            </a:pPr>
            <a:r>
              <a:rPr lang="ru-RU" sz="4000" i="1" dirty="0" smtClean="0">
                <a:solidFill>
                  <a:schemeClr val="tx2"/>
                </a:solidFill>
              </a:rPr>
              <a:t>Мифы и факты  о пиве</a:t>
            </a:r>
          </a:p>
        </p:txBody>
      </p:sp>
      <p:graphicFrame>
        <p:nvGraphicFramePr>
          <p:cNvPr id="84077" name="Group 109"/>
          <p:cNvGraphicFramePr>
            <a:graphicFrameLocks noGrp="1"/>
          </p:cNvGraphicFramePr>
          <p:nvPr>
            <p:ph type="tbl" idx="1"/>
          </p:nvPr>
        </p:nvGraphicFramePr>
        <p:xfrm>
          <a:off x="0" y="762000"/>
          <a:ext cx="8318530" cy="6096000"/>
        </p:xfrm>
        <a:graphic>
          <a:graphicData uri="http://schemas.openxmlformats.org/drawingml/2006/table">
            <a:tbl>
              <a:tblPr/>
              <a:tblGrid>
                <a:gridCol w="2428892"/>
                <a:gridCol w="5889638"/>
              </a:tblGrid>
              <a:tr h="180975">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2800" b="0" i="0" u="none" strike="noStrike" cap="none" normalizeH="0" baseline="0" dirty="0" smtClean="0">
                          <a:ln>
                            <a:noFill/>
                          </a:ln>
                          <a:solidFill>
                            <a:srgbClr val="A50021"/>
                          </a:solidFill>
                          <a:effectLst>
                            <a:outerShdw blurRad="38100" dist="38100" dir="2700000" algn="tl">
                              <a:srgbClr val="000000"/>
                            </a:outerShdw>
                          </a:effectLst>
                          <a:latin typeface="Arial" charset="0"/>
                        </a:rPr>
                        <a:t>              Миф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2800" b="0" i="0" u="none" strike="noStrike" cap="none" normalizeH="0" baseline="0" dirty="0" smtClean="0">
                          <a:ln>
                            <a:noFill/>
                          </a:ln>
                          <a:solidFill>
                            <a:srgbClr val="A50021"/>
                          </a:solidFill>
                          <a:effectLst>
                            <a:outerShdw blurRad="38100" dist="38100" dir="2700000" algn="tl">
                              <a:srgbClr val="000000"/>
                            </a:outerShdw>
                          </a:effectLst>
                          <a:latin typeface="Arial" charset="0"/>
                        </a:rPr>
                        <a:t>                   Факт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Пиво- это дар солнца, божественный напиток, солнечный нектар.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ru-RU" sz="1600" b="1" kern="1200" dirty="0" smtClean="0">
                          <a:solidFill>
                            <a:schemeClr val="tx1"/>
                          </a:solidFill>
                          <a:latin typeface="Arial" pitchFamily="34" charset="0"/>
                          <a:ea typeface="+mn-ea"/>
                          <a:cs typeface="Arial" pitchFamily="34" charset="0"/>
                        </a:rPr>
                        <a:t>В пиве, как и в вине, содержатся кобальт, мышьяк, медь – они неблагоприятно действуют на сердечную мышцу.</a:t>
                      </a:r>
                      <a:endParaRPr kumimoji="0" lang="ru-RU" sz="1600" b="1"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Холодное пиво утоляет жажду.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1" kern="1200" dirty="0" smtClean="0">
                          <a:solidFill>
                            <a:schemeClr val="tx1"/>
                          </a:solidFill>
                          <a:latin typeface="Arial" pitchFamily="34" charset="0"/>
                          <a:ea typeface="+mn-ea"/>
                          <a:cs typeface="Arial" pitchFamily="34" charset="0"/>
                        </a:rPr>
                        <a:t>Для утоления жажды есть эффективные напитки, такие как квас, соки, минеральная вода</a:t>
                      </a: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Пиво – молодёжный напиток.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1" kern="1200" dirty="0" smtClean="0">
                          <a:solidFill>
                            <a:schemeClr val="tx1"/>
                          </a:solidFill>
                          <a:latin typeface="Arial" pitchFamily="34" charset="0"/>
                          <a:ea typeface="+mn-ea"/>
                          <a:cs typeface="Arial" pitchFamily="34" charset="0"/>
                        </a:rPr>
                        <a:t>Подростки и молодёжь, следуя рекламе, из алкогольных напитков стали предпочитать пиво. Не ощущая быстрого, как при приеме </a:t>
                      </a:r>
                      <a:r>
                        <a:rPr kumimoji="0" lang="ru-RU" sz="1600" b="1" kern="1200" dirty="0" smtClean="0">
                          <a:solidFill>
                            <a:schemeClr val="tx1"/>
                          </a:solidFill>
                          <a:latin typeface="Arial" pitchFamily="34" charset="0"/>
                          <a:ea typeface="+mn-ea"/>
                          <a:cs typeface="Arial" pitchFamily="34" charset="0"/>
                        </a:rPr>
                        <a:t>водки, </a:t>
                      </a:r>
                      <a:r>
                        <a:rPr kumimoji="0" lang="ru-RU" sz="1600" b="1" kern="1200" dirty="0" smtClean="0">
                          <a:solidFill>
                            <a:schemeClr val="tx1"/>
                          </a:solidFill>
                          <a:latin typeface="Arial" pitchFamily="34" charset="0"/>
                          <a:ea typeface="+mn-ea"/>
                          <a:cs typeface="Arial" pitchFamily="34" charset="0"/>
                        </a:rPr>
                        <a:t>опьянения, они</a:t>
                      </a:r>
                      <a:r>
                        <a:rPr kumimoji="0" lang="ru-RU" sz="1600" b="1" kern="1200" baseline="0" dirty="0" smtClean="0">
                          <a:solidFill>
                            <a:schemeClr val="tx1"/>
                          </a:solidFill>
                          <a:latin typeface="Arial" pitchFamily="34" charset="0"/>
                          <a:ea typeface="+mn-ea"/>
                          <a:cs typeface="Arial" pitchFamily="34" charset="0"/>
                        </a:rPr>
                        <a:t> </a:t>
                      </a:r>
                      <a:r>
                        <a:rPr kumimoji="0" lang="ru-RU" sz="1600" b="1" kern="1200" dirty="0" smtClean="0">
                          <a:solidFill>
                            <a:schemeClr val="tx1"/>
                          </a:solidFill>
                          <a:latin typeface="Arial" pitchFamily="34" charset="0"/>
                          <a:ea typeface="+mn-ea"/>
                          <a:cs typeface="Arial" pitchFamily="34" charset="0"/>
                        </a:rPr>
                        <a:t>испытывают иллюзию безопасности. Поэтому за одной выпитой бутылкой следует вторая, третья. Так возникает потребность, а потом и зависимость. </a:t>
                      </a:r>
                      <a:endParaRPr kumimoji="0" lang="ru-RU" sz="16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Пить пиво- это поддерживать отечественного производителя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1" kern="1200" dirty="0" smtClean="0">
                          <a:solidFill>
                            <a:schemeClr val="tx1"/>
                          </a:solidFill>
                          <a:latin typeface="Arial" pitchFamily="34" charset="0"/>
                          <a:ea typeface="+mn-ea"/>
                          <a:cs typeface="Arial" pitchFamily="34" charset="0"/>
                        </a:rPr>
                        <a:t>Лидером на нашем рынке пива является концерн «Балтика», принадлежащей скандинавам. </a:t>
                      </a:r>
                      <a:r>
                        <a:rPr kumimoji="0" lang="ru-RU" sz="1600" b="1" kern="1200" dirty="0" err="1" smtClean="0">
                          <a:solidFill>
                            <a:schemeClr val="tx1"/>
                          </a:solidFill>
                          <a:latin typeface="Arial" pitchFamily="34" charset="0"/>
                          <a:ea typeface="+mn-ea"/>
                          <a:cs typeface="Arial" pitchFamily="34" charset="0"/>
                        </a:rPr>
                        <a:t>Холстен</a:t>
                      </a:r>
                      <a:r>
                        <a:rPr kumimoji="0" lang="ru-RU" sz="1600" b="1" kern="1200" dirty="0" smtClean="0">
                          <a:solidFill>
                            <a:schemeClr val="tx1"/>
                          </a:solidFill>
                          <a:latin typeface="Arial" pitchFamily="34" charset="0"/>
                          <a:ea typeface="+mn-ea"/>
                          <a:cs typeface="Arial" pitchFamily="34" charset="0"/>
                        </a:rPr>
                        <a:t> – это Германия, Невское – это Дания, Миллер – это Америка, Старый Мельник – это Турция, Толстяк – это Бельгия, Бочкарёв – это Исландия, Золотая бочка – это Южная Африка. </a:t>
                      </a:r>
                      <a:endParaRPr kumimoji="0" lang="ru-RU" sz="16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1600" b="0" i="0" u="none" strike="noStrike" cap="none" normalizeH="0" baseline="0" dirty="0" smtClean="0">
                          <a:ln>
                            <a:noFill/>
                          </a:ln>
                          <a:solidFill>
                            <a:schemeClr val="tx1"/>
                          </a:solidFill>
                          <a:effectLst>
                            <a:outerShdw blurRad="38100" dist="38100" dir="2700000" algn="tl">
                              <a:srgbClr val="000000"/>
                            </a:outerShdw>
                          </a:effectLst>
                          <a:latin typeface="Arial" charset="0"/>
                        </a:rPr>
                        <a:t>Пиво полезно для сердца, здоровья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ru-RU" sz="1600" b="1" kern="1200" dirty="0" smtClean="0">
                          <a:solidFill>
                            <a:schemeClr val="tx1"/>
                          </a:solidFill>
                          <a:latin typeface="Arial" pitchFamily="34" charset="0"/>
                          <a:ea typeface="+mn-ea"/>
                          <a:cs typeface="Arial" pitchFamily="34" charset="0"/>
                        </a:rPr>
                        <a:t>Пиво быстро всасывается в организм, оно переполняет кровеносное русло, при большом количестве выпитого возникают варикозное расширение вен и расширение границ сердца. </a:t>
                      </a:r>
                      <a:endParaRPr kumimoji="0" lang="ru-RU" sz="1600" b="1" kern="1200" dirty="0">
                        <a:solidFill>
                          <a:schemeClr val="tx1"/>
                        </a:solidFill>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71625" y="142875"/>
            <a:ext cx="7143750" cy="6286500"/>
          </a:xfrm>
        </p:spPr>
        <p:txBody>
          <a:bodyPr/>
          <a:lstStyle/>
          <a:p>
            <a:pPr algn="ctr" eaLnBrk="1" hangingPunct="1">
              <a:buFontTx/>
              <a:buNone/>
              <a:defRPr/>
            </a:pPr>
            <a:r>
              <a:rPr lang="ru-RU" u="sng" dirty="0" smtClean="0">
                <a:solidFill>
                  <a:schemeClr val="tx2"/>
                </a:solidFill>
              </a:rPr>
              <a:t>«Баварское сердце»</a:t>
            </a:r>
          </a:p>
          <a:p>
            <a:pPr algn="ctr" eaLnBrk="1" hangingPunct="1">
              <a:buFontTx/>
              <a:buNone/>
              <a:defRPr/>
            </a:pPr>
            <a:r>
              <a:rPr lang="ru-RU" dirty="0" smtClean="0">
                <a:solidFill>
                  <a:schemeClr val="tx2"/>
                </a:solidFill>
              </a:rPr>
              <a:t>пивного алкоголика</a:t>
            </a:r>
          </a:p>
          <a:p>
            <a:pPr algn="ctr" eaLnBrk="1" hangingPunct="1">
              <a:buFontTx/>
              <a:buNone/>
              <a:defRPr/>
            </a:pPr>
            <a:endParaRPr lang="ru-RU" dirty="0"/>
          </a:p>
        </p:txBody>
      </p:sp>
      <p:pic>
        <p:nvPicPr>
          <p:cNvPr id="16388" name="Picture 4" descr="heart_сердце алкоголика"/>
          <p:cNvPicPr>
            <a:picLocks noChangeAspect="1" noChangeArrowheads="1"/>
          </p:cNvPicPr>
          <p:nvPr/>
        </p:nvPicPr>
        <p:blipFill>
          <a:blip r:embed="rId2"/>
          <a:srcRect/>
          <a:stretch>
            <a:fillRect/>
          </a:stretch>
        </p:blipFill>
        <p:spPr bwMode="auto">
          <a:xfrm>
            <a:off x="2071670" y="1571612"/>
            <a:ext cx="3887787" cy="48577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9" presetClass="entr" presetSubtype="0" decel="100000" fill="hold" nodeType="afterEffect">
                                  <p:stCondLst>
                                    <p:cond delay="0"/>
                                  </p:stCondLst>
                                  <p:childTnLst>
                                    <p:set>
                                      <p:cBhvr>
                                        <p:cTn id="19" dur="1" fill="hold">
                                          <p:stCondLst>
                                            <p:cond delay="0"/>
                                          </p:stCondLst>
                                        </p:cTn>
                                        <p:tgtEl>
                                          <p:spTgt spid="16388"/>
                                        </p:tgtEl>
                                        <p:attrNameLst>
                                          <p:attrName>style.visibility</p:attrName>
                                        </p:attrNameLst>
                                      </p:cBhvr>
                                      <p:to>
                                        <p:strVal val="visible"/>
                                      </p:to>
                                    </p:set>
                                    <p:anim calcmode="lin" valueType="num">
                                      <p:cBhvr>
                                        <p:cTn id="20" dur="2000" fill="hold"/>
                                        <p:tgtEl>
                                          <p:spTgt spid="16388"/>
                                        </p:tgtEl>
                                        <p:attrNameLst>
                                          <p:attrName>ppt_w</p:attrName>
                                        </p:attrNameLst>
                                      </p:cBhvr>
                                      <p:tavLst>
                                        <p:tav tm="0">
                                          <p:val>
                                            <p:fltVal val="0"/>
                                          </p:val>
                                        </p:tav>
                                        <p:tav tm="100000">
                                          <p:val>
                                            <p:strVal val="#ppt_w"/>
                                          </p:val>
                                        </p:tav>
                                      </p:tavLst>
                                    </p:anim>
                                    <p:anim calcmode="lin" valueType="num">
                                      <p:cBhvr>
                                        <p:cTn id="21" dur="2000" fill="hold"/>
                                        <p:tgtEl>
                                          <p:spTgt spid="16388"/>
                                        </p:tgtEl>
                                        <p:attrNameLst>
                                          <p:attrName>ppt_h</p:attrName>
                                        </p:attrNameLst>
                                      </p:cBhvr>
                                      <p:tavLst>
                                        <p:tav tm="0">
                                          <p:val>
                                            <p:fltVal val="0"/>
                                          </p:val>
                                        </p:tav>
                                        <p:tav tm="100000">
                                          <p:val>
                                            <p:strVal val="#ppt_h"/>
                                          </p:val>
                                        </p:tav>
                                      </p:tavLst>
                                    </p:anim>
                                    <p:anim calcmode="lin" valueType="num">
                                      <p:cBhvr>
                                        <p:cTn id="22" dur="2000" fill="hold"/>
                                        <p:tgtEl>
                                          <p:spTgt spid="16388"/>
                                        </p:tgtEl>
                                        <p:attrNameLst>
                                          <p:attrName>style.rotation</p:attrName>
                                        </p:attrNameLst>
                                      </p:cBhvr>
                                      <p:tavLst>
                                        <p:tav tm="0">
                                          <p:val>
                                            <p:fltVal val="360"/>
                                          </p:val>
                                        </p:tav>
                                        <p:tav tm="100000">
                                          <p:val>
                                            <p:fltVal val="0"/>
                                          </p:val>
                                        </p:tav>
                                      </p:tavLst>
                                    </p:anim>
                                    <p:animEffect transition="in" filter="fade">
                                      <p:cBhvr>
                                        <p:cTn id="23"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TotalTime>
  <Words>589</Words>
  <PresentationFormat>Экран (4:3)</PresentationFormat>
  <Paragraphs>60</Paragraphs>
  <Slides>16</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  опасности пивного алкоголизма</vt:lpstr>
      <vt:lpstr>Слайд 2</vt:lpstr>
      <vt:lpstr>Влияние алкоголя на организм человека</vt:lpstr>
      <vt:lpstr>Пивной алкоголизм</vt:lpstr>
      <vt:lpstr>Цель:  </vt:lpstr>
      <vt:lpstr>Слайд 6</vt:lpstr>
      <vt:lpstr>Слайд 7</vt:lpstr>
      <vt:lpstr>Мифы и факты  о пиве</vt:lpstr>
      <vt:lpstr>Слайд 9</vt:lpstr>
      <vt:lpstr>Слайд 10</vt:lpstr>
      <vt:lpstr>Человек и цирроз печени</vt:lpstr>
      <vt:lpstr>Слайд 12</vt:lpstr>
      <vt:lpstr>Слайд 13</vt:lpstr>
      <vt:lpstr>Как бросить пить</vt:lpstr>
      <vt:lpstr>Слайд 15</vt:lpstr>
      <vt:lpstr>Шаг к здоровью!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Вредные привычки и их влияние на организм человека</dc:title>
  <cp:lastModifiedBy>User</cp:lastModifiedBy>
  <cp:revision>55</cp:revision>
  <dcterms:modified xsi:type="dcterms:W3CDTF">2012-05-18T07:36:50Z</dcterms:modified>
</cp:coreProperties>
</file>