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65" r:id="rId2"/>
    <p:sldId id="293" r:id="rId3"/>
    <p:sldId id="266" r:id="rId4"/>
    <p:sldId id="259" r:id="rId5"/>
    <p:sldId id="260" r:id="rId6"/>
    <p:sldId id="297" r:id="rId7"/>
    <p:sldId id="271" r:id="rId8"/>
    <p:sldId id="273" r:id="rId9"/>
    <p:sldId id="295" r:id="rId10"/>
    <p:sldId id="274" r:id="rId11"/>
    <p:sldId id="298" r:id="rId12"/>
    <p:sldId id="261" r:id="rId13"/>
    <p:sldId id="269" r:id="rId14"/>
    <p:sldId id="299" r:id="rId15"/>
    <p:sldId id="276" r:id="rId16"/>
    <p:sldId id="278" r:id="rId17"/>
    <p:sldId id="280" r:id="rId18"/>
    <p:sldId id="282" r:id="rId19"/>
    <p:sldId id="284" r:id="rId20"/>
    <p:sldId id="286" r:id="rId21"/>
    <p:sldId id="288" r:id="rId22"/>
    <p:sldId id="272" r:id="rId23"/>
    <p:sldId id="263" r:id="rId24"/>
    <p:sldId id="262" r:id="rId25"/>
    <p:sldId id="258" r:id="rId26"/>
    <p:sldId id="291" r:id="rId27"/>
    <p:sldId id="257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061D3B-7DC3-4082-B122-7AFD2F14F653}" type="doc">
      <dgm:prSet loTypeId="urn:microsoft.com/office/officeart/2005/8/layout/lProcess1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7734A1A-7B85-4295-9306-435EC65812D0}">
      <dgm:prSet phldrT="[Текст]"/>
      <dgm:spPr>
        <a:noFill/>
      </dgm:spPr>
      <dgm:t>
        <a:bodyPr/>
        <a:lstStyle/>
        <a:p>
          <a:r>
            <a:rPr lang="ru-RU" b="1" dirty="0" smtClean="0">
              <a:solidFill>
                <a:srgbClr val="FF000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rPr>
            <a:t>Что же такое мотивация?</a:t>
          </a:r>
          <a:endParaRPr lang="ru-RU" b="1" dirty="0">
            <a:solidFill>
              <a:srgbClr val="FF0000"/>
            </a:solidFill>
            <a:effectLst>
              <a:outerShdw blurRad="31750" dist="25400" dir="5400000" algn="tl" rotWithShape="0">
                <a:srgbClr val="000000">
                  <a:alpha val="25000"/>
                </a:srgbClr>
              </a:outerShdw>
            </a:effectLst>
          </a:endParaRPr>
        </a:p>
      </dgm:t>
    </dgm:pt>
    <dgm:pt modelId="{BFC71689-3071-41DA-888D-535C6BF9454B}" type="parTrans" cxnId="{A673B8B6-6435-4FF2-978B-0E1BC2D51517}">
      <dgm:prSet/>
      <dgm:spPr/>
      <dgm:t>
        <a:bodyPr/>
        <a:lstStyle/>
        <a:p>
          <a:endParaRPr lang="ru-RU"/>
        </a:p>
      </dgm:t>
    </dgm:pt>
    <dgm:pt modelId="{794A3BD1-7956-4685-B5BF-91EAA97468BB}" type="sibTrans" cxnId="{A673B8B6-6435-4FF2-978B-0E1BC2D51517}">
      <dgm:prSet/>
      <dgm:spPr/>
      <dgm:t>
        <a:bodyPr/>
        <a:lstStyle/>
        <a:p>
          <a:endParaRPr lang="ru-RU"/>
        </a:p>
      </dgm:t>
    </dgm:pt>
    <dgm:pt modelId="{0234FCEA-C4AE-4A58-B5A7-8D6077A24D3B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400" i="1" u="sng" dirty="0" smtClean="0"/>
            <a:t>Мотивацию</a:t>
          </a:r>
          <a:r>
            <a:rPr lang="ru-RU" sz="2400" dirty="0" smtClean="0"/>
            <a:t> можно определить как совокупность причин психологического характера, объясняющих поведение человека, его начало, направленность и активность. </a:t>
          </a:r>
          <a:endParaRPr lang="ru-RU" sz="2400" dirty="0"/>
        </a:p>
      </dgm:t>
    </dgm:pt>
    <dgm:pt modelId="{894057EE-15C9-4A6B-AF48-9196365E14E6}" type="parTrans" cxnId="{43B0E3EC-BC41-4A5B-B95C-12BC0E454E43}">
      <dgm:prSet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>
        <a:solidFill>
          <a:srgbClr val="FF0000"/>
        </a:solidFill>
      </dgm:spPr>
      <dgm:t>
        <a:bodyPr/>
        <a:lstStyle/>
        <a:p>
          <a:endParaRPr lang="ru-RU">
            <a:gradFill flip="none" rotWithShape="1">
              <a:gsLst>
                <a:gs pos="0">
                  <a:sysClr val="windowText" lastClr="000000">
                    <a:tint val="66000"/>
                    <a:satMod val="160000"/>
                  </a:sysClr>
                </a:gs>
                <a:gs pos="50000">
                  <a:sysClr val="windowText" lastClr="000000">
                    <a:tint val="44500"/>
                    <a:satMod val="160000"/>
                  </a:sysClr>
                </a:gs>
                <a:gs pos="100000">
                  <a:sysClr val="windowText" lastClr="000000">
                    <a:tint val="23500"/>
                    <a:satMod val="160000"/>
                  </a:sysClr>
                </a:gs>
              </a:gsLst>
              <a:lin ang="5400000" scaled="1"/>
              <a:tileRect/>
            </a:gradFill>
          </a:endParaRPr>
        </a:p>
      </dgm:t>
    </dgm:pt>
    <dgm:pt modelId="{5B5105BE-8B4E-4C84-8CAD-23D4EC321249}" type="sibTrans" cxnId="{43B0E3EC-BC41-4A5B-B95C-12BC0E454E43}">
      <dgm:prSet/>
      <dgm:spPr/>
      <dgm:t>
        <a:bodyPr/>
        <a:lstStyle/>
        <a:p>
          <a:endParaRPr lang="ru-RU"/>
        </a:p>
      </dgm:t>
    </dgm:pt>
    <dgm:pt modelId="{669C7A52-056F-458A-801D-DEF95CD51B37}">
      <dgm:prSet phldrT="[Текст]"/>
      <dgm:spPr>
        <a:noFill/>
      </dgm:spPr>
      <dgm:t>
        <a:bodyPr/>
        <a:lstStyle/>
        <a:p>
          <a:r>
            <a:rPr lang="ru-RU" b="1" dirty="0" smtClean="0">
              <a:solidFill>
                <a:srgbClr val="FF000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rPr>
            <a:t>Что она объясняет?</a:t>
          </a:r>
          <a:endParaRPr lang="ru-RU" b="1" dirty="0">
            <a:solidFill>
              <a:srgbClr val="FF0000"/>
            </a:solidFill>
            <a:effectLst>
              <a:outerShdw blurRad="31750" dist="25400" dir="5400000" algn="tl" rotWithShape="0">
                <a:srgbClr val="000000">
                  <a:alpha val="25000"/>
                </a:srgbClr>
              </a:outerShdw>
            </a:effectLst>
          </a:endParaRPr>
        </a:p>
      </dgm:t>
    </dgm:pt>
    <dgm:pt modelId="{5E67F6AC-B57B-4EE8-8CCD-260CB4BBA939}" type="parTrans" cxnId="{515A5CFA-E478-4B4D-8C45-9C2A0466784D}">
      <dgm:prSet/>
      <dgm:spPr/>
      <dgm:t>
        <a:bodyPr/>
        <a:lstStyle/>
        <a:p>
          <a:endParaRPr lang="ru-RU"/>
        </a:p>
      </dgm:t>
    </dgm:pt>
    <dgm:pt modelId="{3A4469C0-0022-4E94-BCF8-04F6D7E83115}" type="sibTrans" cxnId="{515A5CFA-E478-4B4D-8C45-9C2A0466784D}">
      <dgm:prSet/>
      <dgm:spPr/>
      <dgm:t>
        <a:bodyPr/>
        <a:lstStyle/>
        <a:p>
          <a:endParaRPr lang="ru-RU"/>
        </a:p>
      </dgm:t>
    </dgm:pt>
    <dgm:pt modelId="{535EC66F-3560-4AF3-AA28-5AEE4FC75612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400" i="1" u="sng" dirty="0" smtClean="0"/>
            <a:t>Мотивация</a:t>
          </a:r>
          <a:r>
            <a:rPr lang="ru-RU" sz="2400" dirty="0" smtClean="0"/>
            <a:t> объясняет целенаправленность действия, организованность и устойчивость деятельности, направленной на достижение определенной цели.</a:t>
          </a:r>
          <a:endParaRPr lang="ru-RU" sz="2400" dirty="0"/>
        </a:p>
      </dgm:t>
    </dgm:pt>
    <dgm:pt modelId="{44C38709-8CC8-4C12-8528-EEC092485049}" type="parTrans" cxnId="{01A70CA0-1500-40B5-A3D9-AC143986AD17}">
      <dgm:prSet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>
        <a:solidFill>
          <a:srgbClr val="FF0000"/>
        </a:solidFill>
      </dgm:spPr>
      <dgm:t>
        <a:bodyPr/>
        <a:lstStyle/>
        <a:p>
          <a:endParaRPr lang="ru-RU">
            <a:gradFill flip="none" rotWithShape="1">
              <a:gsLst>
                <a:gs pos="0">
                  <a:sysClr val="windowText" lastClr="000000">
                    <a:tint val="66000"/>
                    <a:satMod val="160000"/>
                  </a:sysClr>
                </a:gs>
                <a:gs pos="50000">
                  <a:sysClr val="windowText" lastClr="000000">
                    <a:tint val="44500"/>
                    <a:satMod val="160000"/>
                  </a:sysClr>
                </a:gs>
                <a:gs pos="100000">
                  <a:sysClr val="windowText" lastClr="000000">
                    <a:tint val="23500"/>
                    <a:satMod val="160000"/>
                  </a:sysClr>
                </a:gs>
              </a:gsLst>
              <a:lin ang="5400000" scaled="1"/>
              <a:tileRect/>
            </a:gradFill>
          </a:endParaRPr>
        </a:p>
      </dgm:t>
    </dgm:pt>
    <dgm:pt modelId="{B0AD30A0-8340-49FA-A7E4-FD05DB1903B1}" type="sibTrans" cxnId="{01A70CA0-1500-40B5-A3D9-AC143986AD17}">
      <dgm:prSet/>
      <dgm:spPr/>
      <dgm:t>
        <a:bodyPr/>
        <a:lstStyle/>
        <a:p>
          <a:endParaRPr lang="ru-RU"/>
        </a:p>
      </dgm:t>
    </dgm:pt>
    <dgm:pt modelId="{F5CDB404-03B7-42EB-82CF-16EC9051E5E5}" type="pres">
      <dgm:prSet presAssocID="{21061D3B-7DC3-4082-B122-7AFD2F14F65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8932001-5810-42F2-921B-EE69F945A1F8}" type="pres">
      <dgm:prSet presAssocID="{97734A1A-7B85-4295-9306-435EC65812D0}" presName="vertFlow" presStyleCnt="0"/>
      <dgm:spPr/>
    </dgm:pt>
    <dgm:pt modelId="{9BD13232-691D-48B8-9C28-0F53038B6E57}" type="pres">
      <dgm:prSet presAssocID="{97734A1A-7B85-4295-9306-435EC65812D0}" presName="header" presStyleLbl="node1" presStyleIdx="0" presStyleCnt="2" custLinFactY="-60260" custLinFactNeighborX="-100" custLinFactNeighborY="-100000"/>
      <dgm:spPr/>
      <dgm:t>
        <a:bodyPr/>
        <a:lstStyle/>
        <a:p>
          <a:endParaRPr lang="ru-RU"/>
        </a:p>
      </dgm:t>
    </dgm:pt>
    <dgm:pt modelId="{72918A10-BA4E-499F-9999-3B80C1308DC3}" type="pres">
      <dgm:prSet presAssocID="{894057EE-15C9-4A6B-AF48-9196365E14E6}" presName="parTrans" presStyleLbl="sibTrans2D1" presStyleIdx="0" presStyleCnt="2" custAng="16198772" custScaleX="92858" custScaleY="563140" custLinFactNeighborX="4170" custLinFactNeighborY="-4099"/>
      <dgm:spPr>
        <a:prstGeom prst="downArrow">
          <a:avLst/>
        </a:prstGeom>
      </dgm:spPr>
      <dgm:t>
        <a:bodyPr/>
        <a:lstStyle/>
        <a:p>
          <a:endParaRPr lang="ru-RU"/>
        </a:p>
      </dgm:t>
    </dgm:pt>
    <dgm:pt modelId="{A3458B68-D93E-47AF-9385-D7A09855AE97}" type="pres">
      <dgm:prSet presAssocID="{0234FCEA-C4AE-4A58-B5A7-8D6077A24D3B}" presName="child" presStyleLbl="alignAccFollowNode1" presStyleIdx="0" presStyleCnt="2" custScaleX="120601" custScaleY="252552" custLinFactY="29348" custLinFactNeighborX="1943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7A4B0F-B153-4C03-BA08-8CC317CFBB4A}" type="pres">
      <dgm:prSet presAssocID="{97734A1A-7B85-4295-9306-435EC65812D0}" presName="hSp" presStyleCnt="0"/>
      <dgm:spPr/>
    </dgm:pt>
    <dgm:pt modelId="{194F3154-B169-4240-AFE6-D4DD87D810C9}" type="pres">
      <dgm:prSet presAssocID="{669C7A52-056F-458A-801D-DEF95CD51B37}" presName="vertFlow" presStyleCnt="0"/>
      <dgm:spPr/>
    </dgm:pt>
    <dgm:pt modelId="{A789E564-1964-45B7-ADA2-7CCE5CBE42AF}" type="pres">
      <dgm:prSet presAssocID="{669C7A52-056F-458A-801D-DEF95CD51B37}" presName="header" presStyleLbl="node1" presStyleIdx="1" presStyleCnt="2" custScaleY="116336" custLinFactY="-100000" custLinFactNeighborX="-1802" custLinFactNeighborY="-114024"/>
      <dgm:spPr/>
      <dgm:t>
        <a:bodyPr/>
        <a:lstStyle/>
        <a:p>
          <a:endParaRPr lang="ru-RU"/>
        </a:p>
      </dgm:t>
    </dgm:pt>
    <dgm:pt modelId="{DCF48E47-44E4-4316-9942-6D4260C79AC9}" type="pres">
      <dgm:prSet presAssocID="{44C38709-8CC8-4C12-8528-EEC092485049}" presName="parTrans" presStyleLbl="sibTrans2D1" presStyleIdx="1" presStyleCnt="2" custAng="16125240" custScaleX="92858" custScaleY="563140" custLinFactNeighborX="-2968" custLinFactNeighborY="-95950"/>
      <dgm:spPr>
        <a:prstGeom prst="downArrow">
          <a:avLst/>
        </a:prstGeom>
      </dgm:spPr>
      <dgm:t>
        <a:bodyPr/>
        <a:lstStyle/>
        <a:p>
          <a:endParaRPr lang="ru-RU"/>
        </a:p>
      </dgm:t>
    </dgm:pt>
    <dgm:pt modelId="{9584596A-5301-47FF-9EBC-6B59E61916B9}" type="pres">
      <dgm:prSet presAssocID="{535EC66F-3560-4AF3-AA28-5AEE4FC75612}" presName="child" presStyleLbl="alignAccFollowNode1" presStyleIdx="1" presStyleCnt="2" custScaleX="110005" custScaleY="258869" custLinFactY="4838" custLinFactNeighborX="-1711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1A70CA0-1500-40B5-A3D9-AC143986AD17}" srcId="{669C7A52-056F-458A-801D-DEF95CD51B37}" destId="{535EC66F-3560-4AF3-AA28-5AEE4FC75612}" srcOrd="0" destOrd="0" parTransId="{44C38709-8CC8-4C12-8528-EEC092485049}" sibTransId="{B0AD30A0-8340-49FA-A7E4-FD05DB1903B1}"/>
    <dgm:cxn modelId="{80DA2C13-C301-464D-B82B-BCDEA4163223}" type="presOf" srcId="{97734A1A-7B85-4295-9306-435EC65812D0}" destId="{9BD13232-691D-48B8-9C28-0F53038B6E57}" srcOrd="0" destOrd="0" presId="urn:microsoft.com/office/officeart/2005/8/layout/lProcess1"/>
    <dgm:cxn modelId="{BC74D6E9-568D-4EC2-A768-9F23300F917B}" type="presOf" srcId="{535EC66F-3560-4AF3-AA28-5AEE4FC75612}" destId="{9584596A-5301-47FF-9EBC-6B59E61916B9}" srcOrd="0" destOrd="0" presId="urn:microsoft.com/office/officeart/2005/8/layout/lProcess1"/>
    <dgm:cxn modelId="{515A5CFA-E478-4B4D-8C45-9C2A0466784D}" srcId="{21061D3B-7DC3-4082-B122-7AFD2F14F653}" destId="{669C7A52-056F-458A-801D-DEF95CD51B37}" srcOrd="1" destOrd="0" parTransId="{5E67F6AC-B57B-4EE8-8CCD-260CB4BBA939}" sibTransId="{3A4469C0-0022-4E94-BCF8-04F6D7E83115}"/>
    <dgm:cxn modelId="{43B0E3EC-BC41-4A5B-B95C-12BC0E454E43}" srcId="{97734A1A-7B85-4295-9306-435EC65812D0}" destId="{0234FCEA-C4AE-4A58-B5A7-8D6077A24D3B}" srcOrd="0" destOrd="0" parTransId="{894057EE-15C9-4A6B-AF48-9196365E14E6}" sibTransId="{5B5105BE-8B4E-4C84-8CAD-23D4EC321249}"/>
    <dgm:cxn modelId="{7D078EC2-0419-465C-AB7A-C4EFDA69BA2C}" type="presOf" srcId="{0234FCEA-C4AE-4A58-B5A7-8D6077A24D3B}" destId="{A3458B68-D93E-47AF-9385-D7A09855AE97}" srcOrd="0" destOrd="0" presId="urn:microsoft.com/office/officeart/2005/8/layout/lProcess1"/>
    <dgm:cxn modelId="{118E00A6-ECCA-4971-9271-02D62CB13E10}" type="presOf" srcId="{44C38709-8CC8-4C12-8528-EEC092485049}" destId="{DCF48E47-44E4-4316-9942-6D4260C79AC9}" srcOrd="0" destOrd="0" presId="urn:microsoft.com/office/officeart/2005/8/layout/lProcess1"/>
    <dgm:cxn modelId="{A673B8B6-6435-4FF2-978B-0E1BC2D51517}" srcId="{21061D3B-7DC3-4082-B122-7AFD2F14F653}" destId="{97734A1A-7B85-4295-9306-435EC65812D0}" srcOrd="0" destOrd="0" parTransId="{BFC71689-3071-41DA-888D-535C6BF9454B}" sibTransId="{794A3BD1-7956-4685-B5BF-91EAA97468BB}"/>
    <dgm:cxn modelId="{C962DFEF-80B4-4E6C-815C-9AB81CA514A1}" type="presOf" srcId="{669C7A52-056F-458A-801D-DEF95CD51B37}" destId="{A789E564-1964-45B7-ADA2-7CCE5CBE42AF}" srcOrd="0" destOrd="0" presId="urn:microsoft.com/office/officeart/2005/8/layout/lProcess1"/>
    <dgm:cxn modelId="{A4C6A016-F4FF-4185-88AB-B8BA09911502}" type="presOf" srcId="{894057EE-15C9-4A6B-AF48-9196365E14E6}" destId="{72918A10-BA4E-499F-9999-3B80C1308DC3}" srcOrd="0" destOrd="0" presId="urn:microsoft.com/office/officeart/2005/8/layout/lProcess1"/>
    <dgm:cxn modelId="{BE69667D-3E6F-4BD5-A826-11E971ADB55B}" type="presOf" srcId="{21061D3B-7DC3-4082-B122-7AFD2F14F653}" destId="{F5CDB404-03B7-42EB-82CF-16EC9051E5E5}" srcOrd="0" destOrd="0" presId="urn:microsoft.com/office/officeart/2005/8/layout/lProcess1"/>
    <dgm:cxn modelId="{DCB17141-E3BB-4D1F-ACD1-BC17603DC502}" type="presParOf" srcId="{F5CDB404-03B7-42EB-82CF-16EC9051E5E5}" destId="{58932001-5810-42F2-921B-EE69F945A1F8}" srcOrd="0" destOrd="0" presId="urn:microsoft.com/office/officeart/2005/8/layout/lProcess1"/>
    <dgm:cxn modelId="{5650AEA0-756F-4368-858C-1BA3691EA2DA}" type="presParOf" srcId="{58932001-5810-42F2-921B-EE69F945A1F8}" destId="{9BD13232-691D-48B8-9C28-0F53038B6E57}" srcOrd="0" destOrd="0" presId="urn:microsoft.com/office/officeart/2005/8/layout/lProcess1"/>
    <dgm:cxn modelId="{D721A455-697A-4938-BE0F-D14E380F2E83}" type="presParOf" srcId="{58932001-5810-42F2-921B-EE69F945A1F8}" destId="{72918A10-BA4E-499F-9999-3B80C1308DC3}" srcOrd="1" destOrd="0" presId="urn:microsoft.com/office/officeart/2005/8/layout/lProcess1"/>
    <dgm:cxn modelId="{74B21297-5C0F-495F-996A-BE637161C4E7}" type="presParOf" srcId="{58932001-5810-42F2-921B-EE69F945A1F8}" destId="{A3458B68-D93E-47AF-9385-D7A09855AE97}" srcOrd="2" destOrd="0" presId="urn:microsoft.com/office/officeart/2005/8/layout/lProcess1"/>
    <dgm:cxn modelId="{77D41A5B-498A-464A-BF07-32CCC19BE3A0}" type="presParOf" srcId="{F5CDB404-03B7-42EB-82CF-16EC9051E5E5}" destId="{157A4B0F-B153-4C03-BA08-8CC317CFBB4A}" srcOrd="1" destOrd="0" presId="urn:microsoft.com/office/officeart/2005/8/layout/lProcess1"/>
    <dgm:cxn modelId="{61084785-D4AE-47E8-A13D-0731792577F1}" type="presParOf" srcId="{F5CDB404-03B7-42EB-82CF-16EC9051E5E5}" destId="{194F3154-B169-4240-AFE6-D4DD87D810C9}" srcOrd="2" destOrd="0" presId="urn:microsoft.com/office/officeart/2005/8/layout/lProcess1"/>
    <dgm:cxn modelId="{89866B32-77AB-43B0-9E62-51C36499918B}" type="presParOf" srcId="{194F3154-B169-4240-AFE6-D4DD87D810C9}" destId="{A789E564-1964-45B7-ADA2-7CCE5CBE42AF}" srcOrd="0" destOrd="0" presId="urn:microsoft.com/office/officeart/2005/8/layout/lProcess1"/>
    <dgm:cxn modelId="{582DE701-3CA3-40BC-873C-CC4BE429CC53}" type="presParOf" srcId="{194F3154-B169-4240-AFE6-D4DD87D810C9}" destId="{DCF48E47-44E4-4316-9942-6D4260C79AC9}" srcOrd="1" destOrd="0" presId="urn:microsoft.com/office/officeart/2005/8/layout/lProcess1"/>
    <dgm:cxn modelId="{84C82FEC-E67F-4CC8-9AC5-1FD5F3E8E0D6}" type="presParOf" srcId="{194F3154-B169-4240-AFE6-D4DD87D810C9}" destId="{9584596A-5301-47FF-9EBC-6B59E61916B9}" srcOrd="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D13232-691D-48B8-9C28-0F53038B6E57}">
      <dsp:nvSpPr>
        <dsp:cNvPr id="0" name=""/>
        <dsp:cNvSpPr/>
      </dsp:nvSpPr>
      <dsp:spPr>
        <a:xfrm>
          <a:off x="385375" y="0"/>
          <a:ext cx="3734639" cy="933659"/>
        </a:xfrm>
        <a:prstGeom prst="roundRect">
          <a:avLst>
            <a:gd name="adj" fmla="val 10000"/>
          </a:avLst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FF000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rPr>
            <a:t>Что же такое мотивация?</a:t>
          </a:r>
          <a:endParaRPr lang="ru-RU" sz="2800" b="1" kern="1200" dirty="0">
            <a:solidFill>
              <a:srgbClr val="FF0000"/>
            </a:solidFill>
            <a:effectLst>
              <a:outerShdw blurRad="31750" dist="25400" dir="5400000" algn="tl" rotWithShape="0">
                <a:srgbClr val="000000">
                  <a:alpha val="25000"/>
                </a:srgbClr>
              </a:outerShdw>
            </a:effectLst>
          </a:endParaRPr>
        </a:p>
      </dsp:txBody>
      <dsp:txXfrm>
        <a:off x="385375" y="0"/>
        <a:ext cx="3734639" cy="933659"/>
      </dsp:txXfrm>
    </dsp:sp>
    <dsp:sp modelId="{72918A10-BA4E-499F-9999-3B80C1308DC3}">
      <dsp:nvSpPr>
        <dsp:cNvPr id="0" name=""/>
        <dsp:cNvSpPr/>
      </dsp:nvSpPr>
      <dsp:spPr>
        <a:xfrm rot="21504541">
          <a:off x="2040744" y="1035414"/>
          <a:ext cx="528105" cy="920117"/>
        </a:xfrm>
        <a:prstGeom prst="downArrow">
          <a:avLst/>
        </a:prstGeom>
        <a:solidFill>
          <a:srgbClr val="FF0000"/>
        </a:soli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</dsp:sp>
    <dsp:sp modelId="{A3458B68-D93E-47AF-9385-D7A09855AE97}">
      <dsp:nvSpPr>
        <dsp:cNvPr id="0" name=""/>
        <dsp:cNvSpPr/>
      </dsp:nvSpPr>
      <dsp:spPr>
        <a:xfrm>
          <a:off x="76987" y="2070680"/>
          <a:ext cx="4504013" cy="2357976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i="1" u="sng" kern="1200" dirty="0" smtClean="0"/>
            <a:t>Мотивацию</a:t>
          </a:r>
          <a:r>
            <a:rPr lang="ru-RU" sz="2400" kern="1200" dirty="0" smtClean="0"/>
            <a:t> можно определить как совокупность причин психологического характера, объясняющих поведение человека, его начало, направленность и активность. </a:t>
          </a:r>
          <a:endParaRPr lang="ru-RU" sz="2400" kern="1200" dirty="0"/>
        </a:p>
      </dsp:txBody>
      <dsp:txXfrm>
        <a:off x="76987" y="2070680"/>
        <a:ext cx="4504013" cy="2357976"/>
      </dsp:txXfrm>
    </dsp:sp>
    <dsp:sp modelId="{A789E564-1964-45B7-ADA2-7CCE5CBE42AF}">
      <dsp:nvSpPr>
        <dsp:cNvPr id="0" name=""/>
        <dsp:cNvSpPr/>
      </dsp:nvSpPr>
      <dsp:spPr>
        <a:xfrm>
          <a:off x="5150813" y="0"/>
          <a:ext cx="3734639" cy="1086182"/>
        </a:xfrm>
        <a:prstGeom prst="roundRect">
          <a:avLst>
            <a:gd name="adj" fmla="val 10000"/>
          </a:avLst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FF000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rPr>
            <a:t>Что она объясняет?</a:t>
          </a:r>
          <a:endParaRPr lang="ru-RU" sz="2800" b="1" kern="1200" dirty="0">
            <a:solidFill>
              <a:srgbClr val="FF0000"/>
            </a:solidFill>
            <a:effectLst>
              <a:outerShdw blurRad="31750" dist="25400" dir="5400000" algn="tl" rotWithShape="0">
                <a:srgbClr val="000000">
                  <a:alpha val="25000"/>
                </a:srgbClr>
              </a:outerShdw>
            </a:effectLst>
          </a:endParaRPr>
        </a:p>
      </dsp:txBody>
      <dsp:txXfrm>
        <a:off x="5150813" y="0"/>
        <a:ext cx="3734639" cy="1086182"/>
      </dsp:txXfrm>
    </dsp:sp>
    <dsp:sp modelId="{DCF48E47-44E4-4316-9942-6D4260C79AC9}">
      <dsp:nvSpPr>
        <dsp:cNvPr id="0" name=""/>
        <dsp:cNvSpPr/>
      </dsp:nvSpPr>
      <dsp:spPr>
        <a:xfrm rot="21520847">
          <a:off x="6795100" y="923441"/>
          <a:ext cx="421659" cy="920117"/>
        </a:xfrm>
        <a:prstGeom prst="downArrow">
          <a:avLst/>
        </a:prstGeom>
        <a:solidFill>
          <a:srgbClr val="FF0000"/>
        </a:soli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</dsp:sp>
    <dsp:sp modelId="{9584596A-5301-47FF-9EBC-6B59E61916B9}">
      <dsp:nvSpPr>
        <dsp:cNvPr id="0" name=""/>
        <dsp:cNvSpPr/>
      </dsp:nvSpPr>
      <dsp:spPr>
        <a:xfrm>
          <a:off x="4967386" y="1994363"/>
          <a:ext cx="4108290" cy="2416956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i="1" u="sng" kern="1200" dirty="0" smtClean="0"/>
            <a:t>Мотивация</a:t>
          </a:r>
          <a:r>
            <a:rPr lang="ru-RU" sz="2400" kern="1200" dirty="0" smtClean="0"/>
            <a:t> объясняет целенаправленность действия, организованность и устойчивость деятельности, направленной на достижение определенной цели.</a:t>
          </a:r>
          <a:endParaRPr lang="ru-RU" sz="2400" kern="1200" dirty="0"/>
        </a:p>
      </dsp:txBody>
      <dsp:txXfrm>
        <a:off x="4967386" y="1994363"/>
        <a:ext cx="4108290" cy="24169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2E9088-996A-41FE-85A1-B8B60AD6B5B2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E5CE7F-EF7D-453F-948D-361499B6F8E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09CEBE1-2734-4A94-B483-4A2560B917D3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4988"/>
            <a:ext cx="5029200" cy="4113212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B31F8-6AAD-497B-9CF0-492AB4DACC01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A315D-DA02-4B40-9A97-F98C45C2A6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B31F8-6AAD-497B-9CF0-492AB4DACC01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A315D-DA02-4B40-9A97-F98C45C2A6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B31F8-6AAD-497B-9CF0-492AB4DACC01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A315D-DA02-4B40-9A97-F98C45C2A6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B31F8-6AAD-497B-9CF0-492AB4DACC01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A315D-DA02-4B40-9A97-F98C45C2A6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B31F8-6AAD-497B-9CF0-492AB4DACC01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A315D-DA02-4B40-9A97-F98C45C2A6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B31F8-6AAD-497B-9CF0-492AB4DACC01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A315D-DA02-4B40-9A97-F98C45C2A6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B31F8-6AAD-497B-9CF0-492AB4DACC01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A315D-DA02-4B40-9A97-F98C45C2A6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B31F8-6AAD-497B-9CF0-492AB4DACC01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A315D-DA02-4B40-9A97-F98C45C2A6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B31F8-6AAD-497B-9CF0-492AB4DACC01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A315D-DA02-4B40-9A97-F98C45C2A6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B31F8-6AAD-497B-9CF0-492AB4DACC01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A315D-DA02-4B40-9A97-F98C45C2A6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B31F8-6AAD-497B-9CF0-492AB4DACC01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A315D-DA02-4B40-9A97-F98C45C2A6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B31F8-6AAD-497B-9CF0-492AB4DACC01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A315D-DA02-4B40-9A97-F98C45C2A67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diagramLayout" Target="../diagrams/layout1.xml"/><Relationship Id="rId7" Type="http://schemas.openxmlformats.org/officeDocument/2006/relationships/image" Target="../media/image3.gi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1928813" y="571500"/>
            <a:ext cx="5867400" cy="24288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r">
              <a:buFont typeface="Verdan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1" i="1" dirty="0" smtClean="0">
                <a:solidFill>
                  <a:schemeClr val="accent4">
                    <a:lumMod val="50000"/>
                  </a:schemeClr>
                </a:solidFill>
                <a:latin typeface="Verdana" pitchFamily="34" charset="0"/>
              </a:rPr>
              <a:t>М</a:t>
            </a:r>
            <a:r>
              <a:rPr lang="en-GB" sz="3200" b="1" i="1" dirty="0" err="1" smtClean="0">
                <a:solidFill>
                  <a:schemeClr val="accent4">
                    <a:lumMod val="50000"/>
                  </a:schemeClr>
                </a:solidFill>
                <a:latin typeface="Verdana" pitchFamily="34" charset="0"/>
              </a:rPr>
              <a:t>отивация</a:t>
            </a:r>
            <a:r>
              <a:rPr lang="en-GB" sz="3200" b="1" i="1" dirty="0" smtClean="0">
                <a:solidFill>
                  <a:schemeClr val="accent4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ru-RU" sz="3200" b="1" i="1" dirty="0" smtClean="0">
                <a:solidFill>
                  <a:schemeClr val="accent4">
                    <a:lumMod val="50000"/>
                  </a:schemeClr>
                </a:solidFill>
                <a:latin typeface="Verdana" pitchFamily="34" charset="0"/>
              </a:rPr>
              <a:t> на уроках и во внеурочной деятельности </a:t>
            </a:r>
            <a:r>
              <a:rPr lang="en-GB" sz="3200" b="1" i="1" dirty="0" err="1" smtClean="0">
                <a:solidFill>
                  <a:schemeClr val="accent4">
                    <a:lumMod val="50000"/>
                  </a:schemeClr>
                </a:solidFill>
                <a:latin typeface="Verdana" pitchFamily="34" charset="0"/>
              </a:rPr>
              <a:t>как</a:t>
            </a:r>
            <a:r>
              <a:rPr lang="en-GB" sz="3200" b="1" i="1" dirty="0" smtClean="0">
                <a:solidFill>
                  <a:schemeClr val="accent4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en-GB" sz="3200" b="1" i="1" dirty="0" err="1">
                <a:solidFill>
                  <a:schemeClr val="accent4">
                    <a:lumMod val="50000"/>
                  </a:schemeClr>
                </a:solidFill>
                <a:latin typeface="Verdana" pitchFamily="34" charset="0"/>
              </a:rPr>
              <a:t>показатель</a:t>
            </a:r>
            <a:r>
              <a:rPr lang="en-GB" sz="3200" b="1" i="1" dirty="0">
                <a:solidFill>
                  <a:schemeClr val="accent4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en-GB" sz="3200" b="1" i="1" dirty="0" err="1">
                <a:solidFill>
                  <a:schemeClr val="accent4">
                    <a:lumMod val="50000"/>
                  </a:schemeClr>
                </a:solidFill>
                <a:latin typeface="Verdana" pitchFamily="34" charset="0"/>
              </a:rPr>
              <a:t>качества</a:t>
            </a:r>
            <a:r>
              <a:rPr lang="en-GB" sz="3200" b="1" i="1" dirty="0">
                <a:solidFill>
                  <a:schemeClr val="accent4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ru-RU" sz="3200" b="1" i="1" dirty="0" smtClean="0">
                <a:solidFill>
                  <a:schemeClr val="accent4">
                    <a:lumMod val="50000"/>
                  </a:schemeClr>
                </a:solidFill>
                <a:latin typeface="Verdana" pitchFamily="34" charset="0"/>
              </a:rPr>
              <a:t>обучения</a:t>
            </a:r>
            <a:endParaRPr lang="en-GB" sz="3200" b="1" i="1" dirty="0">
              <a:solidFill>
                <a:schemeClr val="accent4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857250" y="4143375"/>
            <a:ext cx="6357938" cy="1028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>
              <a:spcBef>
                <a:spcPts val="450"/>
              </a:spcBef>
              <a:buClr>
                <a:srgbClr val="9999FF"/>
              </a:buClr>
              <a:buFont typeface="Wingdings" pitchFamily="2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b="1" dirty="0" smtClean="0">
                <a:solidFill>
                  <a:srgbClr val="1D528D"/>
                </a:solidFill>
                <a:latin typeface="Verdana" pitchFamily="34" charset="0"/>
              </a:rPr>
              <a:t>Семинар</a:t>
            </a:r>
          </a:p>
          <a:p>
            <a:pPr algn="ctr">
              <a:spcBef>
                <a:spcPts val="450"/>
              </a:spcBef>
              <a:buClr>
                <a:srgbClr val="9999FF"/>
              </a:buClr>
              <a:buFont typeface="Wingdings" pitchFamily="2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b="1" dirty="0" smtClean="0">
                <a:solidFill>
                  <a:srgbClr val="1D528D"/>
                </a:solidFill>
                <a:latin typeface="Verdana" pitchFamily="34" charset="0"/>
              </a:rPr>
              <a:t>а</a:t>
            </a:r>
            <a:r>
              <a:rPr lang="ru-RU" b="1" dirty="0" smtClean="0">
                <a:solidFill>
                  <a:srgbClr val="1D528D"/>
                </a:solidFill>
                <a:latin typeface="Verdana" pitchFamily="34" charset="0"/>
              </a:rPr>
              <a:t>втор : учитель химии</a:t>
            </a:r>
            <a:endParaRPr lang="en-GB" b="1" dirty="0">
              <a:solidFill>
                <a:srgbClr val="1D528D"/>
              </a:solidFill>
              <a:latin typeface="Verdana" pitchFamily="34" charset="0"/>
            </a:endParaRPr>
          </a:p>
          <a:p>
            <a:pPr algn="ctr">
              <a:spcBef>
                <a:spcPts val="450"/>
              </a:spcBef>
              <a:buClr>
                <a:srgbClr val="9999FF"/>
              </a:buClr>
              <a:buFont typeface="Wingdings" pitchFamily="2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b="1" dirty="0" smtClean="0">
                <a:solidFill>
                  <a:srgbClr val="1D528D"/>
                </a:solidFill>
                <a:latin typeface="Verdana" pitchFamily="34" charset="0"/>
              </a:rPr>
              <a:t>Винник </a:t>
            </a:r>
            <a:r>
              <a:rPr lang="ru-RU" b="1" smtClean="0">
                <a:solidFill>
                  <a:srgbClr val="1D528D"/>
                </a:solidFill>
                <a:latin typeface="Verdana" pitchFamily="34" charset="0"/>
              </a:rPr>
              <a:t>Наталья Дмитриевна</a:t>
            </a:r>
            <a:endParaRPr lang="en-GB" b="1" dirty="0">
              <a:solidFill>
                <a:srgbClr val="1D528D"/>
              </a:solidFill>
              <a:latin typeface="Verdana" pitchFamily="34" charset="0"/>
            </a:endParaRPr>
          </a:p>
          <a:p>
            <a:pPr algn="ctr">
              <a:spcBef>
                <a:spcPts val="450"/>
              </a:spcBef>
              <a:buClr>
                <a:srgbClr val="9999FF"/>
              </a:buClr>
              <a:buFont typeface="Wingdings" pitchFamily="2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b="1" dirty="0" smtClean="0">
                <a:solidFill>
                  <a:srgbClr val="1D528D"/>
                </a:solidFill>
                <a:latin typeface="Verdana" pitchFamily="34" charset="0"/>
              </a:rPr>
              <a:t>декабрь 2013</a:t>
            </a:r>
            <a:r>
              <a:rPr lang="en-GB" b="1" dirty="0" smtClean="0">
                <a:solidFill>
                  <a:srgbClr val="1D528D"/>
                </a:solidFill>
                <a:latin typeface="Verdana" pitchFamily="34" charset="0"/>
              </a:rPr>
              <a:t> </a:t>
            </a:r>
            <a:r>
              <a:rPr lang="en-GB" b="1" dirty="0">
                <a:solidFill>
                  <a:srgbClr val="1D528D"/>
                </a:solidFill>
                <a:latin typeface="Verdana" pitchFamily="34" charset="0"/>
              </a:rPr>
              <a:t>г.</a:t>
            </a:r>
          </a:p>
        </p:txBody>
      </p:sp>
      <p:sp>
        <p:nvSpPr>
          <p:cNvPr id="4" name="Стрелка вправо 3">
            <a:hlinkClick r:id="rId3" action="ppaction://hlinksldjump"/>
          </p:cNvPr>
          <p:cNvSpPr/>
          <p:nvPr/>
        </p:nvSpPr>
        <p:spPr>
          <a:xfrm>
            <a:off x="7358082" y="6072206"/>
            <a:ext cx="714380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2" dur="20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" grpId="0"/>
      <p:bldP spid="4097" grpId="1"/>
      <p:bldP spid="4098" grpId="0"/>
      <p:bldP spid="4098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3-й этап. Мотивация завершения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r>
              <a:rPr lang="ru-RU" sz="2800" dirty="0"/>
              <a:t>Здесь важно, чтобы каждый ученик вышел из деятельности </a:t>
            </a:r>
            <a:r>
              <a:rPr lang="ru-RU" sz="2800" dirty="0">
                <a:solidFill>
                  <a:srgbClr val="FF0000"/>
                </a:solidFill>
              </a:rPr>
              <a:t>с позитивным личным опытом</a:t>
            </a:r>
            <a:r>
              <a:rPr lang="ru-RU" sz="2800" dirty="0"/>
              <a:t>, чтобы в конце занятия возникла позитивная установка на дальнейший процесс учения, то есть положительная мотивация перспективы. </a:t>
            </a:r>
          </a:p>
          <a:p>
            <a:pPr>
              <a:lnSpc>
                <a:spcPct val="80000"/>
              </a:lnSpc>
              <a:buNone/>
            </a:pPr>
            <a:r>
              <a:rPr lang="ru-RU" sz="2800" dirty="0"/>
              <a:t>Для этого </a:t>
            </a:r>
            <a:r>
              <a:rPr lang="ru-RU" sz="2800" dirty="0" smtClean="0"/>
              <a:t>необходимо: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ru-RU" sz="2800" dirty="0" smtClean="0"/>
              <a:t>усилить </a:t>
            </a:r>
            <a:r>
              <a:rPr lang="ru-RU" sz="2800" dirty="0">
                <a:solidFill>
                  <a:srgbClr val="FF0000"/>
                </a:solidFill>
              </a:rPr>
              <a:t>оценочную деятельность</a:t>
            </a:r>
            <a:r>
              <a:rPr lang="ru-RU" sz="2800" dirty="0"/>
              <a:t> самих учащихся, сочетая ее с дифференцированной оценкой </a:t>
            </a:r>
            <a:r>
              <a:rPr lang="ru-RU" sz="2800" dirty="0" smtClean="0"/>
              <a:t>учителя;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ru-RU" sz="2800" dirty="0" smtClean="0">
                <a:solidFill>
                  <a:srgbClr val="FF0000"/>
                </a:solidFill>
              </a:rPr>
              <a:t>позитивное </a:t>
            </a:r>
            <a:r>
              <a:rPr lang="ru-RU" sz="2800" dirty="0">
                <a:solidFill>
                  <a:srgbClr val="FF0000"/>
                </a:solidFill>
              </a:rPr>
              <a:t>восприятие одноклассников и самих себя</a:t>
            </a:r>
            <a:r>
              <a:rPr lang="ru-RU" sz="2800" dirty="0"/>
              <a:t> </a:t>
            </a:r>
            <a:r>
              <a:rPr lang="ru-RU" sz="2800" dirty="0" smtClean="0"/>
              <a:t>;</a:t>
            </a:r>
            <a:endParaRPr lang="ru-RU" sz="2800" dirty="0"/>
          </a:p>
          <a:p>
            <a:pPr>
              <a:lnSpc>
                <a:spcPct val="80000"/>
              </a:lnSpc>
              <a:buNone/>
            </a:pPr>
            <a:r>
              <a:rPr lang="ru-RU" sz="2800" dirty="0" smtClean="0"/>
              <a:t>-создана  </a:t>
            </a:r>
            <a:r>
              <a:rPr lang="ru-RU" sz="2800" dirty="0"/>
              <a:t>в классе </a:t>
            </a:r>
            <a:r>
              <a:rPr lang="ru-RU" sz="2800" dirty="0" smtClean="0">
                <a:solidFill>
                  <a:srgbClr val="FF0000"/>
                </a:solidFill>
              </a:rPr>
              <a:t>атмосфера </a:t>
            </a:r>
            <a:r>
              <a:rPr lang="ru-RU" sz="2800" dirty="0">
                <a:solidFill>
                  <a:srgbClr val="FF0000"/>
                </a:solidFill>
              </a:rPr>
              <a:t>взаимного уважения, доверия и тепла</a:t>
            </a:r>
            <a:r>
              <a:rPr lang="ru-RU" sz="28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9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2" grpId="0"/>
      <p:bldP spid="9216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МОТИВАЦИОННАЯ СФЕРА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Мотивы-                                       Мотивация-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 flipV="1">
            <a:off x="2000232" y="1142984"/>
            <a:ext cx="1428760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929190" y="1071546"/>
            <a:ext cx="1143008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142844" y="2143117"/>
            <a:ext cx="350046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это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те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побуждения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из-за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которых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человек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ставит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перед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собой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определенную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основе мотивов лежат определенные </a:t>
            </a:r>
            <a:r>
              <a:rPr lang="ru-RU" sz="2400" dirty="0" smtClean="0">
                <a:solidFill>
                  <a:srgbClr val="FF0000"/>
                </a:solidFill>
              </a:rPr>
              <a:t>потребности.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286248" y="2357430"/>
            <a:ext cx="4643470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этот  процесс побуждает поведение, направляет и организует его, придает ему личностный смысл и значимость.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AutoShape 1"/>
          <p:cNvSpPr>
            <a:spLocks noChangeArrowheads="1"/>
          </p:cNvSpPr>
          <p:nvPr/>
        </p:nvSpPr>
        <p:spPr bwMode="auto">
          <a:xfrm>
            <a:off x="6143625" y="1079500"/>
            <a:ext cx="2676525" cy="5219700"/>
          </a:xfrm>
          <a:prstGeom prst="roundRect">
            <a:avLst>
              <a:gd name="adj" fmla="val 16667"/>
            </a:avLst>
          </a:prstGeom>
          <a:noFill/>
          <a:ln w="38160">
            <a:solidFill>
              <a:srgbClr val="1D528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70" name="AutoShape 2"/>
          <p:cNvSpPr>
            <a:spLocks noChangeArrowheads="1"/>
          </p:cNvSpPr>
          <p:nvPr/>
        </p:nvSpPr>
        <p:spPr bwMode="auto">
          <a:xfrm>
            <a:off x="179388" y="1079500"/>
            <a:ext cx="2535237" cy="5219700"/>
          </a:xfrm>
          <a:prstGeom prst="roundRect">
            <a:avLst>
              <a:gd name="adj" fmla="val 16667"/>
            </a:avLst>
          </a:prstGeom>
          <a:noFill/>
          <a:ln w="38160">
            <a:solidFill>
              <a:srgbClr val="1D528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71" name="AutoShape 3"/>
          <p:cNvSpPr>
            <a:spLocks noChangeArrowheads="1"/>
          </p:cNvSpPr>
          <p:nvPr/>
        </p:nvSpPr>
        <p:spPr bwMode="auto">
          <a:xfrm>
            <a:off x="2571750" y="1428750"/>
            <a:ext cx="831850" cy="1143000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  <a:gd name="T56" fmla="*/ 0 w 580"/>
              <a:gd name="T57" fmla="*/ 0 h 798"/>
              <a:gd name="T58" fmla="*/ 580 w 580"/>
              <a:gd name="T59" fmla="*/ 798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T56" t="T57" r="T58" b="T59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0">
            <a:gsLst>
              <a:gs pos="0">
                <a:srgbClr val="6FCFCA"/>
              </a:gs>
              <a:gs pos="100000">
                <a:srgbClr val="1DB3AC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 flipH="1">
            <a:off x="4929188" y="3143250"/>
            <a:ext cx="909637" cy="1244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 flipH="1">
            <a:off x="5500688" y="1428750"/>
            <a:ext cx="785812" cy="1143000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  <a:gd name="T56" fmla="*/ 0 w 580"/>
              <a:gd name="T57" fmla="*/ 0 h 798"/>
              <a:gd name="T58" fmla="*/ 580 w 580"/>
              <a:gd name="T59" fmla="*/ 798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T56" t="T57" r="T58" b="T59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0">
            <a:gsLst>
              <a:gs pos="0">
                <a:srgbClr val="DFDFFF"/>
              </a:gs>
              <a:gs pos="100000">
                <a:srgbClr val="9999FF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857500" y="214313"/>
            <a:ext cx="2997200" cy="1600200"/>
            <a:chOff x="1800" y="135"/>
            <a:chExt cx="1888" cy="1008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1800" y="225"/>
              <a:ext cx="1888" cy="918"/>
              <a:chOff x="1800" y="225"/>
              <a:chExt cx="1888" cy="918"/>
            </a:xfrm>
          </p:grpSpPr>
          <p:sp>
            <p:nvSpPr>
              <p:cNvPr id="7176" name="Oval 8"/>
              <p:cNvSpPr>
                <a:spLocks noChangeArrowheads="1"/>
              </p:cNvSpPr>
              <p:nvPr/>
            </p:nvSpPr>
            <p:spPr bwMode="auto">
              <a:xfrm>
                <a:off x="1821" y="254"/>
                <a:ext cx="1868" cy="890"/>
              </a:xfrm>
              <a:prstGeom prst="ellipse">
                <a:avLst/>
              </a:prstGeom>
              <a:gradFill rotWithShape="0">
                <a:gsLst>
                  <a:gs pos="0">
                    <a:srgbClr val="4A4A7C"/>
                  </a:gs>
                  <a:gs pos="100000">
                    <a:srgbClr val="9999FF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7" name="Oval 9"/>
              <p:cNvSpPr>
                <a:spLocks noChangeArrowheads="1"/>
              </p:cNvSpPr>
              <p:nvPr/>
            </p:nvSpPr>
            <p:spPr bwMode="auto">
              <a:xfrm>
                <a:off x="1800" y="225"/>
                <a:ext cx="1868" cy="889"/>
              </a:xfrm>
              <a:prstGeom prst="ellipse">
                <a:avLst/>
              </a:prstGeom>
              <a:gradFill rotWithShape="0">
                <a:gsLst>
                  <a:gs pos="0">
                    <a:srgbClr val="9999FF"/>
                  </a:gs>
                  <a:gs pos="100000">
                    <a:srgbClr val="D2D2FF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7178" name="Oval 10"/>
            <p:cNvSpPr>
              <a:spLocks noChangeArrowheads="1"/>
            </p:cNvSpPr>
            <p:nvPr/>
          </p:nvSpPr>
          <p:spPr bwMode="auto">
            <a:xfrm>
              <a:off x="1889" y="135"/>
              <a:ext cx="1691" cy="845"/>
            </a:xfrm>
            <a:prstGeom prst="ellipse">
              <a:avLst/>
            </a:prstGeom>
            <a:gradFill rotWithShape="0">
              <a:gsLst>
                <a:gs pos="0">
                  <a:srgbClr val="1B9AD9"/>
                </a:gs>
                <a:gs pos="100000">
                  <a:srgbClr val="0D4764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79" name="Oval 11"/>
            <p:cNvSpPr>
              <a:spLocks noChangeArrowheads="1"/>
            </p:cNvSpPr>
            <p:nvPr/>
          </p:nvSpPr>
          <p:spPr bwMode="auto">
            <a:xfrm>
              <a:off x="1911" y="140"/>
              <a:ext cx="1650" cy="824"/>
            </a:xfrm>
            <a:prstGeom prst="ellipse">
              <a:avLst/>
            </a:prstGeom>
            <a:gradFill rotWithShape="0">
              <a:gsLst>
                <a:gs pos="0">
                  <a:srgbClr val="AFDCF2"/>
                </a:gs>
                <a:gs pos="100000">
                  <a:srgbClr val="1B9AD9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0" name="Oval 12"/>
            <p:cNvSpPr>
              <a:spLocks noChangeArrowheads="1"/>
            </p:cNvSpPr>
            <p:nvPr/>
          </p:nvSpPr>
          <p:spPr bwMode="auto">
            <a:xfrm>
              <a:off x="1928" y="148"/>
              <a:ext cx="1570" cy="770"/>
            </a:xfrm>
            <a:prstGeom prst="ellipse">
              <a:avLst/>
            </a:prstGeom>
            <a:gradFill rotWithShape="0">
              <a:gsLst>
                <a:gs pos="0">
                  <a:srgbClr val="1B9AD9"/>
                </a:gs>
                <a:gs pos="100000">
                  <a:srgbClr val="157AAC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1" name="Oval 13"/>
            <p:cNvSpPr>
              <a:spLocks noChangeArrowheads="1"/>
            </p:cNvSpPr>
            <p:nvPr/>
          </p:nvSpPr>
          <p:spPr bwMode="auto">
            <a:xfrm>
              <a:off x="2011" y="165"/>
              <a:ext cx="1382" cy="624"/>
            </a:xfrm>
            <a:prstGeom prst="ellipse">
              <a:avLst/>
            </a:prstGeom>
            <a:gradFill rotWithShape="0">
              <a:gsLst>
                <a:gs pos="0">
                  <a:srgbClr val="1B9AD9"/>
                </a:gs>
                <a:gs pos="100000">
                  <a:srgbClr val="FFFFFF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3429000" y="357188"/>
            <a:ext cx="1857375" cy="13256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 err="1">
                <a:solidFill>
                  <a:srgbClr val="002060"/>
                </a:solidFill>
              </a:rPr>
              <a:t>Какие</a:t>
            </a:r>
            <a:r>
              <a:rPr lang="en-GB" sz="2000" b="1" dirty="0">
                <a:solidFill>
                  <a:srgbClr val="002060"/>
                </a:solidFill>
              </a:rPr>
              <a:t> </a:t>
            </a:r>
            <a:r>
              <a:rPr lang="en-GB" sz="2000" b="1" dirty="0" err="1">
                <a:solidFill>
                  <a:srgbClr val="002060"/>
                </a:solidFill>
              </a:rPr>
              <a:t>мотивы</a:t>
            </a:r>
            <a:r>
              <a:rPr lang="en-GB" sz="2000" b="1" dirty="0">
                <a:solidFill>
                  <a:srgbClr val="002060"/>
                </a:solidFill>
              </a:rPr>
              <a:t> </a:t>
            </a:r>
            <a:r>
              <a:rPr lang="en-GB" sz="2000" b="1" dirty="0" err="1">
                <a:solidFill>
                  <a:srgbClr val="002060"/>
                </a:solidFill>
              </a:rPr>
              <a:t>побуждают</a:t>
            </a:r>
            <a:r>
              <a:rPr lang="en-GB" sz="2000" b="1" dirty="0">
                <a:solidFill>
                  <a:srgbClr val="002060"/>
                </a:solidFill>
              </a:rPr>
              <a:t> </a:t>
            </a:r>
            <a:r>
              <a:rPr lang="en-GB" sz="2000" b="1" dirty="0" err="1">
                <a:solidFill>
                  <a:srgbClr val="002060"/>
                </a:solidFill>
              </a:rPr>
              <a:t>школьников</a:t>
            </a:r>
            <a:r>
              <a:rPr lang="en-GB" sz="2000" b="1" dirty="0">
                <a:solidFill>
                  <a:srgbClr val="002060"/>
                </a:solidFill>
              </a:rPr>
              <a:t> </a:t>
            </a:r>
            <a:r>
              <a:rPr lang="en-GB" sz="2000" b="1" dirty="0" err="1" smtClean="0">
                <a:solidFill>
                  <a:srgbClr val="002060"/>
                </a:solidFill>
              </a:rPr>
              <a:t>учиться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7183" name="AutoShape 15"/>
          <p:cNvSpPr>
            <a:spLocks noChangeArrowheads="1"/>
          </p:cNvSpPr>
          <p:nvPr/>
        </p:nvSpPr>
        <p:spPr bwMode="auto">
          <a:xfrm>
            <a:off x="3060700" y="2428875"/>
            <a:ext cx="2725738" cy="4230688"/>
          </a:xfrm>
          <a:prstGeom prst="roundRect">
            <a:avLst>
              <a:gd name="adj" fmla="val 16667"/>
            </a:avLst>
          </a:prstGeom>
          <a:noFill/>
          <a:ln w="38160">
            <a:solidFill>
              <a:srgbClr val="1D528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84" name="AutoShape 16"/>
          <p:cNvSpPr>
            <a:spLocks noChangeArrowheads="1"/>
          </p:cNvSpPr>
          <p:nvPr/>
        </p:nvSpPr>
        <p:spPr bwMode="auto">
          <a:xfrm rot="4320000" flipH="1">
            <a:off x="3987800" y="1727200"/>
            <a:ext cx="703263" cy="938213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  <a:gd name="T56" fmla="*/ 0 w 580"/>
              <a:gd name="T57" fmla="*/ 0 h 798"/>
              <a:gd name="T58" fmla="*/ 580 w 580"/>
              <a:gd name="T59" fmla="*/ 798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T56" t="T57" r="T58" b="T59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rgbClr val="71C4ED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3286125" y="4143375"/>
            <a:ext cx="203835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179388" y="1714488"/>
            <a:ext cx="2703512" cy="464960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pPr algn="ctr">
              <a:buClr>
                <a:srgbClr val="1474A3"/>
              </a:buClr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Начальная</a:t>
            </a:r>
            <a:r>
              <a:rPr lang="en-GB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школа</a:t>
            </a:r>
            <a:endParaRPr lang="en-GB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Ведущие</a:t>
            </a:r>
            <a:r>
              <a:rPr lang="en-GB" sz="1600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600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мотивы</a:t>
            </a:r>
            <a:r>
              <a:rPr lang="en-GB" sz="1600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GB" sz="1600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чувство</a:t>
            </a:r>
            <a:r>
              <a:rPr lang="en-GB" sz="1600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600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долга</a:t>
            </a:r>
            <a:endParaRPr lang="en-GB" sz="1600" dirty="0">
              <a:solidFill>
                <a:srgbClr val="1D528D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GB" sz="1600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престижная</a:t>
            </a:r>
            <a:r>
              <a:rPr lang="en-GB" sz="1600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600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мотивация</a:t>
            </a:r>
            <a:r>
              <a:rPr lang="en-GB" sz="1600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GB" sz="1600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желание</a:t>
            </a:r>
            <a:r>
              <a:rPr lang="en-GB" sz="1600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600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получить</a:t>
            </a:r>
            <a:r>
              <a:rPr lang="en-GB" sz="1600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600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высокую</a:t>
            </a:r>
            <a:r>
              <a:rPr lang="en-GB" sz="1600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600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отметку</a:t>
            </a:r>
            <a:r>
              <a:rPr lang="en-GB" sz="1600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GB" sz="1600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мотив</a:t>
            </a:r>
            <a:r>
              <a:rPr lang="en-GB" sz="1600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600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избегания</a:t>
            </a:r>
            <a:r>
              <a:rPr lang="en-GB" sz="1600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600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санкций</a:t>
            </a:r>
            <a:r>
              <a:rPr lang="en-GB" sz="1600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solidFill>
                  <a:srgbClr val="1D528D"/>
                </a:solidFill>
                <a:cs typeface="Times New Roman" pitchFamily="18" charset="0"/>
              </a:rPr>
              <a:t>Основная</a:t>
            </a:r>
            <a:r>
              <a:rPr lang="en-GB" sz="1600" dirty="0">
                <a:solidFill>
                  <a:srgbClr val="1D528D"/>
                </a:solidFill>
                <a:cs typeface="Times New Roman" pitchFamily="18" charset="0"/>
              </a:rPr>
              <a:t> </a:t>
            </a:r>
            <a:r>
              <a:rPr lang="en-GB" sz="1600" dirty="0" err="1">
                <a:solidFill>
                  <a:srgbClr val="1D528D"/>
                </a:solidFill>
                <a:cs typeface="Times New Roman" pitchFamily="18" charset="0"/>
              </a:rPr>
              <a:t>мотивация</a:t>
            </a:r>
            <a:r>
              <a:rPr lang="en-GB" sz="1600" dirty="0">
                <a:solidFill>
                  <a:srgbClr val="1D528D"/>
                </a:solidFill>
                <a:cs typeface="Times New Roman" pitchFamily="18" charset="0"/>
              </a:rPr>
              <a:t>: </a:t>
            </a:r>
            <a:r>
              <a:rPr lang="en-GB" sz="1600" dirty="0" err="1" smtClean="0">
                <a:solidFill>
                  <a:srgbClr val="1D528D"/>
                </a:solidFill>
                <a:cs typeface="Times New Roman" pitchFamily="18" charset="0"/>
              </a:rPr>
              <a:t>внешняя</a:t>
            </a:r>
            <a:r>
              <a:rPr lang="ru-RU" sz="1600" dirty="0">
                <a:solidFill>
                  <a:srgbClr val="1D528D"/>
                </a:solidFill>
                <a:cs typeface="Times New Roman" pitchFamily="18" charset="0"/>
              </a:rPr>
              <a:t>.</a:t>
            </a:r>
            <a:r>
              <a:rPr lang="en-GB" sz="1600" dirty="0" smtClean="0">
                <a:solidFill>
                  <a:srgbClr val="1D528D"/>
                </a:solidFill>
                <a:cs typeface="Times New Roman" pitchFamily="18" charset="0"/>
              </a:rPr>
              <a:t> </a:t>
            </a:r>
            <a:r>
              <a:rPr lang="en-GB" sz="1600" dirty="0" err="1">
                <a:solidFill>
                  <a:srgbClr val="1D528D"/>
                </a:solidFill>
                <a:cs typeface="Times New Roman" pitchFamily="18" charset="0"/>
              </a:rPr>
              <a:t>Мотивация</a:t>
            </a:r>
            <a:r>
              <a:rPr lang="en-GB" sz="1600" dirty="0">
                <a:solidFill>
                  <a:srgbClr val="1D528D"/>
                </a:solidFill>
                <a:cs typeface="Times New Roman" pitchFamily="18" charset="0"/>
              </a:rPr>
              <a:t> </a:t>
            </a:r>
            <a:r>
              <a:rPr lang="en-GB" sz="1600" dirty="0" err="1">
                <a:solidFill>
                  <a:srgbClr val="1D528D"/>
                </a:solidFill>
                <a:cs typeface="Times New Roman" pitchFamily="18" charset="0"/>
              </a:rPr>
              <a:t>отличается</a:t>
            </a:r>
            <a:r>
              <a:rPr lang="en-GB" sz="1600" dirty="0">
                <a:solidFill>
                  <a:srgbClr val="1D528D"/>
                </a:solidFill>
                <a:cs typeface="Times New Roman" pitchFamily="18" charset="0"/>
              </a:rPr>
              <a:t> </a:t>
            </a:r>
            <a:r>
              <a:rPr lang="en-GB" sz="1600" dirty="0" err="1">
                <a:solidFill>
                  <a:srgbClr val="1D528D"/>
                </a:solidFill>
                <a:cs typeface="Times New Roman" pitchFamily="18" charset="0"/>
              </a:rPr>
              <a:t>неустойчивостью</a:t>
            </a:r>
            <a:r>
              <a:rPr lang="en-GB" sz="1600" dirty="0">
                <a:solidFill>
                  <a:srgbClr val="1D528D"/>
                </a:solidFill>
                <a:cs typeface="Times New Roman" pitchFamily="18" charset="0"/>
              </a:rPr>
              <a:t>, </a:t>
            </a:r>
            <a:r>
              <a:rPr lang="en-GB" sz="1600" dirty="0" err="1">
                <a:solidFill>
                  <a:srgbClr val="1D528D"/>
                </a:solidFill>
                <a:cs typeface="Times New Roman" pitchFamily="18" charset="0"/>
              </a:rPr>
              <a:t>что</a:t>
            </a:r>
            <a:r>
              <a:rPr lang="en-GB" sz="1600" dirty="0">
                <a:solidFill>
                  <a:srgbClr val="1D528D"/>
                </a:solidFill>
                <a:cs typeface="Times New Roman" pitchFamily="18" charset="0"/>
              </a:rPr>
              <a:t> </a:t>
            </a:r>
            <a:r>
              <a:rPr lang="en-GB" sz="1600" dirty="0" err="1">
                <a:solidFill>
                  <a:srgbClr val="1D528D"/>
                </a:solidFill>
                <a:cs typeface="Times New Roman" pitchFamily="18" charset="0"/>
              </a:rPr>
              <a:t>означает</a:t>
            </a:r>
            <a:r>
              <a:rPr lang="en-GB" sz="1600" dirty="0">
                <a:solidFill>
                  <a:srgbClr val="1D528D"/>
                </a:solidFill>
                <a:cs typeface="Times New Roman" pitchFamily="18" charset="0"/>
              </a:rPr>
              <a:t> </a:t>
            </a:r>
            <a:r>
              <a:rPr lang="en-GB" sz="1600" dirty="0" err="1">
                <a:solidFill>
                  <a:srgbClr val="1D528D"/>
                </a:solidFill>
                <a:cs typeface="Times New Roman" pitchFamily="18" charset="0"/>
              </a:rPr>
              <a:t>отсутствие</a:t>
            </a:r>
            <a:r>
              <a:rPr lang="en-GB" sz="1600" dirty="0">
                <a:solidFill>
                  <a:srgbClr val="1D528D"/>
                </a:solidFill>
                <a:cs typeface="Times New Roman" pitchFamily="18" charset="0"/>
              </a:rPr>
              <a:t> </a:t>
            </a:r>
            <a:r>
              <a:rPr lang="en-GB" sz="1600" dirty="0" err="1">
                <a:solidFill>
                  <a:srgbClr val="1D528D"/>
                </a:solidFill>
                <a:cs typeface="Times New Roman" pitchFamily="18" charset="0"/>
              </a:rPr>
              <a:t>интереса</a:t>
            </a:r>
            <a:r>
              <a:rPr lang="en-GB" sz="1600" dirty="0">
                <a:solidFill>
                  <a:srgbClr val="1D528D"/>
                </a:solidFill>
                <a:cs typeface="Times New Roman" pitchFamily="18" charset="0"/>
              </a:rPr>
              <a:t> к </a:t>
            </a:r>
            <a:r>
              <a:rPr lang="en-GB" sz="1600" dirty="0" err="1">
                <a:solidFill>
                  <a:srgbClr val="1D528D"/>
                </a:solidFill>
                <a:cs typeface="Times New Roman" pitchFamily="18" charset="0"/>
              </a:rPr>
              <a:t>определенным</a:t>
            </a:r>
            <a:r>
              <a:rPr lang="en-GB" sz="1600" dirty="0">
                <a:solidFill>
                  <a:srgbClr val="1D528D"/>
                </a:solidFill>
                <a:cs typeface="Times New Roman" pitchFamily="18" charset="0"/>
              </a:rPr>
              <a:t> </a:t>
            </a:r>
            <a:r>
              <a:rPr lang="en-GB" sz="1600" dirty="0" err="1">
                <a:solidFill>
                  <a:srgbClr val="1D528D"/>
                </a:solidFill>
                <a:cs typeface="Times New Roman" pitchFamily="18" charset="0"/>
              </a:rPr>
              <a:t>предметам</a:t>
            </a:r>
            <a:r>
              <a:rPr lang="en-GB" sz="1600" dirty="0">
                <a:solidFill>
                  <a:srgbClr val="1D528D"/>
                </a:solidFill>
                <a:cs typeface="Times New Roman" pitchFamily="18" charset="0"/>
              </a:rPr>
              <a:t>, </a:t>
            </a:r>
            <a:r>
              <a:rPr lang="en-GB" sz="1600" dirty="0" err="1">
                <a:solidFill>
                  <a:srgbClr val="1D528D"/>
                </a:solidFill>
                <a:cs typeface="Times New Roman" pitchFamily="18" charset="0"/>
              </a:rPr>
              <a:t>способности</a:t>
            </a:r>
            <a:r>
              <a:rPr lang="en-GB" sz="1600" dirty="0">
                <a:solidFill>
                  <a:srgbClr val="1D528D"/>
                </a:solidFill>
                <a:cs typeface="Times New Roman" pitchFamily="18" charset="0"/>
              </a:rPr>
              <a:t> </a:t>
            </a:r>
            <a:r>
              <a:rPr lang="en-GB" sz="1600" dirty="0" err="1">
                <a:solidFill>
                  <a:srgbClr val="1D528D"/>
                </a:solidFill>
                <a:cs typeface="Times New Roman" pitchFamily="18" charset="0"/>
              </a:rPr>
              <a:t>длительное</a:t>
            </a:r>
            <a:r>
              <a:rPr lang="en-GB" sz="1600" dirty="0">
                <a:solidFill>
                  <a:srgbClr val="1D528D"/>
                </a:solidFill>
                <a:cs typeface="Times New Roman" pitchFamily="18" charset="0"/>
              </a:rPr>
              <a:t> </a:t>
            </a:r>
            <a:r>
              <a:rPr lang="en-GB" sz="1600" dirty="0" err="1">
                <a:solidFill>
                  <a:srgbClr val="1D528D"/>
                </a:solidFill>
                <a:cs typeface="Times New Roman" pitchFamily="18" charset="0"/>
              </a:rPr>
              <a:t>время</a:t>
            </a:r>
            <a:r>
              <a:rPr lang="en-GB" sz="1600" dirty="0">
                <a:solidFill>
                  <a:srgbClr val="1D528D"/>
                </a:solidFill>
                <a:cs typeface="Times New Roman" pitchFamily="18" charset="0"/>
              </a:rPr>
              <a:t> </a:t>
            </a:r>
            <a:r>
              <a:rPr lang="en-GB" sz="1600" dirty="0" err="1">
                <a:solidFill>
                  <a:srgbClr val="1D528D"/>
                </a:solidFill>
                <a:cs typeface="Times New Roman" pitchFamily="18" charset="0"/>
              </a:rPr>
              <a:t>удерживать</a:t>
            </a:r>
            <a:r>
              <a:rPr lang="en-GB" sz="1600" dirty="0">
                <a:solidFill>
                  <a:srgbClr val="1D528D"/>
                </a:solidFill>
                <a:cs typeface="Times New Roman" pitchFamily="18" charset="0"/>
              </a:rPr>
              <a:t> </a:t>
            </a:r>
            <a:r>
              <a:rPr lang="en-GB" sz="1600" dirty="0" err="1">
                <a:solidFill>
                  <a:srgbClr val="1D528D"/>
                </a:solidFill>
                <a:cs typeface="Times New Roman" pitchFamily="18" charset="0"/>
              </a:rPr>
              <a:t>энергию</a:t>
            </a:r>
            <a:r>
              <a:rPr lang="en-GB" sz="1600" dirty="0">
                <a:solidFill>
                  <a:srgbClr val="1D528D"/>
                </a:solidFill>
                <a:cs typeface="Times New Roman" pitchFamily="18" charset="0"/>
              </a:rPr>
              <a:t> </a:t>
            </a:r>
            <a:r>
              <a:rPr lang="en-GB" sz="1600" dirty="0" err="1">
                <a:solidFill>
                  <a:srgbClr val="1D528D"/>
                </a:solidFill>
                <a:cs typeface="Times New Roman" pitchFamily="18" charset="0"/>
              </a:rPr>
              <a:t>сформированного</a:t>
            </a:r>
            <a:r>
              <a:rPr lang="en-GB" sz="1600" dirty="0">
                <a:solidFill>
                  <a:srgbClr val="1D528D"/>
                </a:solidFill>
                <a:cs typeface="Times New Roman" pitchFamily="18" charset="0"/>
              </a:rPr>
              <a:t> </a:t>
            </a:r>
            <a:r>
              <a:rPr lang="en-GB" sz="1600" dirty="0" err="1">
                <a:solidFill>
                  <a:srgbClr val="1D528D"/>
                </a:solidFill>
                <a:cs typeface="Times New Roman" pitchFamily="18" charset="0"/>
              </a:rPr>
              <a:t>намерения</a:t>
            </a:r>
            <a:r>
              <a:rPr lang="en-GB" sz="1600" dirty="0">
                <a:solidFill>
                  <a:srgbClr val="1D528D"/>
                </a:solidFill>
                <a:cs typeface="Times New Roman" pitchFamily="18" charset="0"/>
              </a:rPr>
              <a:t>.</a:t>
            </a:r>
            <a:r>
              <a:rPr lang="en-GB" sz="1300" dirty="0">
                <a:solidFill>
                  <a:srgbClr val="1D528D"/>
                </a:solidFill>
              </a:rPr>
              <a:t> </a:t>
            </a:r>
          </a:p>
        </p:txBody>
      </p:sp>
      <p:sp>
        <p:nvSpPr>
          <p:cNvPr id="7187" name="Rectangle 19"/>
          <p:cNvSpPr>
            <a:spLocks noChangeArrowheads="1"/>
          </p:cNvSpPr>
          <p:nvPr/>
        </p:nvSpPr>
        <p:spPr bwMode="auto">
          <a:xfrm>
            <a:off x="3000364" y="2357430"/>
            <a:ext cx="2786082" cy="4280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pPr algn="ctr">
              <a:buClr>
                <a:srgbClr val="1474A3"/>
              </a:buClr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Подростковая</a:t>
            </a:r>
            <a:r>
              <a:rPr lang="en-GB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школа</a:t>
            </a:r>
            <a:endParaRPr lang="en-GB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Стойкий</a:t>
            </a:r>
            <a:r>
              <a:rPr lang="en-GB" sz="1600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600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интерес</a:t>
            </a:r>
            <a:r>
              <a:rPr lang="en-GB" sz="1600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 к </a:t>
            </a:r>
            <a:r>
              <a:rPr lang="en-GB" sz="1600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определенному</a:t>
            </a:r>
            <a:r>
              <a:rPr lang="en-GB" sz="1600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600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предмету</a:t>
            </a:r>
            <a:r>
              <a:rPr lang="en-GB" sz="1600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Мотив</a:t>
            </a:r>
            <a:r>
              <a:rPr lang="en-GB" sz="1600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600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избегания</a:t>
            </a:r>
            <a:r>
              <a:rPr lang="en-GB" sz="1600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600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неудачи</a:t>
            </a:r>
            <a:r>
              <a:rPr lang="en-GB" sz="1600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Желание</a:t>
            </a:r>
            <a:r>
              <a:rPr lang="en-GB" sz="1600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600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иметь</a:t>
            </a:r>
            <a:r>
              <a:rPr lang="en-GB" sz="1600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600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высокую</a:t>
            </a:r>
            <a:r>
              <a:rPr lang="en-GB" sz="1600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600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отметку</a:t>
            </a:r>
            <a:r>
              <a:rPr lang="en-GB" sz="1600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1600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даже</a:t>
            </a:r>
            <a:r>
              <a:rPr lang="en-GB" sz="1600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600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если</a:t>
            </a:r>
            <a:r>
              <a:rPr lang="en-GB" sz="1600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600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она</a:t>
            </a:r>
            <a:r>
              <a:rPr lang="en-GB" sz="1600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600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en-GB" sz="1600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600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подкрепляется</a:t>
            </a:r>
            <a:r>
              <a:rPr lang="en-GB" sz="1600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600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знаниями</a:t>
            </a:r>
            <a:r>
              <a:rPr lang="en-GB" sz="1600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600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как</a:t>
            </a:r>
            <a:r>
              <a:rPr lang="en-GB" sz="1600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600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подтверждение</a:t>
            </a:r>
            <a:r>
              <a:rPr lang="en-GB" sz="1600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600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высокого</a:t>
            </a:r>
            <a:r>
              <a:rPr lang="en-GB" sz="1600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600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статуса</a:t>
            </a:r>
            <a:r>
              <a:rPr lang="en-GB" sz="1600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GB" sz="1600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коллективе</a:t>
            </a:r>
            <a:r>
              <a:rPr lang="en-GB" sz="1600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GB" sz="1600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средство</a:t>
            </a:r>
            <a:r>
              <a:rPr lang="en-GB" sz="1600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600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самоутверждения</a:t>
            </a:r>
            <a:r>
              <a:rPr lang="en-GB" sz="1600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Познавательный</a:t>
            </a:r>
            <a:r>
              <a:rPr lang="en-GB" sz="1600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600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интерес</a:t>
            </a:r>
            <a:r>
              <a:rPr lang="en-GB" sz="1600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600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побуждает</a:t>
            </a:r>
            <a:r>
              <a:rPr lang="en-GB" sz="1600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600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учиться</a:t>
            </a:r>
            <a:r>
              <a:rPr lang="en-GB" sz="1600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600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высокомотивированных</a:t>
            </a:r>
            <a:r>
              <a:rPr lang="en-GB" sz="1600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 smtClean="0">
                <a:solidFill>
                  <a:srgbClr val="1D528D"/>
                </a:solidFill>
                <a:cs typeface="Times New Roman" pitchFamily="18" charset="0"/>
              </a:rPr>
              <a:t>Мотивация</a:t>
            </a:r>
            <a:r>
              <a:rPr lang="en-GB" sz="1600" dirty="0">
                <a:solidFill>
                  <a:srgbClr val="1D528D"/>
                </a:solidFill>
                <a:cs typeface="Times New Roman" pitchFamily="18" charset="0"/>
              </a:rPr>
              <a:t>, </a:t>
            </a:r>
            <a:r>
              <a:rPr lang="en-GB" sz="1600" dirty="0" err="1">
                <a:solidFill>
                  <a:srgbClr val="1D528D"/>
                </a:solidFill>
                <a:cs typeface="Times New Roman" pitchFamily="18" charset="0"/>
              </a:rPr>
              <a:t>вызванная</a:t>
            </a:r>
            <a:r>
              <a:rPr lang="en-GB" sz="1600" dirty="0">
                <a:solidFill>
                  <a:srgbClr val="1D528D"/>
                </a:solidFill>
                <a:cs typeface="Times New Roman" pitchFamily="18" charset="0"/>
              </a:rPr>
              <a:t> </a:t>
            </a:r>
            <a:r>
              <a:rPr lang="en-GB" sz="1600" dirty="0" err="1">
                <a:solidFill>
                  <a:srgbClr val="1D528D"/>
                </a:solidFill>
                <a:cs typeface="Times New Roman" pitchFamily="18" charset="0"/>
              </a:rPr>
              <a:t>подростковыми</a:t>
            </a:r>
            <a:r>
              <a:rPr lang="en-GB" sz="1600" dirty="0">
                <a:solidFill>
                  <a:srgbClr val="1D528D"/>
                </a:solidFill>
                <a:cs typeface="Times New Roman" pitchFamily="18" charset="0"/>
              </a:rPr>
              <a:t> </a:t>
            </a:r>
            <a:r>
              <a:rPr lang="en-GB" sz="1600" dirty="0" err="1">
                <a:solidFill>
                  <a:srgbClr val="1D528D"/>
                </a:solidFill>
                <a:cs typeface="Times New Roman" pitchFamily="18" charset="0"/>
              </a:rPr>
              <a:t>установками</a:t>
            </a:r>
            <a:r>
              <a:rPr lang="en-GB" sz="1600" dirty="0">
                <a:solidFill>
                  <a:srgbClr val="1D528D"/>
                </a:solidFill>
                <a:cs typeface="Times New Roman" pitchFamily="18" charset="0"/>
              </a:rPr>
              <a:t> </a:t>
            </a:r>
          </a:p>
        </p:txBody>
      </p:sp>
      <p:sp>
        <p:nvSpPr>
          <p:cNvPr id="7188" name="Rectangle 20"/>
          <p:cNvSpPr>
            <a:spLocks noChangeArrowheads="1"/>
          </p:cNvSpPr>
          <p:nvPr/>
        </p:nvSpPr>
        <p:spPr bwMode="auto">
          <a:xfrm>
            <a:off x="6215063" y="1142984"/>
            <a:ext cx="2571779" cy="530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pPr>
              <a:buClr>
                <a:srgbClr val="1474A3"/>
              </a:buClr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GB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Старшая</a:t>
            </a:r>
            <a:r>
              <a:rPr lang="en-GB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школа</a:t>
            </a:r>
            <a:endParaRPr lang="en-GB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Мотивация</a:t>
            </a:r>
            <a:r>
              <a:rPr lang="en-GB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продолжения</a:t>
            </a:r>
            <a:r>
              <a:rPr lang="en-GB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образования</a:t>
            </a:r>
            <a:r>
              <a:rPr lang="en-GB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Выбор</a:t>
            </a:r>
            <a:r>
              <a:rPr lang="en-GB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приоритетов</a:t>
            </a:r>
            <a:r>
              <a:rPr lang="en-GB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при</a:t>
            </a:r>
            <a:r>
              <a:rPr lang="en-GB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изучении</a:t>
            </a:r>
            <a:r>
              <a:rPr lang="en-GB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предметов</a:t>
            </a:r>
            <a:r>
              <a:rPr lang="en-GB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en-GB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позиции</a:t>
            </a:r>
            <a:r>
              <a:rPr lang="en-GB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будущего</a:t>
            </a:r>
            <a:r>
              <a:rPr lang="en-GB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Значимость</a:t>
            </a:r>
            <a:r>
              <a:rPr lang="en-GB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отметки</a:t>
            </a:r>
            <a:r>
              <a:rPr lang="en-GB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как</a:t>
            </a:r>
            <a:r>
              <a:rPr lang="en-GB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мотиватора</a:t>
            </a:r>
            <a:r>
              <a:rPr lang="en-GB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снижается</a:t>
            </a:r>
            <a:r>
              <a:rPr lang="en-GB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она</a:t>
            </a:r>
            <a:r>
              <a:rPr lang="en-GB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выступает</a:t>
            </a:r>
            <a:r>
              <a:rPr lang="en-GB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как</a:t>
            </a:r>
            <a:r>
              <a:rPr lang="en-GB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критерий</a:t>
            </a:r>
            <a:r>
              <a:rPr lang="en-GB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качества</a:t>
            </a:r>
            <a:r>
              <a:rPr lang="en-GB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знаний</a:t>
            </a:r>
            <a:r>
              <a:rPr lang="en-GB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Мотивация</a:t>
            </a:r>
            <a:r>
              <a:rPr lang="en-GB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достижения</a:t>
            </a:r>
            <a:r>
              <a:rPr lang="en-GB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высоких</a:t>
            </a:r>
            <a:r>
              <a:rPr lang="en-GB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результатов</a:t>
            </a:r>
            <a:r>
              <a:rPr lang="en-GB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en-GB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значимым</a:t>
            </a:r>
            <a:r>
              <a:rPr lang="en-GB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предметам</a:t>
            </a:r>
            <a:r>
              <a:rPr lang="en-GB" dirty="0">
                <a:solidFill>
                  <a:srgbClr val="1D528D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>
                <a:solidFill>
                  <a:srgbClr val="1D528D"/>
                </a:solidFill>
                <a:cs typeface="Times New Roman" pitchFamily="18" charset="0"/>
              </a:rPr>
              <a:t>Начинает</a:t>
            </a:r>
            <a:r>
              <a:rPr lang="en-GB" dirty="0">
                <a:solidFill>
                  <a:srgbClr val="1D528D"/>
                </a:solidFill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1D528D"/>
                </a:solidFill>
                <a:cs typeface="Times New Roman" pitchFamily="18" charset="0"/>
              </a:rPr>
              <a:t>преобладать</a:t>
            </a:r>
            <a:r>
              <a:rPr lang="en-GB" dirty="0">
                <a:solidFill>
                  <a:srgbClr val="1D528D"/>
                </a:solidFill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1D528D"/>
                </a:solidFill>
                <a:cs typeface="Times New Roman" pitchFamily="18" charset="0"/>
              </a:rPr>
              <a:t>внутренняя</a:t>
            </a:r>
            <a:r>
              <a:rPr lang="en-GB" dirty="0">
                <a:solidFill>
                  <a:srgbClr val="1D528D"/>
                </a:solidFill>
                <a:cs typeface="Times New Roman" pitchFamily="18" charset="0"/>
              </a:rPr>
              <a:t>, </a:t>
            </a:r>
            <a:r>
              <a:rPr lang="en-GB" dirty="0" err="1">
                <a:solidFill>
                  <a:srgbClr val="1D528D"/>
                </a:solidFill>
                <a:cs typeface="Times New Roman" pitchFamily="18" charset="0"/>
              </a:rPr>
              <a:t>собственная</a:t>
            </a:r>
            <a:r>
              <a:rPr lang="en-GB" dirty="0">
                <a:solidFill>
                  <a:srgbClr val="1D528D"/>
                </a:solidFill>
                <a:cs typeface="Times New Roman" pitchFamily="18" charset="0"/>
              </a:rPr>
              <a:t> </a:t>
            </a:r>
            <a:r>
              <a:rPr lang="en-GB" sz="1600" dirty="0" err="1">
                <a:solidFill>
                  <a:srgbClr val="1D528D"/>
                </a:solidFill>
                <a:cs typeface="Times New Roman" pitchFamily="18" charset="0"/>
              </a:rPr>
              <a:t>мотивация</a:t>
            </a:r>
            <a:r>
              <a:rPr lang="en-GB" sz="1300" dirty="0">
                <a:solidFill>
                  <a:srgbClr val="1D528D"/>
                </a:solidFill>
                <a:cs typeface="Times New Roman" pitchFamily="18" charset="0"/>
              </a:rPr>
              <a:t>.</a:t>
            </a:r>
            <a:r>
              <a:rPr lang="en-GB" sz="1300" dirty="0">
                <a:solidFill>
                  <a:srgbClr val="1D528D"/>
                </a:solidFill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2" grpId="0"/>
      <p:bldP spid="7186" grpId="0"/>
      <p:bldP spid="7187" grpId="0"/>
      <p:bldP spid="718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6000" b="1" dirty="0">
                <a:solidFill>
                  <a:srgbClr val="7030A0"/>
                </a:solidFill>
              </a:rPr>
              <a:t>Два основных вопроса </a:t>
            </a:r>
            <a:r>
              <a:rPr lang="ru-RU" sz="6000" b="1" dirty="0" smtClean="0">
                <a:solidFill>
                  <a:srgbClr val="7030A0"/>
                </a:solidFill>
              </a:rPr>
              <a:t>мотивации:</a:t>
            </a:r>
            <a:endParaRPr lang="ru-RU" sz="6000" b="1" dirty="0">
              <a:solidFill>
                <a:srgbClr val="7030A0"/>
              </a:solidFill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00240"/>
            <a:ext cx="8229600" cy="41259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800" dirty="0"/>
              <a:t>1. К чему побуждать? → </a:t>
            </a:r>
            <a:r>
              <a:rPr lang="ru-RU" sz="4800" dirty="0" smtClean="0">
                <a:solidFill>
                  <a:srgbClr val="7030A0"/>
                </a:solidFill>
              </a:rPr>
              <a:t>вопрос </a:t>
            </a:r>
            <a:r>
              <a:rPr lang="ru-RU" sz="4800" dirty="0">
                <a:solidFill>
                  <a:srgbClr val="7030A0"/>
                </a:solidFill>
              </a:rPr>
              <a:t>направленности   </a:t>
            </a:r>
          </a:p>
          <a:p>
            <a:pPr>
              <a:buNone/>
            </a:pPr>
            <a:r>
              <a:rPr lang="ru-RU" sz="4800" dirty="0"/>
              <a:t>2. Как побуждать? → </a:t>
            </a:r>
            <a:r>
              <a:rPr lang="ru-RU" sz="4800" dirty="0" smtClean="0">
                <a:solidFill>
                  <a:srgbClr val="7030A0"/>
                </a:solidFill>
              </a:rPr>
              <a:t>вопрос </a:t>
            </a:r>
            <a:r>
              <a:rPr lang="ru-RU" sz="4800" dirty="0">
                <a:solidFill>
                  <a:srgbClr val="7030A0"/>
                </a:solidFill>
              </a:rPr>
              <a:t>энергии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857250" y="125413"/>
            <a:ext cx="7696200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r">
              <a:buFont typeface="Verdan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900" b="1" i="1" dirty="0" err="1">
                <a:solidFill>
                  <a:srgbClr val="1D528D"/>
                </a:solidFill>
                <a:latin typeface="Verdana" pitchFamily="34" charset="0"/>
              </a:rPr>
              <a:t>Формирование</a:t>
            </a:r>
            <a:r>
              <a:rPr lang="en-GB" sz="2900" b="1" i="1" dirty="0">
                <a:solidFill>
                  <a:srgbClr val="1D528D"/>
                </a:solidFill>
                <a:latin typeface="Verdana" pitchFamily="34" charset="0"/>
              </a:rPr>
              <a:t> </a:t>
            </a:r>
            <a:r>
              <a:rPr lang="en-GB" sz="2900" b="1" i="1" dirty="0" err="1">
                <a:solidFill>
                  <a:srgbClr val="1D528D"/>
                </a:solidFill>
                <a:latin typeface="Verdana" pitchFamily="34" charset="0"/>
              </a:rPr>
              <a:t>мотивации</a:t>
            </a:r>
            <a:r>
              <a:rPr lang="en-GB" sz="2900" b="1" i="1" dirty="0">
                <a:solidFill>
                  <a:srgbClr val="1D528D"/>
                </a:solidFill>
                <a:latin typeface="Verdana" pitchFamily="34" charset="0"/>
              </a:rPr>
              <a:t> </a:t>
            </a:r>
            <a:r>
              <a:rPr lang="en-GB" sz="2900" b="1" i="1" dirty="0" err="1">
                <a:solidFill>
                  <a:srgbClr val="1D528D"/>
                </a:solidFill>
                <a:latin typeface="Verdana" pitchFamily="34" charset="0"/>
              </a:rPr>
              <a:t>учения</a:t>
            </a:r>
            <a:endParaRPr lang="en-GB" sz="2900" b="1" i="1" dirty="0">
              <a:solidFill>
                <a:srgbClr val="1D528D"/>
              </a:solidFill>
              <a:latin typeface="Verdana" pitchFamily="34" charset="0"/>
            </a:endParaRPr>
          </a:p>
        </p:txBody>
      </p:sp>
      <p:sp>
        <p:nvSpPr>
          <p:cNvPr id="15362" name="AutoShape 2"/>
          <p:cNvSpPr>
            <a:spLocks/>
          </p:cNvSpPr>
          <p:nvPr/>
        </p:nvSpPr>
        <p:spPr bwMode="auto">
          <a:xfrm>
            <a:off x="633413" y="2057400"/>
            <a:ext cx="3598862" cy="579438"/>
          </a:xfrm>
          <a:prstGeom prst="borderCallout2">
            <a:avLst>
              <a:gd name="adj1" fmla="val 19727"/>
              <a:gd name="adj2" fmla="val 102116"/>
              <a:gd name="adj3" fmla="val 19727"/>
              <a:gd name="adj4" fmla="val 111116"/>
              <a:gd name="adj5" fmla="val 278630"/>
              <a:gd name="adj6" fmla="val 120116"/>
            </a:avLst>
          </a:prstGeom>
          <a:gradFill rotWithShape="0">
            <a:gsLst>
              <a:gs pos="0">
                <a:srgbClr val="C9B6F8"/>
              </a:gs>
              <a:gs pos="50000">
                <a:srgbClr val="CCECFF"/>
              </a:gs>
              <a:gs pos="100000">
                <a:srgbClr val="C9B6F8"/>
              </a:gs>
            </a:gsLst>
            <a:lin ang="5400000" scaled="1"/>
          </a:gradFill>
          <a:ln w="9360">
            <a:solidFill>
              <a:srgbClr val="0033CC"/>
            </a:solidFill>
            <a:miter lim="800000"/>
            <a:headEnd/>
            <a:tailEnd/>
          </a:ln>
          <a:effectLst>
            <a:outerShdw dist="107933" dir="18900000" algn="ctr" rotWithShape="0">
              <a:srgbClr val="E2CCFC"/>
            </a:outerShdw>
          </a:effectLst>
        </p:spPr>
        <p:txBody>
          <a:bodyPr lIns="90000" tIns="46800" rIns="90000" bIns="4680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rgbClr val="1D528D"/>
                </a:solidFill>
              </a:rPr>
              <a:t>         </a:t>
            </a:r>
            <a:r>
              <a:rPr lang="en-GB" b="1" i="1" dirty="0" err="1">
                <a:solidFill>
                  <a:srgbClr val="1D528D"/>
                </a:solidFill>
              </a:rPr>
              <a:t>Смысл</a:t>
            </a:r>
            <a:r>
              <a:rPr lang="en-GB" b="1" i="1" dirty="0">
                <a:solidFill>
                  <a:srgbClr val="1D528D"/>
                </a:solidFill>
              </a:rPr>
              <a:t> </a:t>
            </a:r>
            <a:r>
              <a:rPr lang="en-GB" b="1" i="1" dirty="0" err="1">
                <a:solidFill>
                  <a:srgbClr val="1D528D"/>
                </a:solidFill>
              </a:rPr>
              <a:t>учения</a:t>
            </a:r>
            <a:endParaRPr lang="en-GB" b="1" i="1" dirty="0">
              <a:solidFill>
                <a:srgbClr val="1D528D"/>
              </a:solidFill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rgbClr val="1D528D"/>
                </a:solidFill>
              </a:rPr>
              <a:t>         </a:t>
            </a:r>
            <a:r>
              <a:rPr lang="en-GB" b="1" i="1" dirty="0" err="1">
                <a:solidFill>
                  <a:srgbClr val="1D528D"/>
                </a:solidFill>
              </a:rPr>
              <a:t>Мотив</a:t>
            </a:r>
            <a:r>
              <a:rPr lang="en-GB" b="1" i="1" dirty="0">
                <a:solidFill>
                  <a:srgbClr val="1D528D"/>
                </a:solidFill>
              </a:rPr>
              <a:t> </a:t>
            </a:r>
            <a:r>
              <a:rPr lang="en-GB" b="1" i="1" dirty="0" err="1">
                <a:solidFill>
                  <a:srgbClr val="1D528D"/>
                </a:solidFill>
              </a:rPr>
              <a:t>учения</a:t>
            </a:r>
            <a:endParaRPr lang="en-GB" b="1" i="1" dirty="0">
              <a:solidFill>
                <a:srgbClr val="1D528D"/>
              </a:solidFill>
            </a:endParaRP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b="1" i="1" dirty="0">
              <a:solidFill>
                <a:srgbClr val="1D528D"/>
              </a:solidFill>
            </a:endParaRPr>
          </a:p>
        </p:txBody>
      </p:sp>
      <p:sp>
        <p:nvSpPr>
          <p:cNvPr id="15363" name="AutoShape 3"/>
          <p:cNvSpPr>
            <a:spLocks/>
          </p:cNvSpPr>
          <p:nvPr/>
        </p:nvSpPr>
        <p:spPr bwMode="auto">
          <a:xfrm>
            <a:off x="611188" y="3284538"/>
            <a:ext cx="3598862" cy="381000"/>
          </a:xfrm>
          <a:prstGeom prst="borderCallout2">
            <a:avLst>
              <a:gd name="adj1" fmla="val 30000"/>
              <a:gd name="adj2" fmla="val 102116"/>
              <a:gd name="adj3" fmla="val 30000"/>
              <a:gd name="adj4" fmla="val 110500"/>
              <a:gd name="adj5" fmla="val 82083"/>
              <a:gd name="adj6" fmla="val 118968"/>
            </a:avLst>
          </a:prstGeom>
          <a:gradFill rotWithShape="0">
            <a:gsLst>
              <a:gs pos="0">
                <a:srgbClr val="C9B6F8"/>
              </a:gs>
              <a:gs pos="50000">
                <a:srgbClr val="CCECFF"/>
              </a:gs>
              <a:gs pos="100000">
                <a:srgbClr val="C9B6F8"/>
              </a:gs>
            </a:gsLst>
            <a:lin ang="5400000" scaled="1"/>
          </a:gradFill>
          <a:ln w="9360">
            <a:solidFill>
              <a:srgbClr val="0033CC"/>
            </a:solidFill>
            <a:miter lim="800000"/>
            <a:headEnd/>
            <a:tailEnd/>
          </a:ln>
          <a:effectLst>
            <a:outerShdw dist="107933" dir="18900000" algn="ctr" rotWithShape="0">
              <a:srgbClr val="E2CCFC"/>
            </a:outerShdw>
          </a:effectLst>
        </p:spPr>
        <p:txBody>
          <a:bodyPr lIns="90000" tIns="46800" rIns="90000" bIns="46800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D528D"/>
                </a:solidFill>
              </a:rPr>
              <a:t>Постановка целей</a:t>
            </a:r>
          </a:p>
        </p:txBody>
      </p:sp>
      <p:sp>
        <p:nvSpPr>
          <p:cNvPr id="15364" name="AutoShape 4"/>
          <p:cNvSpPr>
            <a:spLocks/>
          </p:cNvSpPr>
          <p:nvPr/>
        </p:nvSpPr>
        <p:spPr bwMode="auto">
          <a:xfrm>
            <a:off x="684213" y="4365625"/>
            <a:ext cx="3598862" cy="381000"/>
          </a:xfrm>
          <a:prstGeom prst="borderCallout2">
            <a:avLst>
              <a:gd name="adj1" fmla="val 30000"/>
              <a:gd name="adj2" fmla="val 102116"/>
              <a:gd name="adj3" fmla="val 30000"/>
              <a:gd name="adj4" fmla="val 109264"/>
              <a:gd name="adj5" fmla="val -180417"/>
              <a:gd name="adj6" fmla="val 116407"/>
            </a:avLst>
          </a:prstGeom>
          <a:gradFill rotWithShape="0">
            <a:gsLst>
              <a:gs pos="0">
                <a:srgbClr val="C9B6F8"/>
              </a:gs>
              <a:gs pos="50000">
                <a:srgbClr val="CCECFF"/>
              </a:gs>
              <a:gs pos="100000">
                <a:srgbClr val="C9B6F8"/>
              </a:gs>
            </a:gsLst>
            <a:lin ang="5400000" scaled="1"/>
          </a:gradFill>
          <a:ln w="9360">
            <a:solidFill>
              <a:srgbClr val="0033CC"/>
            </a:solidFill>
            <a:miter lim="800000"/>
            <a:headEnd/>
            <a:tailEnd/>
          </a:ln>
          <a:effectLst>
            <a:outerShdw dist="107933" dir="18900000" algn="ctr" rotWithShape="0">
              <a:srgbClr val="E2CCFC"/>
            </a:outerShdw>
          </a:effectLst>
        </p:spPr>
        <p:txBody>
          <a:bodyPr lIns="90000" tIns="46800" rIns="90000" bIns="46800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>
                <a:solidFill>
                  <a:srgbClr val="1D528D"/>
                </a:solidFill>
                <a:cs typeface="Times New Roman" pitchFamily="18" charset="0"/>
              </a:rPr>
              <a:t>Эмоции</a:t>
            </a:r>
            <a:r>
              <a:rPr lang="en-GB" b="1">
                <a:solidFill>
                  <a:srgbClr val="1D528D"/>
                </a:solidFill>
              </a:rPr>
              <a:t> </a:t>
            </a:r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762000" y="762000"/>
            <a:ext cx="7632700" cy="1588"/>
          </a:xfrm>
          <a:prstGeom prst="line">
            <a:avLst/>
          </a:prstGeom>
          <a:noFill/>
          <a:ln w="19080">
            <a:solidFill>
              <a:srgbClr val="969696"/>
            </a:solidFill>
            <a:miter lim="800000"/>
            <a:headEnd/>
            <a:tailEnd/>
          </a:ln>
          <a:effectLst>
            <a:outerShdw dist="17819" dir="2700000" algn="ctr" rotWithShape="0">
              <a:srgbClr val="5A5A5A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746125" y="1103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367" name="AutoShape 7"/>
          <p:cNvSpPr>
            <a:spLocks noChangeArrowheads="1"/>
          </p:cNvSpPr>
          <p:nvPr/>
        </p:nvSpPr>
        <p:spPr bwMode="auto">
          <a:xfrm>
            <a:off x="6172200" y="2057400"/>
            <a:ext cx="2514600" cy="3048000"/>
          </a:xfrm>
          <a:prstGeom prst="foldedCorner">
            <a:avLst>
              <a:gd name="adj" fmla="val 12500"/>
            </a:avLst>
          </a:prstGeom>
          <a:blipFill dpi="0" rotWithShape="0">
            <a:blip r:embed="rId3" cstate="print"/>
            <a:srcRect/>
            <a:tile tx="0" ty="0" sx="100000" sy="100000" flip="none" algn="tl"/>
          </a:blipFill>
          <a:ln w="9360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>
              <a:solidFill>
                <a:srgbClr val="1D528D"/>
              </a:solidFill>
            </a:endParaRP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1D528D"/>
                </a:solidFill>
              </a:rPr>
              <a:t>Учет возрастных особенностей школьников;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1D528D"/>
                </a:solidFill>
              </a:rPr>
              <a:t>Совместная с детьми работа по осмыслению и принятию цели предстоящей деятельности и постановке учебных задач;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1D528D"/>
                </a:solidFill>
              </a:rPr>
              <a:t>Создание ситуации успеха;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1D528D"/>
                </a:solidFill>
              </a:rPr>
              <a:t>Вера учителя в возможности ученика (сравнение его сегодняшнего с ним вчерашним);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1D528D"/>
                </a:solidFill>
              </a:rPr>
              <a:t>Формирование адекватной самооценки у учащихся;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1D528D"/>
                </a:solidFill>
              </a:rPr>
              <a:t>Выбор действий в соответствии с возможностями ученика.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>
              <a:solidFill>
                <a:srgbClr val="1D528D"/>
              </a:solidFill>
            </a:endParaRPr>
          </a:p>
        </p:txBody>
      </p:sp>
      <p:sp>
        <p:nvSpPr>
          <p:cNvPr id="15368" name="AutoShape 8"/>
          <p:cNvSpPr>
            <a:spLocks noChangeArrowheads="1"/>
          </p:cNvSpPr>
          <p:nvPr/>
        </p:nvSpPr>
        <p:spPr bwMode="auto">
          <a:xfrm>
            <a:off x="6156325" y="2060575"/>
            <a:ext cx="2514600" cy="3048000"/>
          </a:xfrm>
          <a:prstGeom prst="foldedCorner">
            <a:avLst>
              <a:gd name="adj" fmla="val 12500"/>
            </a:avLst>
          </a:prstGeom>
          <a:blipFill dpi="0" rotWithShape="0">
            <a:blip r:embed="rId3" cstate="print"/>
            <a:srcRect/>
            <a:tile tx="0" ty="0" sx="100000" sy="100000" flip="none" algn="tl"/>
          </a:blipFill>
          <a:ln w="9360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1D528D"/>
                </a:solidFill>
              </a:rPr>
              <a:t>Совместная с детьми работа по осмыслению и принятию цели предстоящей деятельности и постановке учебных задач;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1D528D"/>
                </a:solidFill>
              </a:rPr>
              <a:t>Совместный с учащимися выбор средств, адекватных цели;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1D528D"/>
                </a:solidFill>
              </a:rPr>
              <a:t>Выбор действия в соответствии с возможностями ученика;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1D528D"/>
                </a:solidFill>
              </a:rPr>
              <a:t>Использование проблемных ситуаций, споров, дискуссий;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1D528D"/>
                </a:solidFill>
              </a:rPr>
              <a:t>Создание ситуации успеха.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>
              <a:solidFill>
                <a:srgbClr val="1D528D"/>
              </a:solidFill>
            </a:endParaRPr>
          </a:p>
        </p:txBody>
      </p:sp>
      <p:sp>
        <p:nvSpPr>
          <p:cNvPr id="15369" name="AutoShape 9"/>
          <p:cNvSpPr>
            <a:spLocks noChangeArrowheads="1"/>
          </p:cNvSpPr>
          <p:nvPr/>
        </p:nvSpPr>
        <p:spPr bwMode="auto">
          <a:xfrm>
            <a:off x="6156325" y="2060575"/>
            <a:ext cx="2514600" cy="3048000"/>
          </a:xfrm>
          <a:prstGeom prst="foldedCorner">
            <a:avLst>
              <a:gd name="adj" fmla="val 12500"/>
            </a:avLst>
          </a:prstGeom>
          <a:blipFill dpi="0" rotWithShape="0">
            <a:blip r:embed="rId3" cstate="print"/>
            <a:srcRect/>
            <a:tile tx="0" ty="0" sx="100000" sy="100000" flip="none" algn="tl"/>
          </a:blipFill>
          <a:ln w="9360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1D528D"/>
                </a:solidFill>
              </a:rPr>
              <a:t>Создание атмосферы взаимопонимания и сотрудничества на уроке;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1D528D"/>
                </a:solidFill>
              </a:rPr>
              <a:t>Использование коллективных и групповых форм организации учебной деятельности;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1D528D"/>
                </a:solidFill>
              </a:rPr>
              <a:t>Эмоциональная речь учителя;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1D528D"/>
                </a:solidFill>
              </a:rPr>
              <a:t>Применение поощрения и порицания;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1D528D"/>
                </a:solidFill>
              </a:rPr>
              <a:t>Использование проблемных ситуаций, споров, дискуссий;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1D528D"/>
                </a:solidFill>
              </a:rPr>
              <a:t>Использование игровых технологий.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>
              <a:solidFill>
                <a:srgbClr val="1D528D"/>
              </a:solidFill>
            </a:endParaRP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>
              <a:solidFill>
                <a:srgbClr val="1D528D"/>
              </a:solidFill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4800600" y="2667000"/>
            <a:ext cx="1311275" cy="2351088"/>
            <a:chOff x="3024" y="1680"/>
            <a:chExt cx="826" cy="1481"/>
          </a:xfrm>
        </p:grpSpPr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3454" y="1901"/>
              <a:ext cx="261" cy="497"/>
              <a:chOff x="3454" y="1901"/>
              <a:chExt cx="261" cy="497"/>
            </a:xfrm>
          </p:grpSpPr>
          <p:sp>
            <p:nvSpPr>
              <p:cNvPr id="15372" name="AutoShape 12"/>
              <p:cNvSpPr>
                <a:spLocks noChangeArrowheads="1"/>
              </p:cNvSpPr>
              <p:nvPr/>
            </p:nvSpPr>
            <p:spPr bwMode="auto">
              <a:xfrm>
                <a:off x="3454" y="1907"/>
                <a:ext cx="262" cy="492"/>
              </a:xfrm>
              <a:custGeom>
                <a:avLst/>
                <a:gdLst>
                  <a:gd name="T0" fmla="*/ 76 w 788"/>
                  <a:gd name="T1" fmla="*/ 7 h 1476"/>
                  <a:gd name="T2" fmla="*/ 68 w 788"/>
                  <a:gd name="T3" fmla="*/ 12 h 1476"/>
                  <a:gd name="T4" fmla="*/ 0 w 788"/>
                  <a:gd name="T5" fmla="*/ 57 h 1476"/>
                  <a:gd name="T6" fmla="*/ 18 w 788"/>
                  <a:gd name="T7" fmla="*/ 380 h 1476"/>
                  <a:gd name="T8" fmla="*/ 18 w 788"/>
                  <a:gd name="T9" fmla="*/ 398 h 1476"/>
                  <a:gd name="T10" fmla="*/ 22 w 788"/>
                  <a:gd name="T11" fmla="*/ 428 h 1476"/>
                  <a:gd name="T12" fmla="*/ 21 w 788"/>
                  <a:gd name="T13" fmla="*/ 462 h 1476"/>
                  <a:gd name="T14" fmla="*/ 74 w 788"/>
                  <a:gd name="T15" fmla="*/ 483 h 1476"/>
                  <a:gd name="T16" fmla="*/ 131 w 788"/>
                  <a:gd name="T17" fmla="*/ 492 h 1476"/>
                  <a:gd name="T18" fmla="*/ 200 w 788"/>
                  <a:gd name="T19" fmla="*/ 486 h 1476"/>
                  <a:gd name="T20" fmla="*/ 257 w 788"/>
                  <a:gd name="T21" fmla="*/ 465 h 1476"/>
                  <a:gd name="T22" fmla="*/ 262 w 788"/>
                  <a:gd name="T23" fmla="*/ 404 h 1476"/>
                  <a:gd name="T24" fmla="*/ 257 w 788"/>
                  <a:gd name="T25" fmla="*/ 249 h 1476"/>
                  <a:gd name="T26" fmla="*/ 214 w 788"/>
                  <a:gd name="T27" fmla="*/ 51 h 1476"/>
                  <a:gd name="T28" fmla="*/ 158 w 788"/>
                  <a:gd name="T29" fmla="*/ 5 h 1476"/>
                  <a:gd name="T30" fmla="*/ 142 w 788"/>
                  <a:gd name="T31" fmla="*/ 0 h 1476"/>
                  <a:gd name="T32" fmla="*/ 117 w 788"/>
                  <a:gd name="T33" fmla="*/ 1 h 1476"/>
                  <a:gd name="T34" fmla="*/ 99 w 788"/>
                  <a:gd name="T35" fmla="*/ 1 h 1476"/>
                  <a:gd name="T36" fmla="*/ 88 w 788"/>
                  <a:gd name="T37" fmla="*/ 6 h 1476"/>
                  <a:gd name="T38" fmla="*/ 76 w 788"/>
                  <a:gd name="T39" fmla="*/ 7 h 1476"/>
                  <a:gd name="T40" fmla="*/ 0 w 788"/>
                  <a:gd name="T41" fmla="*/ 0 h 1476"/>
                  <a:gd name="T42" fmla="*/ 788 w 788"/>
                  <a:gd name="T43" fmla="*/ 1476 h 14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T40" t="T41" r="T42" b="T43"/>
                <a:pathLst>
                  <a:path w="788" h="1476">
                    <a:moveTo>
                      <a:pt x="230" y="22"/>
                    </a:moveTo>
                    <a:lnTo>
                      <a:pt x="204" y="37"/>
                    </a:lnTo>
                    <a:lnTo>
                      <a:pt x="0" y="172"/>
                    </a:lnTo>
                    <a:lnTo>
                      <a:pt x="54" y="1141"/>
                    </a:lnTo>
                    <a:lnTo>
                      <a:pt x="54" y="1193"/>
                    </a:lnTo>
                    <a:lnTo>
                      <a:pt x="66" y="1283"/>
                    </a:lnTo>
                    <a:lnTo>
                      <a:pt x="62" y="1385"/>
                    </a:lnTo>
                    <a:lnTo>
                      <a:pt x="224" y="1448"/>
                    </a:lnTo>
                    <a:lnTo>
                      <a:pt x="395" y="1476"/>
                    </a:lnTo>
                    <a:lnTo>
                      <a:pt x="601" y="1457"/>
                    </a:lnTo>
                    <a:lnTo>
                      <a:pt x="772" y="1394"/>
                    </a:lnTo>
                    <a:lnTo>
                      <a:pt x="788" y="1212"/>
                    </a:lnTo>
                    <a:lnTo>
                      <a:pt x="772" y="746"/>
                    </a:lnTo>
                    <a:lnTo>
                      <a:pt x="645" y="153"/>
                    </a:lnTo>
                    <a:lnTo>
                      <a:pt x="476" y="15"/>
                    </a:lnTo>
                    <a:lnTo>
                      <a:pt x="427" y="0"/>
                    </a:lnTo>
                    <a:lnTo>
                      <a:pt x="351" y="3"/>
                    </a:lnTo>
                    <a:lnTo>
                      <a:pt x="298" y="3"/>
                    </a:lnTo>
                    <a:lnTo>
                      <a:pt x="264" y="18"/>
                    </a:lnTo>
                    <a:lnTo>
                      <a:pt x="230" y="22"/>
                    </a:lnTo>
                    <a:close/>
                  </a:path>
                </a:pathLst>
              </a:custGeom>
              <a:solidFill>
                <a:srgbClr val="FFFFFF"/>
              </a:solidFill>
              <a:ln w="468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5373" name="AutoShape 13"/>
              <p:cNvSpPr>
                <a:spLocks noChangeArrowheads="1"/>
              </p:cNvSpPr>
              <p:nvPr/>
            </p:nvSpPr>
            <p:spPr bwMode="auto">
              <a:xfrm>
                <a:off x="3525" y="1953"/>
                <a:ext cx="61" cy="407"/>
              </a:xfrm>
              <a:custGeom>
                <a:avLst/>
                <a:gdLst>
                  <a:gd name="T0" fmla="*/ 44 w 181"/>
                  <a:gd name="T1" fmla="*/ 3 h 1220"/>
                  <a:gd name="T2" fmla="*/ 56 w 181"/>
                  <a:gd name="T3" fmla="*/ 24 h 1220"/>
                  <a:gd name="T4" fmla="*/ 47 w 181"/>
                  <a:gd name="T5" fmla="*/ 41 h 1220"/>
                  <a:gd name="T6" fmla="*/ 52 w 181"/>
                  <a:gd name="T7" fmla="*/ 99 h 1220"/>
                  <a:gd name="T8" fmla="*/ 53 w 181"/>
                  <a:gd name="T9" fmla="*/ 138 h 1220"/>
                  <a:gd name="T10" fmla="*/ 56 w 181"/>
                  <a:gd name="T11" fmla="*/ 173 h 1220"/>
                  <a:gd name="T12" fmla="*/ 56 w 181"/>
                  <a:gd name="T13" fmla="*/ 209 h 1220"/>
                  <a:gd name="T14" fmla="*/ 59 w 181"/>
                  <a:gd name="T15" fmla="*/ 269 h 1220"/>
                  <a:gd name="T16" fmla="*/ 61 w 181"/>
                  <a:gd name="T17" fmla="*/ 354 h 1220"/>
                  <a:gd name="T18" fmla="*/ 33 w 181"/>
                  <a:gd name="T19" fmla="*/ 407 h 1220"/>
                  <a:gd name="T20" fmla="*/ 0 w 181"/>
                  <a:gd name="T21" fmla="*/ 357 h 1220"/>
                  <a:gd name="T22" fmla="*/ 3 w 181"/>
                  <a:gd name="T23" fmla="*/ 282 h 1220"/>
                  <a:gd name="T24" fmla="*/ 5 w 181"/>
                  <a:gd name="T25" fmla="*/ 226 h 1220"/>
                  <a:gd name="T26" fmla="*/ 6 w 181"/>
                  <a:gd name="T27" fmla="*/ 169 h 1220"/>
                  <a:gd name="T28" fmla="*/ 9 w 181"/>
                  <a:gd name="T29" fmla="*/ 138 h 1220"/>
                  <a:gd name="T30" fmla="*/ 17 w 181"/>
                  <a:gd name="T31" fmla="*/ 97 h 1220"/>
                  <a:gd name="T32" fmla="*/ 29 w 181"/>
                  <a:gd name="T33" fmla="*/ 40 h 1220"/>
                  <a:gd name="T34" fmla="*/ 21 w 181"/>
                  <a:gd name="T35" fmla="*/ 21 h 1220"/>
                  <a:gd name="T36" fmla="*/ 34 w 181"/>
                  <a:gd name="T37" fmla="*/ 3 h 1220"/>
                  <a:gd name="T38" fmla="*/ 39 w 181"/>
                  <a:gd name="T39" fmla="*/ 0 h 1220"/>
                  <a:gd name="T40" fmla="*/ 44 w 181"/>
                  <a:gd name="T41" fmla="*/ 3 h 1220"/>
                  <a:gd name="T42" fmla="*/ 0 w 181"/>
                  <a:gd name="T43" fmla="*/ 0 h 1220"/>
                  <a:gd name="T44" fmla="*/ 181 w 181"/>
                  <a:gd name="T45" fmla="*/ 1220 h 12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T42" t="T43" r="T44" b="T45"/>
                <a:pathLst>
                  <a:path w="181" h="1220">
                    <a:moveTo>
                      <a:pt x="130" y="10"/>
                    </a:moveTo>
                    <a:lnTo>
                      <a:pt x="166" y="71"/>
                    </a:lnTo>
                    <a:lnTo>
                      <a:pt x="140" y="123"/>
                    </a:lnTo>
                    <a:lnTo>
                      <a:pt x="155" y="297"/>
                    </a:lnTo>
                    <a:lnTo>
                      <a:pt x="157" y="414"/>
                    </a:lnTo>
                    <a:lnTo>
                      <a:pt x="166" y="519"/>
                    </a:lnTo>
                    <a:lnTo>
                      <a:pt x="166" y="625"/>
                    </a:lnTo>
                    <a:lnTo>
                      <a:pt x="174" y="806"/>
                    </a:lnTo>
                    <a:lnTo>
                      <a:pt x="181" y="1061"/>
                    </a:lnTo>
                    <a:lnTo>
                      <a:pt x="98" y="1220"/>
                    </a:lnTo>
                    <a:lnTo>
                      <a:pt x="0" y="1069"/>
                    </a:lnTo>
                    <a:lnTo>
                      <a:pt x="8" y="844"/>
                    </a:lnTo>
                    <a:lnTo>
                      <a:pt x="15" y="678"/>
                    </a:lnTo>
                    <a:lnTo>
                      <a:pt x="19" y="508"/>
                    </a:lnTo>
                    <a:lnTo>
                      <a:pt x="28" y="415"/>
                    </a:lnTo>
                    <a:lnTo>
                      <a:pt x="49" y="291"/>
                    </a:lnTo>
                    <a:lnTo>
                      <a:pt x="86" y="120"/>
                    </a:lnTo>
                    <a:lnTo>
                      <a:pt x="63" y="64"/>
                    </a:lnTo>
                    <a:lnTo>
                      <a:pt x="100" y="10"/>
                    </a:lnTo>
                    <a:lnTo>
                      <a:pt x="116" y="0"/>
                    </a:lnTo>
                    <a:lnTo>
                      <a:pt x="130" y="10"/>
                    </a:lnTo>
                    <a:close/>
                  </a:path>
                </a:pathLst>
              </a:custGeom>
              <a:solidFill>
                <a:srgbClr val="FF0000"/>
              </a:solidFill>
              <a:ln w="468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4" name="Group 14"/>
              <p:cNvGrpSpPr>
                <a:grpSpLocks/>
              </p:cNvGrpSpPr>
              <p:nvPr/>
            </p:nvGrpSpPr>
            <p:grpSpPr bwMode="auto">
              <a:xfrm>
                <a:off x="3515" y="1901"/>
                <a:ext cx="99" cy="105"/>
                <a:chOff x="3515" y="1901"/>
                <a:chExt cx="99" cy="105"/>
              </a:xfrm>
            </p:grpSpPr>
            <p:sp>
              <p:nvSpPr>
                <p:cNvPr id="15375" name="AutoShape 15"/>
                <p:cNvSpPr>
                  <a:spLocks noChangeArrowheads="1"/>
                </p:cNvSpPr>
                <p:nvPr/>
              </p:nvSpPr>
              <p:spPr bwMode="auto">
                <a:xfrm>
                  <a:off x="3516" y="1938"/>
                  <a:ext cx="75" cy="69"/>
                </a:xfrm>
                <a:custGeom>
                  <a:avLst/>
                  <a:gdLst>
                    <a:gd name="T0" fmla="*/ 0 w 225"/>
                    <a:gd name="T1" fmla="*/ 0 h 206"/>
                    <a:gd name="T2" fmla="*/ 20 w 225"/>
                    <a:gd name="T3" fmla="*/ 69 h 206"/>
                    <a:gd name="T4" fmla="*/ 45 w 225"/>
                    <a:gd name="T5" fmla="*/ 23 h 206"/>
                    <a:gd name="T6" fmla="*/ 68 w 225"/>
                    <a:gd name="T7" fmla="*/ 64 h 206"/>
                    <a:gd name="T8" fmla="*/ 75 w 225"/>
                    <a:gd name="T9" fmla="*/ 6 h 206"/>
                    <a:gd name="T10" fmla="*/ 37 w 225"/>
                    <a:gd name="T11" fmla="*/ 17 h 206"/>
                    <a:gd name="T12" fmla="*/ 0 w 225"/>
                    <a:gd name="T13" fmla="*/ 0 h 206"/>
                    <a:gd name="T14" fmla="*/ 0 w 225"/>
                    <a:gd name="T15" fmla="*/ 0 h 206"/>
                    <a:gd name="T16" fmla="*/ 225 w 225"/>
                    <a:gd name="T17" fmla="*/ 206 h 20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T14" t="T15" r="T16" b="T17"/>
                  <a:pathLst>
                    <a:path w="225" h="206">
                      <a:moveTo>
                        <a:pt x="0" y="0"/>
                      </a:moveTo>
                      <a:lnTo>
                        <a:pt x="59" y="206"/>
                      </a:lnTo>
                      <a:lnTo>
                        <a:pt x="134" y="69"/>
                      </a:lnTo>
                      <a:lnTo>
                        <a:pt x="205" y="192"/>
                      </a:lnTo>
                      <a:lnTo>
                        <a:pt x="225" y="19"/>
                      </a:lnTo>
                      <a:lnTo>
                        <a:pt x="111" y="5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60606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5376" name="AutoShape 16"/>
                <p:cNvSpPr>
                  <a:spLocks noChangeArrowheads="1"/>
                </p:cNvSpPr>
                <p:nvPr/>
              </p:nvSpPr>
              <p:spPr bwMode="auto">
                <a:xfrm>
                  <a:off x="3515" y="1915"/>
                  <a:ext cx="48" cy="85"/>
                </a:xfrm>
                <a:custGeom>
                  <a:avLst/>
                  <a:gdLst>
                    <a:gd name="T0" fmla="*/ 48 w 144"/>
                    <a:gd name="T1" fmla="*/ 37 h 254"/>
                    <a:gd name="T2" fmla="*/ 26 w 144"/>
                    <a:gd name="T3" fmla="*/ 85 h 254"/>
                    <a:gd name="T4" fmla="*/ 18 w 144"/>
                    <a:gd name="T5" fmla="*/ 64 h 254"/>
                    <a:gd name="T6" fmla="*/ 12 w 144"/>
                    <a:gd name="T7" fmla="*/ 50 h 254"/>
                    <a:gd name="T8" fmla="*/ 8 w 144"/>
                    <a:gd name="T9" fmla="*/ 38 h 254"/>
                    <a:gd name="T10" fmla="*/ 4 w 144"/>
                    <a:gd name="T11" fmla="*/ 28 h 254"/>
                    <a:gd name="T12" fmla="*/ 2 w 144"/>
                    <a:gd name="T13" fmla="*/ 18 h 254"/>
                    <a:gd name="T14" fmla="*/ 0 w 144"/>
                    <a:gd name="T15" fmla="*/ 10 h 254"/>
                    <a:gd name="T16" fmla="*/ 2 w 144"/>
                    <a:gd name="T17" fmla="*/ 0 h 254"/>
                    <a:gd name="T18" fmla="*/ 16 w 144"/>
                    <a:gd name="T19" fmla="*/ 15 h 254"/>
                    <a:gd name="T20" fmla="*/ 26 w 144"/>
                    <a:gd name="T21" fmla="*/ 25 h 254"/>
                    <a:gd name="T22" fmla="*/ 33 w 144"/>
                    <a:gd name="T23" fmla="*/ 31 h 254"/>
                    <a:gd name="T24" fmla="*/ 40 w 144"/>
                    <a:gd name="T25" fmla="*/ 34 h 254"/>
                    <a:gd name="T26" fmla="*/ 48 w 144"/>
                    <a:gd name="T27" fmla="*/ 37 h 254"/>
                    <a:gd name="T28" fmla="*/ 0 w 144"/>
                    <a:gd name="T29" fmla="*/ 0 h 254"/>
                    <a:gd name="T30" fmla="*/ 144 w 144"/>
                    <a:gd name="T31" fmla="*/ 254 h 2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T28" t="T29" r="T30" b="T31"/>
                  <a:pathLst>
                    <a:path w="144" h="254">
                      <a:moveTo>
                        <a:pt x="144" y="110"/>
                      </a:moveTo>
                      <a:lnTo>
                        <a:pt x="77" y="254"/>
                      </a:lnTo>
                      <a:lnTo>
                        <a:pt x="53" y="190"/>
                      </a:lnTo>
                      <a:lnTo>
                        <a:pt x="36" y="149"/>
                      </a:lnTo>
                      <a:lnTo>
                        <a:pt x="24" y="114"/>
                      </a:lnTo>
                      <a:lnTo>
                        <a:pt x="12" y="83"/>
                      </a:lnTo>
                      <a:lnTo>
                        <a:pt x="5" y="54"/>
                      </a:lnTo>
                      <a:lnTo>
                        <a:pt x="0" y="30"/>
                      </a:lnTo>
                      <a:lnTo>
                        <a:pt x="6" y="0"/>
                      </a:lnTo>
                      <a:lnTo>
                        <a:pt x="49" y="44"/>
                      </a:lnTo>
                      <a:lnTo>
                        <a:pt x="77" y="76"/>
                      </a:lnTo>
                      <a:lnTo>
                        <a:pt x="99" y="94"/>
                      </a:lnTo>
                      <a:lnTo>
                        <a:pt x="121" y="103"/>
                      </a:lnTo>
                      <a:lnTo>
                        <a:pt x="144" y="11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468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5377" name="AutoShape 17"/>
                <p:cNvSpPr>
                  <a:spLocks noChangeArrowheads="1"/>
                </p:cNvSpPr>
                <p:nvPr/>
              </p:nvSpPr>
              <p:spPr bwMode="auto">
                <a:xfrm>
                  <a:off x="3562" y="1901"/>
                  <a:ext cx="53" cy="99"/>
                </a:xfrm>
                <a:custGeom>
                  <a:avLst/>
                  <a:gdLst>
                    <a:gd name="T0" fmla="*/ 48 w 159"/>
                    <a:gd name="T1" fmla="*/ 0 h 297"/>
                    <a:gd name="T2" fmla="*/ 42 w 159"/>
                    <a:gd name="T3" fmla="*/ 11 h 297"/>
                    <a:gd name="T4" fmla="*/ 36 w 159"/>
                    <a:gd name="T5" fmla="*/ 20 h 297"/>
                    <a:gd name="T6" fmla="*/ 28 w 159"/>
                    <a:gd name="T7" fmla="*/ 29 h 297"/>
                    <a:gd name="T8" fmla="*/ 20 w 159"/>
                    <a:gd name="T9" fmla="*/ 37 h 297"/>
                    <a:gd name="T10" fmla="*/ 10 w 159"/>
                    <a:gd name="T11" fmla="*/ 44 h 297"/>
                    <a:gd name="T12" fmla="*/ 0 w 159"/>
                    <a:gd name="T13" fmla="*/ 50 h 297"/>
                    <a:gd name="T14" fmla="*/ 25 w 159"/>
                    <a:gd name="T15" fmla="*/ 99 h 297"/>
                    <a:gd name="T16" fmla="*/ 34 w 159"/>
                    <a:gd name="T17" fmla="*/ 78 h 297"/>
                    <a:gd name="T18" fmla="*/ 39 w 159"/>
                    <a:gd name="T19" fmla="*/ 63 h 297"/>
                    <a:gd name="T20" fmla="*/ 45 w 159"/>
                    <a:gd name="T21" fmla="*/ 45 h 297"/>
                    <a:gd name="T22" fmla="*/ 49 w 159"/>
                    <a:gd name="T23" fmla="*/ 32 h 297"/>
                    <a:gd name="T24" fmla="*/ 51 w 159"/>
                    <a:gd name="T25" fmla="*/ 22 h 297"/>
                    <a:gd name="T26" fmla="*/ 53 w 159"/>
                    <a:gd name="T27" fmla="*/ 11 h 297"/>
                    <a:gd name="T28" fmla="*/ 48 w 159"/>
                    <a:gd name="T29" fmla="*/ 0 h 297"/>
                    <a:gd name="T30" fmla="*/ 0 w 159"/>
                    <a:gd name="T31" fmla="*/ 0 h 297"/>
                    <a:gd name="T32" fmla="*/ 159 w 159"/>
                    <a:gd name="T33" fmla="*/ 297 h 2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T30" t="T31" r="T32" b="T33"/>
                  <a:pathLst>
                    <a:path w="159" h="297">
                      <a:moveTo>
                        <a:pt x="144" y="0"/>
                      </a:moveTo>
                      <a:lnTo>
                        <a:pt x="126" y="34"/>
                      </a:lnTo>
                      <a:lnTo>
                        <a:pt x="108" y="61"/>
                      </a:lnTo>
                      <a:lnTo>
                        <a:pt x="84" y="88"/>
                      </a:lnTo>
                      <a:lnTo>
                        <a:pt x="59" y="112"/>
                      </a:lnTo>
                      <a:lnTo>
                        <a:pt x="30" y="132"/>
                      </a:lnTo>
                      <a:lnTo>
                        <a:pt x="0" y="151"/>
                      </a:lnTo>
                      <a:lnTo>
                        <a:pt x="74" y="297"/>
                      </a:lnTo>
                      <a:lnTo>
                        <a:pt x="102" y="233"/>
                      </a:lnTo>
                      <a:lnTo>
                        <a:pt x="116" y="190"/>
                      </a:lnTo>
                      <a:lnTo>
                        <a:pt x="136" y="136"/>
                      </a:lnTo>
                      <a:lnTo>
                        <a:pt x="146" y="97"/>
                      </a:lnTo>
                      <a:lnTo>
                        <a:pt x="152" y="67"/>
                      </a:lnTo>
                      <a:lnTo>
                        <a:pt x="159" y="33"/>
                      </a:lnTo>
                      <a:lnTo>
                        <a:pt x="144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468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5" name="Group 18"/>
            <p:cNvGrpSpPr>
              <a:grpSpLocks/>
            </p:cNvGrpSpPr>
            <p:nvPr/>
          </p:nvGrpSpPr>
          <p:grpSpPr bwMode="auto">
            <a:xfrm>
              <a:off x="3473" y="1680"/>
              <a:ext cx="174" cy="270"/>
              <a:chOff x="3473" y="1680"/>
              <a:chExt cx="174" cy="270"/>
            </a:xfrm>
          </p:grpSpPr>
          <p:sp>
            <p:nvSpPr>
              <p:cNvPr id="15379" name="AutoShape 19"/>
              <p:cNvSpPr>
                <a:spLocks noChangeArrowheads="1"/>
              </p:cNvSpPr>
              <p:nvPr/>
            </p:nvSpPr>
            <p:spPr bwMode="auto">
              <a:xfrm>
                <a:off x="3516" y="1866"/>
                <a:ext cx="97" cy="85"/>
              </a:xfrm>
              <a:custGeom>
                <a:avLst/>
                <a:gdLst>
                  <a:gd name="T0" fmla="*/ 90 w 293"/>
                  <a:gd name="T1" fmla="*/ 0 h 256"/>
                  <a:gd name="T2" fmla="*/ 93 w 293"/>
                  <a:gd name="T3" fmla="*/ 19 h 256"/>
                  <a:gd name="T4" fmla="*/ 94 w 293"/>
                  <a:gd name="T5" fmla="*/ 29 h 256"/>
                  <a:gd name="T6" fmla="*/ 95 w 293"/>
                  <a:gd name="T7" fmla="*/ 41 h 256"/>
                  <a:gd name="T8" fmla="*/ 97 w 293"/>
                  <a:gd name="T9" fmla="*/ 53 h 256"/>
                  <a:gd name="T10" fmla="*/ 91 w 293"/>
                  <a:gd name="T11" fmla="*/ 64 h 256"/>
                  <a:gd name="T12" fmla="*/ 84 w 293"/>
                  <a:gd name="T13" fmla="*/ 75 h 256"/>
                  <a:gd name="T14" fmla="*/ 75 w 293"/>
                  <a:gd name="T15" fmla="*/ 81 h 256"/>
                  <a:gd name="T16" fmla="*/ 64 w 293"/>
                  <a:gd name="T17" fmla="*/ 85 h 256"/>
                  <a:gd name="T18" fmla="*/ 51 w 293"/>
                  <a:gd name="T19" fmla="*/ 85 h 256"/>
                  <a:gd name="T20" fmla="*/ 37 w 293"/>
                  <a:gd name="T21" fmla="*/ 84 h 256"/>
                  <a:gd name="T22" fmla="*/ 27 w 293"/>
                  <a:gd name="T23" fmla="*/ 80 h 256"/>
                  <a:gd name="T24" fmla="*/ 18 w 293"/>
                  <a:gd name="T25" fmla="*/ 76 h 256"/>
                  <a:gd name="T26" fmla="*/ 12 w 293"/>
                  <a:gd name="T27" fmla="*/ 71 h 256"/>
                  <a:gd name="T28" fmla="*/ 6 w 293"/>
                  <a:gd name="T29" fmla="*/ 62 h 256"/>
                  <a:gd name="T30" fmla="*/ 3 w 293"/>
                  <a:gd name="T31" fmla="*/ 53 h 256"/>
                  <a:gd name="T32" fmla="*/ 1 w 293"/>
                  <a:gd name="T33" fmla="*/ 45 h 256"/>
                  <a:gd name="T34" fmla="*/ 0 w 293"/>
                  <a:gd name="T35" fmla="*/ 19 h 256"/>
                  <a:gd name="T36" fmla="*/ 90 w 293"/>
                  <a:gd name="T37" fmla="*/ 0 h 256"/>
                  <a:gd name="T38" fmla="*/ 0 w 293"/>
                  <a:gd name="T39" fmla="*/ 0 h 256"/>
                  <a:gd name="T40" fmla="*/ 293 w 293"/>
                  <a:gd name="T41" fmla="*/ 256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T38" t="T39" r="T40" b="T41"/>
                <a:pathLst>
                  <a:path w="293" h="256">
                    <a:moveTo>
                      <a:pt x="272" y="0"/>
                    </a:moveTo>
                    <a:lnTo>
                      <a:pt x="282" y="57"/>
                    </a:lnTo>
                    <a:lnTo>
                      <a:pt x="283" y="86"/>
                    </a:lnTo>
                    <a:lnTo>
                      <a:pt x="287" y="124"/>
                    </a:lnTo>
                    <a:lnTo>
                      <a:pt x="293" y="161"/>
                    </a:lnTo>
                    <a:lnTo>
                      <a:pt x="276" y="192"/>
                    </a:lnTo>
                    <a:lnTo>
                      <a:pt x="253" y="227"/>
                    </a:lnTo>
                    <a:lnTo>
                      <a:pt x="228" y="245"/>
                    </a:lnTo>
                    <a:lnTo>
                      <a:pt x="194" y="255"/>
                    </a:lnTo>
                    <a:lnTo>
                      <a:pt x="154" y="256"/>
                    </a:lnTo>
                    <a:lnTo>
                      <a:pt x="111" y="252"/>
                    </a:lnTo>
                    <a:lnTo>
                      <a:pt x="81" y="241"/>
                    </a:lnTo>
                    <a:lnTo>
                      <a:pt x="54" y="228"/>
                    </a:lnTo>
                    <a:lnTo>
                      <a:pt x="36" y="213"/>
                    </a:lnTo>
                    <a:lnTo>
                      <a:pt x="17" y="187"/>
                    </a:lnTo>
                    <a:lnTo>
                      <a:pt x="8" y="161"/>
                    </a:lnTo>
                    <a:lnTo>
                      <a:pt x="4" y="135"/>
                    </a:lnTo>
                    <a:lnTo>
                      <a:pt x="0" y="57"/>
                    </a:lnTo>
                    <a:lnTo>
                      <a:pt x="272" y="0"/>
                    </a:lnTo>
                    <a:close/>
                  </a:path>
                </a:pathLst>
              </a:custGeom>
              <a:solidFill>
                <a:srgbClr val="FFC080"/>
              </a:solidFill>
              <a:ln w="468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6" name="Group 20"/>
              <p:cNvGrpSpPr>
                <a:grpSpLocks/>
              </p:cNvGrpSpPr>
              <p:nvPr/>
            </p:nvGrpSpPr>
            <p:grpSpPr bwMode="auto">
              <a:xfrm>
                <a:off x="3473" y="1714"/>
                <a:ext cx="28" cy="120"/>
                <a:chOff x="3473" y="1714"/>
                <a:chExt cx="28" cy="120"/>
              </a:xfrm>
            </p:grpSpPr>
            <p:sp>
              <p:nvSpPr>
                <p:cNvPr id="15381" name="AutoShape 21"/>
                <p:cNvSpPr>
                  <a:spLocks noChangeArrowheads="1"/>
                </p:cNvSpPr>
                <p:nvPr/>
              </p:nvSpPr>
              <p:spPr bwMode="auto">
                <a:xfrm>
                  <a:off x="3473" y="1714"/>
                  <a:ext cx="29" cy="84"/>
                </a:xfrm>
                <a:custGeom>
                  <a:avLst/>
                  <a:gdLst>
                    <a:gd name="T0" fmla="*/ 15 w 85"/>
                    <a:gd name="T1" fmla="*/ 0 h 253"/>
                    <a:gd name="T2" fmla="*/ 6 w 85"/>
                    <a:gd name="T3" fmla="*/ 9 h 253"/>
                    <a:gd name="T4" fmla="*/ 1 w 85"/>
                    <a:gd name="T5" fmla="*/ 20 h 253"/>
                    <a:gd name="T6" fmla="*/ 0 w 85"/>
                    <a:gd name="T7" fmla="*/ 33 h 253"/>
                    <a:gd name="T8" fmla="*/ 0 w 85"/>
                    <a:gd name="T9" fmla="*/ 42 h 253"/>
                    <a:gd name="T10" fmla="*/ 3 w 85"/>
                    <a:gd name="T11" fmla="*/ 58 h 253"/>
                    <a:gd name="T12" fmla="*/ 4 w 85"/>
                    <a:gd name="T13" fmla="*/ 67 h 253"/>
                    <a:gd name="T14" fmla="*/ 6 w 85"/>
                    <a:gd name="T15" fmla="*/ 71 h 253"/>
                    <a:gd name="T16" fmla="*/ 12 w 85"/>
                    <a:gd name="T17" fmla="*/ 74 h 253"/>
                    <a:gd name="T18" fmla="*/ 16 w 85"/>
                    <a:gd name="T19" fmla="*/ 84 h 253"/>
                    <a:gd name="T20" fmla="*/ 17 w 85"/>
                    <a:gd name="T21" fmla="*/ 70 h 253"/>
                    <a:gd name="T22" fmla="*/ 19 w 85"/>
                    <a:gd name="T23" fmla="*/ 60 h 253"/>
                    <a:gd name="T24" fmla="*/ 25 w 85"/>
                    <a:gd name="T25" fmla="*/ 47 h 253"/>
                    <a:gd name="T26" fmla="*/ 24 w 85"/>
                    <a:gd name="T27" fmla="*/ 37 h 253"/>
                    <a:gd name="T28" fmla="*/ 29 w 85"/>
                    <a:gd name="T29" fmla="*/ 29 h 253"/>
                    <a:gd name="T30" fmla="*/ 19 w 85"/>
                    <a:gd name="T31" fmla="*/ 24 h 253"/>
                    <a:gd name="T32" fmla="*/ 16 w 85"/>
                    <a:gd name="T33" fmla="*/ 18 h 253"/>
                    <a:gd name="T34" fmla="*/ 15 w 85"/>
                    <a:gd name="T35" fmla="*/ 0 h 253"/>
                    <a:gd name="T36" fmla="*/ 0 w 85"/>
                    <a:gd name="T37" fmla="*/ 0 h 253"/>
                    <a:gd name="T38" fmla="*/ 85 w 85"/>
                    <a:gd name="T39" fmla="*/ 253 h 2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T36" t="T37" r="T38" b="T39"/>
                  <a:pathLst>
                    <a:path w="85" h="253">
                      <a:moveTo>
                        <a:pt x="43" y="0"/>
                      </a:moveTo>
                      <a:lnTo>
                        <a:pt x="19" y="28"/>
                      </a:lnTo>
                      <a:lnTo>
                        <a:pt x="4" y="61"/>
                      </a:lnTo>
                      <a:lnTo>
                        <a:pt x="0" y="98"/>
                      </a:lnTo>
                      <a:lnTo>
                        <a:pt x="0" y="125"/>
                      </a:lnTo>
                      <a:lnTo>
                        <a:pt x="8" y="174"/>
                      </a:lnTo>
                      <a:lnTo>
                        <a:pt x="12" y="202"/>
                      </a:lnTo>
                      <a:lnTo>
                        <a:pt x="19" y="215"/>
                      </a:lnTo>
                      <a:lnTo>
                        <a:pt x="34" y="224"/>
                      </a:lnTo>
                      <a:lnTo>
                        <a:pt x="47" y="253"/>
                      </a:lnTo>
                      <a:lnTo>
                        <a:pt x="51" y="212"/>
                      </a:lnTo>
                      <a:lnTo>
                        <a:pt x="57" y="181"/>
                      </a:lnTo>
                      <a:lnTo>
                        <a:pt x="72" y="141"/>
                      </a:lnTo>
                      <a:lnTo>
                        <a:pt x="69" y="110"/>
                      </a:lnTo>
                      <a:lnTo>
                        <a:pt x="85" y="88"/>
                      </a:lnTo>
                      <a:lnTo>
                        <a:pt x="57" y="72"/>
                      </a:lnTo>
                      <a:lnTo>
                        <a:pt x="46" y="54"/>
                      </a:lnTo>
                      <a:lnTo>
                        <a:pt x="43" y="0"/>
                      </a:lnTo>
                      <a:close/>
                    </a:path>
                  </a:pathLst>
                </a:custGeom>
                <a:solidFill>
                  <a:srgbClr val="FF8000"/>
                </a:solidFill>
                <a:ln w="468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5382" name="AutoShape 22"/>
                <p:cNvSpPr>
                  <a:spLocks noChangeArrowheads="1"/>
                </p:cNvSpPr>
                <p:nvPr/>
              </p:nvSpPr>
              <p:spPr bwMode="auto">
                <a:xfrm>
                  <a:off x="3476" y="1785"/>
                  <a:ext cx="16" cy="50"/>
                </a:xfrm>
                <a:custGeom>
                  <a:avLst/>
                  <a:gdLst>
                    <a:gd name="T0" fmla="*/ 12 w 47"/>
                    <a:gd name="T1" fmla="*/ 5 h 149"/>
                    <a:gd name="T2" fmla="*/ 8 w 47"/>
                    <a:gd name="T3" fmla="*/ 1 h 149"/>
                    <a:gd name="T4" fmla="*/ 4 w 47"/>
                    <a:gd name="T5" fmla="*/ 0 h 149"/>
                    <a:gd name="T6" fmla="*/ 1 w 47"/>
                    <a:gd name="T7" fmla="*/ 4 h 149"/>
                    <a:gd name="T8" fmla="*/ 0 w 47"/>
                    <a:gd name="T9" fmla="*/ 12 h 149"/>
                    <a:gd name="T10" fmla="*/ 1 w 47"/>
                    <a:gd name="T11" fmla="*/ 19 h 149"/>
                    <a:gd name="T12" fmla="*/ 1 w 47"/>
                    <a:gd name="T13" fmla="*/ 27 h 149"/>
                    <a:gd name="T14" fmla="*/ 3 w 47"/>
                    <a:gd name="T15" fmla="*/ 34 h 149"/>
                    <a:gd name="T16" fmla="*/ 5 w 47"/>
                    <a:gd name="T17" fmla="*/ 42 h 149"/>
                    <a:gd name="T18" fmla="*/ 6 w 47"/>
                    <a:gd name="T19" fmla="*/ 45 h 149"/>
                    <a:gd name="T20" fmla="*/ 8 w 47"/>
                    <a:gd name="T21" fmla="*/ 50 h 149"/>
                    <a:gd name="T22" fmla="*/ 10 w 47"/>
                    <a:gd name="T23" fmla="*/ 47 h 149"/>
                    <a:gd name="T24" fmla="*/ 12 w 47"/>
                    <a:gd name="T25" fmla="*/ 50 h 149"/>
                    <a:gd name="T26" fmla="*/ 15 w 47"/>
                    <a:gd name="T27" fmla="*/ 44 h 149"/>
                    <a:gd name="T28" fmla="*/ 16 w 47"/>
                    <a:gd name="T29" fmla="*/ 34 h 149"/>
                    <a:gd name="T30" fmla="*/ 16 w 47"/>
                    <a:gd name="T31" fmla="*/ 16 h 149"/>
                    <a:gd name="T32" fmla="*/ 12 w 47"/>
                    <a:gd name="T33" fmla="*/ 5 h 149"/>
                    <a:gd name="T34" fmla="*/ 0 w 47"/>
                    <a:gd name="T35" fmla="*/ 0 h 149"/>
                    <a:gd name="T36" fmla="*/ 47 w 47"/>
                    <a:gd name="T37" fmla="*/ 149 h 1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T34" t="T35" r="T36" b="T37"/>
                  <a:pathLst>
                    <a:path w="47" h="149">
                      <a:moveTo>
                        <a:pt x="34" y="14"/>
                      </a:moveTo>
                      <a:lnTo>
                        <a:pt x="23" y="3"/>
                      </a:lnTo>
                      <a:lnTo>
                        <a:pt x="13" y="0"/>
                      </a:lnTo>
                      <a:lnTo>
                        <a:pt x="4" y="11"/>
                      </a:lnTo>
                      <a:lnTo>
                        <a:pt x="0" y="35"/>
                      </a:lnTo>
                      <a:lnTo>
                        <a:pt x="3" y="58"/>
                      </a:lnTo>
                      <a:lnTo>
                        <a:pt x="4" y="79"/>
                      </a:lnTo>
                      <a:lnTo>
                        <a:pt x="10" y="100"/>
                      </a:lnTo>
                      <a:lnTo>
                        <a:pt x="15" y="125"/>
                      </a:lnTo>
                      <a:lnTo>
                        <a:pt x="18" y="133"/>
                      </a:lnTo>
                      <a:lnTo>
                        <a:pt x="23" y="149"/>
                      </a:lnTo>
                      <a:lnTo>
                        <a:pt x="29" y="141"/>
                      </a:lnTo>
                      <a:lnTo>
                        <a:pt x="34" y="149"/>
                      </a:lnTo>
                      <a:lnTo>
                        <a:pt x="44" y="131"/>
                      </a:lnTo>
                      <a:lnTo>
                        <a:pt x="47" y="102"/>
                      </a:lnTo>
                      <a:lnTo>
                        <a:pt x="47" y="49"/>
                      </a:lnTo>
                      <a:lnTo>
                        <a:pt x="34" y="14"/>
                      </a:lnTo>
                      <a:close/>
                    </a:path>
                  </a:pathLst>
                </a:custGeom>
                <a:solidFill>
                  <a:srgbClr val="FFE0C0"/>
                </a:solidFill>
                <a:ln w="468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15383" name="AutoShape 23"/>
              <p:cNvSpPr>
                <a:spLocks noChangeArrowheads="1"/>
              </p:cNvSpPr>
              <p:nvPr/>
            </p:nvSpPr>
            <p:spPr bwMode="auto">
              <a:xfrm>
                <a:off x="3485" y="1708"/>
                <a:ext cx="159" cy="219"/>
              </a:xfrm>
              <a:custGeom>
                <a:avLst/>
                <a:gdLst>
                  <a:gd name="T0" fmla="*/ 9 w 477"/>
                  <a:gd name="T1" fmla="*/ 32 h 657"/>
                  <a:gd name="T2" fmla="*/ 2 w 477"/>
                  <a:gd name="T3" fmla="*/ 62 h 657"/>
                  <a:gd name="T4" fmla="*/ 3 w 477"/>
                  <a:gd name="T5" fmla="*/ 88 h 657"/>
                  <a:gd name="T6" fmla="*/ 0 w 477"/>
                  <a:gd name="T7" fmla="*/ 110 h 657"/>
                  <a:gd name="T8" fmla="*/ 1 w 477"/>
                  <a:gd name="T9" fmla="*/ 126 h 657"/>
                  <a:gd name="T10" fmla="*/ 5 w 477"/>
                  <a:gd name="T11" fmla="*/ 142 h 657"/>
                  <a:gd name="T12" fmla="*/ 15 w 477"/>
                  <a:gd name="T13" fmla="*/ 167 h 657"/>
                  <a:gd name="T14" fmla="*/ 24 w 477"/>
                  <a:gd name="T15" fmla="*/ 188 h 657"/>
                  <a:gd name="T16" fmla="*/ 32 w 477"/>
                  <a:gd name="T17" fmla="*/ 205 h 657"/>
                  <a:gd name="T18" fmla="*/ 49 w 477"/>
                  <a:gd name="T19" fmla="*/ 217 h 657"/>
                  <a:gd name="T20" fmla="*/ 71 w 477"/>
                  <a:gd name="T21" fmla="*/ 219 h 657"/>
                  <a:gd name="T22" fmla="*/ 87 w 477"/>
                  <a:gd name="T23" fmla="*/ 218 h 657"/>
                  <a:gd name="T24" fmla="*/ 99 w 477"/>
                  <a:gd name="T25" fmla="*/ 213 h 657"/>
                  <a:gd name="T26" fmla="*/ 111 w 477"/>
                  <a:gd name="T27" fmla="*/ 205 h 657"/>
                  <a:gd name="T28" fmla="*/ 126 w 477"/>
                  <a:gd name="T29" fmla="*/ 188 h 657"/>
                  <a:gd name="T30" fmla="*/ 136 w 477"/>
                  <a:gd name="T31" fmla="*/ 164 h 657"/>
                  <a:gd name="T32" fmla="*/ 140 w 477"/>
                  <a:gd name="T33" fmla="*/ 146 h 657"/>
                  <a:gd name="T34" fmla="*/ 142 w 477"/>
                  <a:gd name="T35" fmla="*/ 133 h 657"/>
                  <a:gd name="T36" fmla="*/ 148 w 477"/>
                  <a:gd name="T37" fmla="*/ 129 h 657"/>
                  <a:gd name="T38" fmla="*/ 153 w 477"/>
                  <a:gd name="T39" fmla="*/ 119 h 657"/>
                  <a:gd name="T40" fmla="*/ 158 w 477"/>
                  <a:gd name="T41" fmla="*/ 105 h 657"/>
                  <a:gd name="T42" fmla="*/ 159 w 477"/>
                  <a:gd name="T43" fmla="*/ 90 h 657"/>
                  <a:gd name="T44" fmla="*/ 155 w 477"/>
                  <a:gd name="T45" fmla="*/ 80 h 657"/>
                  <a:gd name="T46" fmla="*/ 146 w 477"/>
                  <a:gd name="T47" fmla="*/ 80 h 657"/>
                  <a:gd name="T48" fmla="*/ 138 w 477"/>
                  <a:gd name="T49" fmla="*/ 83 h 657"/>
                  <a:gd name="T50" fmla="*/ 139 w 477"/>
                  <a:gd name="T51" fmla="*/ 58 h 657"/>
                  <a:gd name="T52" fmla="*/ 136 w 477"/>
                  <a:gd name="T53" fmla="*/ 34 h 657"/>
                  <a:gd name="T54" fmla="*/ 124 w 477"/>
                  <a:gd name="T55" fmla="*/ 15 h 657"/>
                  <a:gd name="T56" fmla="*/ 101 w 477"/>
                  <a:gd name="T57" fmla="*/ 3 h 657"/>
                  <a:gd name="T58" fmla="*/ 67 w 477"/>
                  <a:gd name="T59" fmla="*/ 0 h 657"/>
                  <a:gd name="T60" fmla="*/ 34 w 477"/>
                  <a:gd name="T61" fmla="*/ 5 h 657"/>
                  <a:gd name="T62" fmla="*/ 13 w 477"/>
                  <a:gd name="T63" fmla="*/ 23 h 657"/>
                  <a:gd name="T64" fmla="*/ 0 w 477"/>
                  <a:gd name="T65" fmla="*/ 0 h 657"/>
                  <a:gd name="T66" fmla="*/ 477 w 477"/>
                  <a:gd name="T67" fmla="*/ 657 h 6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T64" t="T65" r="T66" b="T67"/>
                <a:pathLst>
                  <a:path w="477" h="657">
                    <a:moveTo>
                      <a:pt x="39" y="69"/>
                    </a:moveTo>
                    <a:lnTo>
                      <a:pt x="27" y="97"/>
                    </a:lnTo>
                    <a:lnTo>
                      <a:pt x="14" y="142"/>
                    </a:lnTo>
                    <a:lnTo>
                      <a:pt x="7" y="186"/>
                    </a:lnTo>
                    <a:lnTo>
                      <a:pt x="3" y="221"/>
                    </a:lnTo>
                    <a:lnTo>
                      <a:pt x="8" y="263"/>
                    </a:lnTo>
                    <a:lnTo>
                      <a:pt x="6" y="290"/>
                    </a:lnTo>
                    <a:lnTo>
                      <a:pt x="0" y="331"/>
                    </a:lnTo>
                    <a:lnTo>
                      <a:pt x="0" y="356"/>
                    </a:lnTo>
                    <a:lnTo>
                      <a:pt x="3" y="378"/>
                    </a:lnTo>
                    <a:lnTo>
                      <a:pt x="7" y="405"/>
                    </a:lnTo>
                    <a:lnTo>
                      <a:pt x="14" y="427"/>
                    </a:lnTo>
                    <a:lnTo>
                      <a:pt x="31" y="469"/>
                    </a:lnTo>
                    <a:lnTo>
                      <a:pt x="45" y="502"/>
                    </a:lnTo>
                    <a:lnTo>
                      <a:pt x="60" y="535"/>
                    </a:lnTo>
                    <a:lnTo>
                      <a:pt x="72" y="563"/>
                    </a:lnTo>
                    <a:lnTo>
                      <a:pt x="81" y="588"/>
                    </a:lnTo>
                    <a:lnTo>
                      <a:pt x="96" y="616"/>
                    </a:lnTo>
                    <a:lnTo>
                      <a:pt x="119" y="639"/>
                    </a:lnTo>
                    <a:lnTo>
                      <a:pt x="146" y="650"/>
                    </a:lnTo>
                    <a:lnTo>
                      <a:pt x="183" y="657"/>
                    </a:lnTo>
                    <a:lnTo>
                      <a:pt x="214" y="657"/>
                    </a:lnTo>
                    <a:lnTo>
                      <a:pt x="239" y="657"/>
                    </a:lnTo>
                    <a:lnTo>
                      <a:pt x="260" y="655"/>
                    </a:lnTo>
                    <a:lnTo>
                      <a:pt x="278" y="650"/>
                    </a:lnTo>
                    <a:lnTo>
                      <a:pt x="297" y="640"/>
                    </a:lnTo>
                    <a:lnTo>
                      <a:pt x="315" y="631"/>
                    </a:lnTo>
                    <a:lnTo>
                      <a:pt x="334" y="616"/>
                    </a:lnTo>
                    <a:lnTo>
                      <a:pt x="353" y="595"/>
                    </a:lnTo>
                    <a:lnTo>
                      <a:pt x="379" y="563"/>
                    </a:lnTo>
                    <a:lnTo>
                      <a:pt x="394" y="534"/>
                    </a:lnTo>
                    <a:lnTo>
                      <a:pt x="409" y="493"/>
                    </a:lnTo>
                    <a:lnTo>
                      <a:pt x="417" y="465"/>
                    </a:lnTo>
                    <a:lnTo>
                      <a:pt x="421" y="439"/>
                    </a:lnTo>
                    <a:lnTo>
                      <a:pt x="424" y="417"/>
                    </a:lnTo>
                    <a:lnTo>
                      <a:pt x="426" y="398"/>
                    </a:lnTo>
                    <a:lnTo>
                      <a:pt x="433" y="393"/>
                    </a:lnTo>
                    <a:lnTo>
                      <a:pt x="443" y="386"/>
                    </a:lnTo>
                    <a:lnTo>
                      <a:pt x="451" y="371"/>
                    </a:lnTo>
                    <a:lnTo>
                      <a:pt x="458" y="357"/>
                    </a:lnTo>
                    <a:lnTo>
                      <a:pt x="466" y="341"/>
                    </a:lnTo>
                    <a:lnTo>
                      <a:pt x="473" y="314"/>
                    </a:lnTo>
                    <a:lnTo>
                      <a:pt x="475" y="293"/>
                    </a:lnTo>
                    <a:lnTo>
                      <a:pt x="477" y="270"/>
                    </a:lnTo>
                    <a:lnTo>
                      <a:pt x="473" y="256"/>
                    </a:lnTo>
                    <a:lnTo>
                      <a:pt x="466" y="240"/>
                    </a:lnTo>
                    <a:lnTo>
                      <a:pt x="448" y="240"/>
                    </a:lnTo>
                    <a:lnTo>
                      <a:pt x="439" y="240"/>
                    </a:lnTo>
                    <a:lnTo>
                      <a:pt x="428" y="251"/>
                    </a:lnTo>
                    <a:lnTo>
                      <a:pt x="414" y="248"/>
                    </a:lnTo>
                    <a:lnTo>
                      <a:pt x="417" y="211"/>
                    </a:lnTo>
                    <a:lnTo>
                      <a:pt x="417" y="175"/>
                    </a:lnTo>
                    <a:lnTo>
                      <a:pt x="414" y="146"/>
                    </a:lnTo>
                    <a:lnTo>
                      <a:pt x="407" y="103"/>
                    </a:lnTo>
                    <a:lnTo>
                      <a:pt x="392" y="70"/>
                    </a:lnTo>
                    <a:lnTo>
                      <a:pt x="372" y="45"/>
                    </a:lnTo>
                    <a:lnTo>
                      <a:pt x="339" y="22"/>
                    </a:lnTo>
                    <a:lnTo>
                      <a:pt x="304" y="9"/>
                    </a:lnTo>
                    <a:lnTo>
                      <a:pt x="253" y="0"/>
                    </a:lnTo>
                    <a:lnTo>
                      <a:pt x="202" y="0"/>
                    </a:lnTo>
                    <a:lnTo>
                      <a:pt x="150" y="4"/>
                    </a:lnTo>
                    <a:lnTo>
                      <a:pt x="101" y="16"/>
                    </a:lnTo>
                    <a:lnTo>
                      <a:pt x="68" y="40"/>
                    </a:lnTo>
                    <a:lnTo>
                      <a:pt x="39" y="69"/>
                    </a:lnTo>
                    <a:close/>
                  </a:path>
                </a:pathLst>
              </a:custGeom>
              <a:solidFill>
                <a:srgbClr val="FFE0C0"/>
              </a:solidFill>
              <a:ln w="468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5384" name="AutoShape 24"/>
              <p:cNvSpPr>
                <a:spLocks noChangeArrowheads="1"/>
              </p:cNvSpPr>
              <p:nvPr/>
            </p:nvSpPr>
            <p:spPr bwMode="auto">
              <a:xfrm>
                <a:off x="3485" y="1680"/>
                <a:ext cx="163" cy="122"/>
              </a:xfrm>
              <a:custGeom>
                <a:avLst/>
                <a:gdLst>
                  <a:gd name="T0" fmla="*/ 10 w 489"/>
                  <a:gd name="T1" fmla="*/ 63 h 365"/>
                  <a:gd name="T2" fmla="*/ 7 w 489"/>
                  <a:gd name="T3" fmla="*/ 58 h 365"/>
                  <a:gd name="T4" fmla="*/ 4 w 489"/>
                  <a:gd name="T5" fmla="*/ 49 h 365"/>
                  <a:gd name="T6" fmla="*/ 4 w 489"/>
                  <a:gd name="T7" fmla="*/ 39 h 365"/>
                  <a:gd name="T8" fmla="*/ 3 w 489"/>
                  <a:gd name="T9" fmla="*/ 34 h 365"/>
                  <a:gd name="T10" fmla="*/ 0 w 489"/>
                  <a:gd name="T11" fmla="*/ 30 h 365"/>
                  <a:gd name="T12" fmla="*/ 7 w 489"/>
                  <a:gd name="T13" fmla="*/ 22 h 365"/>
                  <a:gd name="T14" fmla="*/ 17 w 489"/>
                  <a:gd name="T15" fmla="*/ 17 h 365"/>
                  <a:gd name="T16" fmla="*/ 27 w 489"/>
                  <a:gd name="T17" fmla="*/ 7 h 365"/>
                  <a:gd name="T18" fmla="*/ 46 w 489"/>
                  <a:gd name="T19" fmla="*/ 3 h 365"/>
                  <a:gd name="T20" fmla="*/ 60 w 489"/>
                  <a:gd name="T21" fmla="*/ 1 h 365"/>
                  <a:gd name="T22" fmla="*/ 80 w 489"/>
                  <a:gd name="T23" fmla="*/ 0 h 365"/>
                  <a:gd name="T24" fmla="*/ 103 w 489"/>
                  <a:gd name="T25" fmla="*/ 0 h 365"/>
                  <a:gd name="T26" fmla="*/ 97 w 489"/>
                  <a:gd name="T27" fmla="*/ 11 h 365"/>
                  <a:gd name="T28" fmla="*/ 109 w 489"/>
                  <a:gd name="T29" fmla="*/ 10 h 365"/>
                  <a:gd name="T30" fmla="*/ 119 w 489"/>
                  <a:gd name="T31" fmla="*/ 10 h 365"/>
                  <a:gd name="T32" fmla="*/ 130 w 489"/>
                  <a:gd name="T33" fmla="*/ 12 h 365"/>
                  <a:gd name="T34" fmla="*/ 143 w 489"/>
                  <a:gd name="T35" fmla="*/ 17 h 365"/>
                  <a:gd name="T36" fmla="*/ 151 w 489"/>
                  <a:gd name="T37" fmla="*/ 24 h 365"/>
                  <a:gd name="T38" fmla="*/ 153 w 489"/>
                  <a:gd name="T39" fmla="*/ 33 h 365"/>
                  <a:gd name="T40" fmla="*/ 148 w 489"/>
                  <a:gd name="T41" fmla="*/ 40 h 365"/>
                  <a:gd name="T42" fmla="*/ 154 w 489"/>
                  <a:gd name="T43" fmla="*/ 48 h 365"/>
                  <a:gd name="T44" fmla="*/ 159 w 489"/>
                  <a:gd name="T45" fmla="*/ 62 h 365"/>
                  <a:gd name="T46" fmla="*/ 162 w 489"/>
                  <a:gd name="T47" fmla="*/ 74 h 365"/>
                  <a:gd name="T48" fmla="*/ 163 w 489"/>
                  <a:gd name="T49" fmla="*/ 84 h 365"/>
                  <a:gd name="T50" fmla="*/ 162 w 489"/>
                  <a:gd name="T51" fmla="*/ 101 h 365"/>
                  <a:gd name="T52" fmla="*/ 159 w 489"/>
                  <a:gd name="T53" fmla="*/ 115 h 365"/>
                  <a:gd name="T54" fmla="*/ 149 w 489"/>
                  <a:gd name="T55" fmla="*/ 106 h 365"/>
                  <a:gd name="T56" fmla="*/ 144 w 489"/>
                  <a:gd name="T57" fmla="*/ 110 h 365"/>
                  <a:gd name="T58" fmla="*/ 143 w 489"/>
                  <a:gd name="T59" fmla="*/ 113 h 365"/>
                  <a:gd name="T60" fmla="*/ 140 w 489"/>
                  <a:gd name="T61" fmla="*/ 118 h 365"/>
                  <a:gd name="T62" fmla="*/ 139 w 489"/>
                  <a:gd name="T63" fmla="*/ 122 h 365"/>
                  <a:gd name="T64" fmla="*/ 132 w 489"/>
                  <a:gd name="T65" fmla="*/ 120 h 365"/>
                  <a:gd name="T66" fmla="*/ 134 w 489"/>
                  <a:gd name="T67" fmla="*/ 103 h 365"/>
                  <a:gd name="T68" fmla="*/ 134 w 489"/>
                  <a:gd name="T69" fmla="*/ 88 h 365"/>
                  <a:gd name="T70" fmla="*/ 124 w 489"/>
                  <a:gd name="T71" fmla="*/ 80 h 365"/>
                  <a:gd name="T72" fmla="*/ 121 w 489"/>
                  <a:gd name="T73" fmla="*/ 65 h 365"/>
                  <a:gd name="T74" fmla="*/ 119 w 489"/>
                  <a:gd name="T75" fmla="*/ 51 h 365"/>
                  <a:gd name="T76" fmla="*/ 105 w 489"/>
                  <a:gd name="T77" fmla="*/ 56 h 365"/>
                  <a:gd name="T78" fmla="*/ 90 w 489"/>
                  <a:gd name="T79" fmla="*/ 59 h 365"/>
                  <a:gd name="T80" fmla="*/ 99 w 489"/>
                  <a:gd name="T81" fmla="*/ 63 h 365"/>
                  <a:gd name="T82" fmla="*/ 82 w 489"/>
                  <a:gd name="T83" fmla="*/ 63 h 365"/>
                  <a:gd name="T84" fmla="*/ 66 w 489"/>
                  <a:gd name="T85" fmla="*/ 63 h 365"/>
                  <a:gd name="T86" fmla="*/ 60 w 489"/>
                  <a:gd name="T87" fmla="*/ 63 h 365"/>
                  <a:gd name="T88" fmla="*/ 51 w 489"/>
                  <a:gd name="T89" fmla="*/ 65 h 365"/>
                  <a:gd name="T90" fmla="*/ 40 w 489"/>
                  <a:gd name="T91" fmla="*/ 60 h 365"/>
                  <a:gd name="T92" fmla="*/ 32 w 489"/>
                  <a:gd name="T93" fmla="*/ 60 h 365"/>
                  <a:gd name="T94" fmla="*/ 24 w 489"/>
                  <a:gd name="T95" fmla="*/ 59 h 365"/>
                  <a:gd name="T96" fmla="*/ 17 w 489"/>
                  <a:gd name="T97" fmla="*/ 61 h 365"/>
                  <a:gd name="T98" fmla="*/ 10 w 489"/>
                  <a:gd name="T99" fmla="*/ 63 h 365"/>
                  <a:gd name="T100" fmla="*/ 0 w 489"/>
                  <a:gd name="T101" fmla="*/ 0 h 365"/>
                  <a:gd name="T102" fmla="*/ 489 w 489"/>
                  <a:gd name="T103" fmla="*/ 365 h 3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T100" t="T101" r="T102" b="T103"/>
                <a:pathLst>
                  <a:path w="489" h="365">
                    <a:moveTo>
                      <a:pt x="31" y="187"/>
                    </a:moveTo>
                    <a:lnTo>
                      <a:pt x="22" y="173"/>
                    </a:lnTo>
                    <a:lnTo>
                      <a:pt x="13" y="148"/>
                    </a:lnTo>
                    <a:lnTo>
                      <a:pt x="13" y="118"/>
                    </a:lnTo>
                    <a:lnTo>
                      <a:pt x="8" y="103"/>
                    </a:lnTo>
                    <a:lnTo>
                      <a:pt x="0" y="89"/>
                    </a:lnTo>
                    <a:lnTo>
                      <a:pt x="22" y="65"/>
                    </a:lnTo>
                    <a:lnTo>
                      <a:pt x="50" y="50"/>
                    </a:lnTo>
                    <a:lnTo>
                      <a:pt x="81" y="22"/>
                    </a:lnTo>
                    <a:lnTo>
                      <a:pt x="138" y="8"/>
                    </a:lnTo>
                    <a:lnTo>
                      <a:pt x="179" y="3"/>
                    </a:lnTo>
                    <a:lnTo>
                      <a:pt x="241" y="0"/>
                    </a:lnTo>
                    <a:lnTo>
                      <a:pt x="309" y="1"/>
                    </a:lnTo>
                    <a:lnTo>
                      <a:pt x="291" y="32"/>
                    </a:lnTo>
                    <a:lnTo>
                      <a:pt x="328" y="30"/>
                    </a:lnTo>
                    <a:lnTo>
                      <a:pt x="356" y="30"/>
                    </a:lnTo>
                    <a:lnTo>
                      <a:pt x="390" y="37"/>
                    </a:lnTo>
                    <a:lnTo>
                      <a:pt x="428" y="52"/>
                    </a:lnTo>
                    <a:lnTo>
                      <a:pt x="452" y="71"/>
                    </a:lnTo>
                    <a:lnTo>
                      <a:pt x="458" y="98"/>
                    </a:lnTo>
                    <a:lnTo>
                      <a:pt x="444" y="120"/>
                    </a:lnTo>
                    <a:lnTo>
                      <a:pt x="462" y="144"/>
                    </a:lnTo>
                    <a:lnTo>
                      <a:pt x="478" y="184"/>
                    </a:lnTo>
                    <a:lnTo>
                      <a:pt x="485" y="222"/>
                    </a:lnTo>
                    <a:lnTo>
                      <a:pt x="489" y="252"/>
                    </a:lnTo>
                    <a:lnTo>
                      <a:pt x="486" y="301"/>
                    </a:lnTo>
                    <a:lnTo>
                      <a:pt x="478" y="344"/>
                    </a:lnTo>
                    <a:lnTo>
                      <a:pt x="448" y="316"/>
                    </a:lnTo>
                    <a:lnTo>
                      <a:pt x="433" y="328"/>
                    </a:lnTo>
                    <a:lnTo>
                      <a:pt x="429" y="337"/>
                    </a:lnTo>
                    <a:lnTo>
                      <a:pt x="421" y="354"/>
                    </a:lnTo>
                    <a:lnTo>
                      <a:pt x="417" y="365"/>
                    </a:lnTo>
                    <a:lnTo>
                      <a:pt x="395" y="358"/>
                    </a:lnTo>
                    <a:lnTo>
                      <a:pt x="402" y="309"/>
                    </a:lnTo>
                    <a:lnTo>
                      <a:pt x="402" y="264"/>
                    </a:lnTo>
                    <a:lnTo>
                      <a:pt x="373" y="238"/>
                    </a:lnTo>
                    <a:lnTo>
                      <a:pt x="363" y="194"/>
                    </a:lnTo>
                    <a:lnTo>
                      <a:pt x="356" y="152"/>
                    </a:lnTo>
                    <a:lnTo>
                      <a:pt x="314" y="168"/>
                    </a:lnTo>
                    <a:lnTo>
                      <a:pt x="270" y="177"/>
                    </a:lnTo>
                    <a:lnTo>
                      <a:pt x="297" y="187"/>
                    </a:lnTo>
                    <a:lnTo>
                      <a:pt x="246" y="189"/>
                    </a:lnTo>
                    <a:lnTo>
                      <a:pt x="198" y="187"/>
                    </a:lnTo>
                    <a:lnTo>
                      <a:pt x="180" y="187"/>
                    </a:lnTo>
                    <a:lnTo>
                      <a:pt x="153" y="193"/>
                    </a:lnTo>
                    <a:lnTo>
                      <a:pt x="119" y="181"/>
                    </a:lnTo>
                    <a:lnTo>
                      <a:pt x="96" y="179"/>
                    </a:lnTo>
                    <a:lnTo>
                      <a:pt x="72" y="177"/>
                    </a:lnTo>
                    <a:lnTo>
                      <a:pt x="51" y="183"/>
                    </a:lnTo>
                    <a:lnTo>
                      <a:pt x="31" y="187"/>
                    </a:lnTo>
                    <a:close/>
                  </a:path>
                </a:pathLst>
              </a:custGeom>
              <a:solidFill>
                <a:srgbClr val="FF8000"/>
              </a:solidFill>
              <a:ln w="468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7" name="Group 25"/>
              <p:cNvGrpSpPr>
                <a:grpSpLocks/>
              </p:cNvGrpSpPr>
              <p:nvPr/>
            </p:nvGrpSpPr>
            <p:grpSpPr bwMode="auto">
              <a:xfrm>
                <a:off x="3497" y="1765"/>
                <a:ext cx="108" cy="127"/>
                <a:chOff x="3497" y="1765"/>
                <a:chExt cx="108" cy="127"/>
              </a:xfrm>
            </p:grpSpPr>
            <p:sp>
              <p:nvSpPr>
                <p:cNvPr id="15386" name="AutoShape 26"/>
                <p:cNvSpPr>
                  <a:spLocks noChangeArrowheads="1"/>
                </p:cNvSpPr>
                <p:nvPr/>
              </p:nvSpPr>
              <p:spPr bwMode="auto">
                <a:xfrm>
                  <a:off x="3532" y="1833"/>
                  <a:ext cx="37" cy="20"/>
                </a:xfrm>
                <a:custGeom>
                  <a:avLst/>
                  <a:gdLst>
                    <a:gd name="T0" fmla="*/ 2 w 110"/>
                    <a:gd name="T1" fmla="*/ 0 h 59"/>
                    <a:gd name="T2" fmla="*/ 0 w 110"/>
                    <a:gd name="T3" fmla="*/ 6 h 59"/>
                    <a:gd name="T4" fmla="*/ 1 w 110"/>
                    <a:gd name="T5" fmla="*/ 11 h 59"/>
                    <a:gd name="T6" fmla="*/ 3 w 110"/>
                    <a:gd name="T7" fmla="*/ 15 h 59"/>
                    <a:gd name="T8" fmla="*/ 7 w 110"/>
                    <a:gd name="T9" fmla="*/ 18 h 59"/>
                    <a:gd name="T10" fmla="*/ 13 w 110"/>
                    <a:gd name="T11" fmla="*/ 19 h 59"/>
                    <a:gd name="T12" fmla="*/ 19 w 110"/>
                    <a:gd name="T13" fmla="*/ 20 h 59"/>
                    <a:gd name="T14" fmla="*/ 24 w 110"/>
                    <a:gd name="T15" fmla="*/ 19 h 59"/>
                    <a:gd name="T16" fmla="*/ 28 w 110"/>
                    <a:gd name="T17" fmla="*/ 18 h 59"/>
                    <a:gd name="T18" fmla="*/ 33 w 110"/>
                    <a:gd name="T19" fmla="*/ 16 h 59"/>
                    <a:gd name="T20" fmla="*/ 35 w 110"/>
                    <a:gd name="T21" fmla="*/ 13 h 59"/>
                    <a:gd name="T22" fmla="*/ 36 w 110"/>
                    <a:gd name="T23" fmla="*/ 9 h 59"/>
                    <a:gd name="T24" fmla="*/ 37 w 110"/>
                    <a:gd name="T25" fmla="*/ 5 h 59"/>
                    <a:gd name="T26" fmla="*/ 0 w 110"/>
                    <a:gd name="T27" fmla="*/ 0 h 59"/>
                    <a:gd name="T28" fmla="*/ 110 w 110"/>
                    <a:gd name="T29" fmla="*/ 59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T26" t="T27" r="T28" b="T29"/>
                  <a:pathLst>
                    <a:path w="110" h="59">
                      <a:moveTo>
                        <a:pt x="6" y="0"/>
                      </a:moveTo>
                      <a:lnTo>
                        <a:pt x="0" y="17"/>
                      </a:lnTo>
                      <a:lnTo>
                        <a:pt x="4" y="33"/>
                      </a:lnTo>
                      <a:lnTo>
                        <a:pt x="10" y="44"/>
                      </a:lnTo>
                      <a:lnTo>
                        <a:pt x="22" y="52"/>
                      </a:lnTo>
                      <a:lnTo>
                        <a:pt x="38" y="57"/>
                      </a:lnTo>
                      <a:lnTo>
                        <a:pt x="57" y="59"/>
                      </a:lnTo>
                      <a:lnTo>
                        <a:pt x="72" y="57"/>
                      </a:lnTo>
                      <a:lnTo>
                        <a:pt x="83" y="54"/>
                      </a:lnTo>
                      <a:lnTo>
                        <a:pt x="97" y="47"/>
                      </a:lnTo>
                      <a:lnTo>
                        <a:pt x="105" y="37"/>
                      </a:lnTo>
                      <a:lnTo>
                        <a:pt x="108" y="26"/>
                      </a:lnTo>
                      <a:lnTo>
                        <a:pt x="110" y="15"/>
                      </a:lnTo>
                    </a:path>
                  </a:pathLst>
                </a:custGeom>
                <a:noFill/>
                <a:ln w="468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grpSp>
              <p:nvGrpSpPr>
                <p:cNvPr id="8" name="Group 27"/>
                <p:cNvGrpSpPr>
                  <a:grpSpLocks/>
                </p:cNvGrpSpPr>
                <p:nvPr/>
              </p:nvGrpSpPr>
              <p:grpSpPr bwMode="auto">
                <a:xfrm>
                  <a:off x="3519" y="1858"/>
                  <a:ext cx="70" cy="34"/>
                  <a:chOff x="3519" y="1858"/>
                  <a:chExt cx="70" cy="34"/>
                </a:xfrm>
              </p:grpSpPr>
              <p:sp>
                <p:nvSpPr>
                  <p:cNvPr id="15388" name="AutoShape 28"/>
                  <p:cNvSpPr>
                    <a:spLocks noChangeArrowheads="1"/>
                  </p:cNvSpPr>
                  <p:nvPr/>
                </p:nvSpPr>
                <p:spPr bwMode="auto">
                  <a:xfrm>
                    <a:off x="3524" y="1864"/>
                    <a:ext cx="62" cy="29"/>
                  </a:xfrm>
                  <a:custGeom>
                    <a:avLst/>
                    <a:gdLst>
                      <a:gd name="T0" fmla="*/ 0 w 186"/>
                      <a:gd name="T1" fmla="*/ 0 h 85"/>
                      <a:gd name="T2" fmla="*/ 5 w 186"/>
                      <a:gd name="T3" fmla="*/ 4 h 85"/>
                      <a:gd name="T4" fmla="*/ 12 w 186"/>
                      <a:gd name="T5" fmla="*/ 7 h 85"/>
                      <a:gd name="T6" fmla="*/ 17 w 186"/>
                      <a:gd name="T7" fmla="*/ 9 h 85"/>
                      <a:gd name="T8" fmla="*/ 23 w 186"/>
                      <a:gd name="T9" fmla="*/ 10 h 85"/>
                      <a:gd name="T10" fmla="*/ 30 w 186"/>
                      <a:gd name="T11" fmla="*/ 11 h 85"/>
                      <a:gd name="T12" fmla="*/ 36 w 186"/>
                      <a:gd name="T13" fmla="*/ 11 h 85"/>
                      <a:gd name="T14" fmla="*/ 40 w 186"/>
                      <a:gd name="T15" fmla="*/ 10 h 85"/>
                      <a:gd name="T16" fmla="*/ 46 w 186"/>
                      <a:gd name="T17" fmla="*/ 9 h 85"/>
                      <a:gd name="T18" fmla="*/ 51 w 186"/>
                      <a:gd name="T19" fmla="*/ 7 h 85"/>
                      <a:gd name="T20" fmla="*/ 54 w 186"/>
                      <a:gd name="T21" fmla="*/ 5 h 85"/>
                      <a:gd name="T22" fmla="*/ 62 w 186"/>
                      <a:gd name="T23" fmla="*/ 0 h 85"/>
                      <a:gd name="T24" fmla="*/ 58 w 186"/>
                      <a:gd name="T25" fmla="*/ 11 h 85"/>
                      <a:gd name="T26" fmla="*/ 55 w 186"/>
                      <a:gd name="T27" fmla="*/ 16 h 85"/>
                      <a:gd name="T28" fmla="*/ 53 w 186"/>
                      <a:gd name="T29" fmla="*/ 19 h 85"/>
                      <a:gd name="T30" fmla="*/ 50 w 186"/>
                      <a:gd name="T31" fmla="*/ 23 h 85"/>
                      <a:gd name="T32" fmla="*/ 47 w 186"/>
                      <a:gd name="T33" fmla="*/ 25 h 85"/>
                      <a:gd name="T34" fmla="*/ 44 w 186"/>
                      <a:gd name="T35" fmla="*/ 27 h 85"/>
                      <a:gd name="T36" fmla="*/ 40 w 186"/>
                      <a:gd name="T37" fmla="*/ 29 h 85"/>
                      <a:gd name="T38" fmla="*/ 35 w 186"/>
                      <a:gd name="T39" fmla="*/ 29 h 85"/>
                      <a:gd name="T40" fmla="*/ 30 w 186"/>
                      <a:gd name="T41" fmla="*/ 29 h 85"/>
                      <a:gd name="T42" fmla="*/ 25 w 186"/>
                      <a:gd name="T43" fmla="*/ 29 h 85"/>
                      <a:gd name="T44" fmla="*/ 20 w 186"/>
                      <a:gd name="T45" fmla="*/ 27 h 85"/>
                      <a:gd name="T46" fmla="*/ 16 w 186"/>
                      <a:gd name="T47" fmla="*/ 25 h 85"/>
                      <a:gd name="T48" fmla="*/ 12 w 186"/>
                      <a:gd name="T49" fmla="*/ 21 h 85"/>
                      <a:gd name="T50" fmla="*/ 8 w 186"/>
                      <a:gd name="T51" fmla="*/ 17 h 85"/>
                      <a:gd name="T52" fmla="*/ 5 w 186"/>
                      <a:gd name="T53" fmla="*/ 13 h 85"/>
                      <a:gd name="T54" fmla="*/ 3 w 186"/>
                      <a:gd name="T55" fmla="*/ 9 h 85"/>
                      <a:gd name="T56" fmla="*/ 0 w 186"/>
                      <a:gd name="T57" fmla="*/ 0 h 85"/>
                      <a:gd name="T58" fmla="*/ 0 w 186"/>
                      <a:gd name="T59" fmla="*/ 0 h 85"/>
                      <a:gd name="T60" fmla="*/ 186 w 186"/>
                      <a:gd name="T61" fmla="*/ 85 h 8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</a:cxnLst>
                    <a:rect l="T58" t="T59" r="T60" b="T61"/>
                    <a:pathLst>
                      <a:path w="186" h="85">
                        <a:moveTo>
                          <a:pt x="0" y="1"/>
                        </a:moveTo>
                        <a:lnTo>
                          <a:pt x="16" y="11"/>
                        </a:lnTo>
                        <a:lnTo>
                          <a:pt x="35" y="20"/>
                        </a:lnTo>
                        <a:lnTo>
                          <a:pt x="51" y="25"/>
                        </a:lnTo>
                        <a:lnTo>
                          <a:pt x="69" y="30"/>
                        </a:lnTo>
                        <a:lnTo>
                          <a:pt x="89" y="32"/>
                        </a:lnTo>
                        <a:lnTo>
                          <a:pt x="107" y="31"/>
                        </a:lnTo>
                        <a:lnTo>
                          <a:pt x="120" y="28"/>
                        </a:lnTo>
                        <a:lnTo>
                          <a:pt x="139" y="25"/>
                        </a:lnTo>
                        <a:lnTo>
                          <a:pt x="154" y="20"/>
                        </a:lnTo>
                        <a:lnTo>
                          <a:pt x="163" y="16"/>
                        </a:lnTo>
                        <a:lnTo>
                          <a:pt x="186" y="0"/>
                        </a:lnTo>
                        <a:lnTo>
                          <a:pt x="173" y="31"/>
                        </a:lnTo>
                        <a:lnTo>
                          <a:pt x="166" y="46"/>
                        </a:lnTo>
                        <a:lnTo>
                          <a:pt x="158" y="56"/>
                        </a:lnTo>
                        <a:lnTo>
                          <a:pt x="149" y="66"/>
                        </a:lnTo>
                        <a:lnTo>
                          <a:pt x="142" y="74"/>
                        </a:lnTo>
                        <a:lnTo>
                          <a:pt x="131" y="79"/>
                        </a:lnTo>
                        <a:lnTo>
                          <a:pt x="119" y="84"/>
                        </a:lnTo>
                        <a:lnTo>
                          <a:pt x="105" y="85"/>
                        </a:lnTo>
                        <a:lnTo>
                          <a:pt x="89" y="85"/>
                        </a:lnTo>
                        <a:lnTo>
                          <a:pt x="74" y="84"/>
                        </a:lnTo>
                        <a:lnTo>
                          <a:pt x="60" y="79"/>
                        </a:lnTo>
                        <a:lnTo>
                          <a:pt x="48" y="74"/>
                        </a:lnTo>
                        <a:lnTo>
                          <a:pt x="35" y="62"/>
                        </a:lnTo>
                        <a:lnTo>
                          <a:pt x="24" y="50"/>
                        </a:lnTo>
                        <a:lnTo>
                          <a:pt x="16" y="37"/>
                        </a:lnTo>
                        <a:lnTo>
                          <a:pt x="9" y="26"/>
                        </a:lnTo>
                        <a:lnTo>
                          <a:pt x="0" y="1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4680">
                    <a:solidFill>
                      <a:srgbClr val="402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5389" name="AutoShape 29"/>
                  <p:cNvSpPr>
                    <a:spLocks noChangeArrowheads="1"/>
                  </p:cNvSpPr>
                  <p:nvPr/>
                </p:nvSpPr>
                <p:spPr bwMode="auto">
                  <a:xfrm>
                    <a:off x="3586" y="1858"/>
                    <a:ext cx="4" cy="8"/>
                  </a:xfrm>
                  <a:custGeom>
                    <a:avLst/>
                    <a:gdLst>
                      <a:gd name="T0" fmla="*/ 0 w 13"/>
                      <a:gd name="T1" fmla="*/ 0 h 25"/>
                      <a:gd name="T2" fmla="*/ 0 w 13"/>
                      <a:gd name="T3" fmla="*/ 3 h 25"/>
                      <a:gd name="T4" fmla="*/ 0 w 13"/>
                      <a:gd name="T5" fmla="*/ 5 h 25"/>
                      <a:gd name="T6" fmla="*/ 2 w 13"/>
                      <a:gd name="T7" fmla="*/ 6 h 25"/>
                      <a:gd name="T8" fmla="*/ 4 w 13"/>
                      <a:gd name="T9" fmla="*/ 8 h 25"/>
                      <a:gd name="T10" fmla="*/ 0 w 13"/>
                      <a:gd name="T11" fmla="*/ 0 h 25"/>
                      <a:gd name="T12" fmla="*/ 13 w 13"/>
                      <a:gd name="T13" fmla="*/ 25 h 2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T10" t="T11" r="T12" b="T13"/>
                    <a:pathLst>
                      <a:path w="13" h="25">
                        <a:moveTo>
                          <a:pt x="0" y="0"/>
                        </a:moveTo>
                        <a:lnTo>
                          <a:pt x="0" y="8"/>
                        </a:lnTo>
                        <a:lnTo>
                          <a:pt x="1" y="15"/>
                        </a:lnTo>
                        <a:lnTo>
                          <a:pt x="6" y="20"/>
                        </a:lnTo>
                        <a:lnTo>
                          <a:pt x="13" y="25"/>
                        </a:lnTo>
                      </a:path>
                    </a:pathLst>
                  </a:custGeom>
                  <a:noFill/>
                  <a:ln w="4680">
                    <a:solidFill>
                      <a:srgbClr val="402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5390" name="AutoShape 30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859"/>
                    <a:ext cx="4" cy="9"/>
                  </a:xfrm>
                  <a:custGeom>
                    <a:avLst/>
                    <a:gdLst>
                      <a:gd name="T0" fmla="*/ 4 w 12"/>
                      <a:gd name="T1" fmla="*/ 0 h 26"/>
                      <a:gd name="T2" fmla="*/ 4 w 12"/>
                      <a:gd name="T3" fmla="*/ 3 h 26"/>
                      <a:gd name="T4" fmla="*/ 4 w 12"/>
                      <a:gd name="T5" fmla="*/ 6 h 26"/>
                      <a:gd name="T6" fmla="*/ 2 w 12"/>
                      <a:gd name="T7" fmla="*/ 7 h 26"/>
                      <a:gd name="T8" fmla="*/ 0 w 12"/>
                      <a:gd name="T9" fmla="*/ 9 h 26"/>
                      <a:gd name="T10" fmla="*/ 0 w 12"/>
                      <a:gd name="T11" fmla="*/ 0 h 26"/>
                      <a:gd name="T12" fmla="*/ 12 w 12"/>
                      <a:gd name="T13" fmla="*/ 26 h 2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T10" t="T11" r="T12" b="T13"/>
                    <a:pathLst>
                      <a:path w="12" h="26">
                        <a:moveTo>
                          <a:pt x="12" y="0"/>
                        </a:moveTo>
                        <a:lnTo>
                          <a:pt x="12" y="9"/>
                        </a:lnTo>
                        <a:lnTo>
                          <a:pt x="11" y="16"/>
                        </a:lnTo>
                        <a:lnTo>
                          <a:pt x="6" y="21"/>
                        </a:lnTo>
                        <a:lnTo>
                          <a:pt x="0" y="26"/>
                        </a:lnTo>
                      </a:path>
                    </a:pathLst>
                  </a:custGeom>
                  <a:noFill/>
                  <a:ln w="4680">
                    <a:solidFill>
                      <a:srgbClr val="402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" name="Group 31"/>
                <p:cNvGrpSpPr>
                  <a:grpSpLocks/>
                </p:cNvGrpSpPr>
                <p:nvPr/>
              </p:nvGrpSpPr>
              <p:grpSpPr bwMode="auto">
                <a:xfrm>
                  <a:off x="3502" y="1789"/>
                  <a:ext cx="97" cy="18"/>
                  <a:chOff x="3502" y="1789"/>
                  <a:chExt cx="97" cy="18"/>
                </a:xfrm>
              </p:grpSpPr>
              <p:grpSp>
                <p:nvGrpSpPr>
                  <p:cNvPr id="10" name="Group 32"/>
                  <p:cNvGrpSpPr>
                    <a:grpSpLocks/>
                  </p:cNvGrpSpPr>
                  <p:nvPr/>
                </p:nvGrpSpPr>
                <p:grpSpPr bwMode="auto">
                  <a:xfrm>
                    <a:off x="3563" y="1789"/>
                    <a:ext cx="36" cy="17"/>
                    <a:chOff x="3563" y="1789"/>
                    <a:chExt cx="36" cy="17"/>
                  </a:xfrm>
                </p:grpSpPr>
                <p:sp>
                  <p:nvSpPr>
                    <p:cNvPr id="15393" name="AutoShape 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63" y="1789"/>
                      <a:ext cx="37" cy="18"/>
                    </a:xfrm>
                    <a:custGeom>
                      <a:avLst/>
                      <a:gdLst>
                        <a:gd name="T0" fmla="*/ 5 w 111"/>
                        <a:gd name="T1" fmla="*/ 6 h 55"/>
                        <a:gd name="T2" fmla="*/ 8 w 111"/>
                        <a:gd name="T3" fmla="*/ 3 h 55"/>
                        <a:gd name="T4" fmla="*/ 13 w 111"/>
                        <a:gd name="T5" fmla="*/ 1 h 55"/>
                        <a:gd name="T6" fmla="*/ 18 w 111"/>
                        <a:gd name="T7" fmla="*/ 0 h 55"/>
                        <a:gd name="T8" fmla="*/ 23 w 111"/>
                        <a:gd name="T9" fmla="*/ 1 h 55"/>
                        <a:gd name="T10" fmla="*/ 27 w 111"/>
                        <a:gd name="T11" fmla="*/ 2 h 55"/>
                        <a:gd name="T12" fmla="*/ 32 w 111"/>
                        <a:gd name="T13" fmla="*/ 5 h 55"/>
                        <a:gd name="T14" fmla="*/ 37 w 111"/>
                        <a:gd name="T15" fmla="*/ 9 h 55"/>
                        <a:gd name="T16" fmla="*/ 31 w 111"/>
                        <a:gd name="T17" fmla="*/ 14 h 55"/>
                        <a:gd name="T18" fmla="*/ 26 w 111"/>
                        <a:gd name="T19" fmla="*/ 17 h 55"/>
                        <a:gd name="T20" fmla="*/ 22 w 111"/>
                        <a:gd name="T21" fmla="*/ 18 h 55"/>
                        <a:gd name="T22" fmla="*/ 17 w 111"/>
                        <a:gd name="T23" fmla="*/ 18 h 55"/>
                        <a:gd name="T24" fmla="*/ 13 w 111"/>
                        <a:gd name="T25" fmla="*/ 17 h 55"/>
                        <a:gd name="T26" fmla="*/ 8 w 111"/>
                        <a:gd name="T27" fmla="*/ 15 h 55"/>
                        <a:gd name="T28" fmla="*/ 5 w 111"/>
                        <a:gd name="T29" fmla="*/ 14 h 55"/>
                        <a:gd name="T30" fmla="*/ 0 w 111"/>
                        <a:gd name="T31" fmla="*/ 12 h 55"/>
                        <a:gd name="T32" fmla="*/ 2 w 111"/>
                        <a:gd name="T33" fmla="*/ 9 h 55"/>
                        <a:gd name="T34" fmla="*/ 5 w 111"/>
                        <a:gd name="T35" fmla="*/ 6 h 55"/>
                        <a:gd name="T36" fmla="*/ 0 w 111"/>
                        <a:gd name="T37" fmla="*/ 0 h 55"/>
                        <a:gd name="T38" fmla="*/ 111 w 111"/>
                        <a:gd name="T39" fmla="*/ 55 h 5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</a:cxnLst>
                      <a:rect l="T36" t="T37" r="T38" b="T39"/>
                      <a:pathLst>
                        <a:path w="111" h="55">
                          <a:moveTo>
                            <a:pt x="14" y="17"/>
                          </a:moveTo>
                          <a:lnTo>
                            <a:pt x="25" y="8"/>
                          </a:lnTo>
                          <a:lnTo>
                            <a:pt x="40" y="3"/>
                          </a:lnTo>
                          <a:lnTo>
                            <a:pt x="55" y="0"/>
                          </a:lnTo>
                          <a:lnTo>
                            <a:pt x="68" y="3"/>
                          </a:lnTo>
                          <a:lnTo>
                            <a:pt x="82" y="6"/>
                          </a:lnTo>
                          <a:lnTo>
                            <a:pt x="96" y="14"/>
                          </a:lnTo>
                          <a:lnTo>
                            <a:pt x="111" y="29"/>
                          </a:lnTo>
                          <a:lnTo>
                            <a:pt x="92" y="43"/>
                          </a:lnTo>
                          <a:lnTo>
                            <a:pt x="78" y="51"/>
                          </a:lnTo>
                          <a:lnTo>
                            <a:pt x="65" y="55"/>
                          </a:lnTo>
                          <a:lnTo>
                            <a:pt x="52" y="55"/>
                          </a:lnTo>
                          <a:lnTo>
                            <a:pt x="39" y="52"/>
                          </a:lnTo>
                          <a:lnTo>
                            <a:pt x="24" y="47"/>
                          </a:lnTo>
                          <a:lnTo>
                            <a:pt x="14" y="42"/>
                          </a:lnTo>
                          <a:lnTo>
                            <a:pt x="0" y="37"/>
                          </a:lnTo>
                          <a:lnTo>
                            <a:pt x="5" y="27"/>
                          </a:lnTo>
                          <a:lnTo>
                            <a:pt x="14" y="1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4680">
                      <a:solidFill>
                        <a:srgbClr val="402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394" name="AutoShape 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66" y="1789"/>
                      <a:ext cx="35" cy="9"/>
                    </a:xfrm>
                    <a:custGeom>
                      <a:avLst/>
                      <a:gdLst>
                        <a:gd name="T0" fmla="*/ 0 w 105"/>
                        <a:gd name="T1" fmla="*/ 9 h 28"/>
                        <a:gd name="T2" fmla="*/ 4 w 105"/>
                        <a:gd name="T3" fmla="*/ 6 h 28"/>
                        <a:gd name="T4" fmla="*/ 8 w 105"/>
                        <a:gd name="T5" fmla="*/ 5 h 28"/>
                        <a:gd name="T6" fmla="*/ 13 w 105"/>
                        <a:gd name="T7" fmla="*/ 5 h 28"/>
                        <a:gd name="T8" fmla="*/ 18 w 105"/>
                        <a:gd name="T9" fmla="*/ 5 h 28"/>
                        <a:gd name="T10" fmla="*/ 25 w 105"/>
                        <a:gd name="T11" fmla="*/ 5 h 28"/>
                        <a:gd name="T12" fmla="*/ 30 w 105"/>
                        <a:gd name="T13" fmla="*/ 7 h 28"/>
                        <a:gd name="T14" fmla="*/ 35 w 105"/>
                        <a:gd name="T15" fmla="*/ 9 h 28"/>
                        <a:gd name="T16" fmla="*/ 31 w 105"/>
                        <a:gd name="T17" fmla="*/ 5 h 28"/>
                        <a:gd name="T18" fmla="*/ 28 w 105"/>
                        <a:gd name="T19" fmla="*/ 3 h 28"/>
                        <a:gd name="T20" fmla="*/ 24 w 105"/>
                        <a:gd name="T21" fmla="*/ 1 h 28"/>
                        <a:gd name="T22" fmla="*/ 18 w 105"/>
                        <a:gd name="T23" fmla="*/ 0 h 28"/>
                        <a:gd name="T24" fmla="*/ 14 w 105"/>
                        <a:gd name="T25" fmla="*/ 0 h 28"/>
                        <a:gd name="T26" fmla="*/ 9 w 105"/>
                        <a:gd name="T27" fmla="*/ 1 h 28"/>
                        <a:gd name="T28" fmla="*/ 6 w 105"/>
                        <a:gd name="T29" fmla="*/ 3 h 28"/>
                        <a:gd name="T30" fmla="*/ 0 w 105"/>
                        <a:gd name="T31" fmla="*/ 9 h 28"/>
                        <a:gd name="T32" fmla="*/ 0 w 105"/>
                        <a:gd name="T33" fmla="*/ 0 h 28"/>
                        <a:gd name="T34" fmla="*/ 105 w 105"/>
                        <a:gd name="T35" fmla="*/ 28 h 2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</a:cxnLst>
                      <a:rect l="T32" t="T33" r="T34" b="T35"/>
                      <a:pathLst>
                        <a:path w="105" h="28">
                          <a:moveTo>
                            <a:pt x="0" y="28"/>
                          </a:moveTo>
                          <a:lnTo>
                            <a:pt x="13" y="20"/>
                          </a:lnTo>
                          <a:lnTo>
                            <a:pt x="23" y="17"/>
                          </a:lnTo>
                          <a:lnTo>
                            <a:pt x="38" y="14"/>
                          </a:lnTo>
                          <a:lnTo>
                            <a:pt x="54" y="14"/>
                          </a:lnTo>
                          <a:lnTo>
                            <a:pt x="75" y="17"/>
                          </a:lnTo>
                          <a:lnTo>
                            <a:pt x="91" y="22"/>
                          </a:lnTo>
                          <a:lnTo>
                            <a:pt x="105" y="27"/>
                          </a:lnTo>
                          <a:lnTo>
                            <a:pt x="93" y="15"/>
                          </a:lnTo>
                          <a:lnTo>
                            <a:pt x="83" y="9"/>
                          </a:lnTo>
                          <a:lnTo>
                            <a:pt x="72" y="4"/>
                          </a:lnTo>
                          <a:lnTo>
                            <a:pt x="55" y="0"/>
                          </a:lnTo>
                          <a:lnTo>
                            <a:pt x="41" y="0"/>
                          </a:lnTo>
                          <a:lnTo>
                            <a:pt x="27" y="4"/>
                          </a:lnTo>
                          <a:lnTo>
                            <a:pt x="17" y="9"/>
                          </a:lnTo>
                          <a:lnTo>
                            <a:pt x="0" y="28"/>
                          </a:lnTo>
                          <a:close/>
                        </a:path>
                      </a:pathLst>
                    </a:custGeom>
                    <a:solidFill>
                      <a:srgbClr val="FFC080"/>
                    </a:solidFill>
                    <a:ln w="4680">
                      <a:solidFill>
                        <a:srgbClr val="402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1" name="Group 35"/>
                  <p:cNvGrpSpPr>
                    <a:grpSpLocks/>
                  </p:cNvGrpSpPr>
                  <p:nvPr/>
                </p:nvGrpSpPr>
                <p:grpSpPr bwMode="auto">
                  <a:xfrm>
                    <a:off x="3502" y="1789"/>
                    <a:ext cx="36" cy="18"/>
                    <a:chOff x="3502" y="1789"/>
                    <a:chExt cx="36" cy="18"/>
                  </a:xfrm>
                </p:grpSpPr>
                <p:sp>
                  <p:nvSpPr>
                    <p:cNvPr id="15396" name="AutoShape 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02" y="1790"/>
                      <a:ext cx="37" cy="18"/>
                    </a:xfrm>
                    <a:custGeom>
                      <a:avLst/>
                      <a:gdLst>
                        <a:gd name="T0" fmla="*/ 32 w 110"/>
                        <a:gd name="T1" fmla="*/ 5 h 54"/>
                        <a:gd name="T2" fmla="*/ 28 w 110"/>
                        <a:gd name="T3" fmla="*/ 2 h 54"/>
                        <a:gd name="T4" fmla="*/ 23 w 110"/>
                        <a:gd name="T5" fmla="*/ 1 h 54"/>
                        <a:gd name="T6" fmla="*/ 18 w 110"/>
                        <a:gd name="T7" fmla="*/ 0 h 54"/>
                        <a:gd name="T8" fmla="*/ 14 w 110"/>
                        <a:gd name="T9" fmla="*/ 1 h 54"/>
                        <a:gd name="T10" fmla="*/ 9 w 110"/>
                        <a:gd name="T11" fmla="*/ 2 h 54"/>
                        <a:gd name="T12" fmla="*/ 5 w 110"/>
                        <a:gd name="T13" fmla="*/ 5 h 54"/>
                        <a:gd name="T14" fmla="*/ 0 w 110"/>
                        <a:gd name="T15" fmla="*/ 10 h 54"/>
                        <a:gd name="T16" fmla="*/ 6 w 110"/>
                        <a:gd name="T17" fmla="*/ 15 h 54"/>
                        <a:gd name="T18" fmla="*/ 10 w 110"/>
                        <a:gd name="T19" fmla="*/ 17 h 54"/>
                        <a:gd name="T20" fmla="*/ 15 w 110"/>
                        <a:gd name="T21" fmla="*/ 18 h 54"/>
                        <a:gd name="T22" fmla="*/ 19 w 110"/>
                        <a:gd name="T23" fmla="*/ 18 h 54"/>
                        <a:gd name="T24" fmla="*/ 24 w 110"/>
                        <a:gd name="T25" fmla="*/ 17 h 54"/>
                        <a:gd name="T26" fmla="*/ 29 w 110"/>
                        <a:gd name="T27" fmla="*/ 15 h 54"/>
                        <a:gd name="T28" fmla="*/ 32 w 110"/>
                        <a:gd name="T29" fmla="*/ 14 h 54"/>
                        <a:gd name="T30" fmla="*/ 37 w 110"/>
                        <a:gd name="T31" fmla="*/ 12 h 54"/>
                        <a:gd name="T32" fmla="*/ 35 w 110"/>
                        <a:gd name="T33" fmla="*/ 9 h 54"/>
                        <a:gd name="T34" fmla="*/ 32 w 110"/>
                        <a:gd name="T35" fmla="*/ 5 h 54"/>
                        <a:gd name="T36" fmla="*/ 0 w 110"/>
                        <a:gd name="T37" fmla="*/ 0 h 54"/>
                        <a:gd name="T38" fmla="*/ 110 w 110"/>
                        <a:gd name="T39" fmla="*/ 54 h 5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</a:cxnLst>
                      <a:rect l="T36" t="T37" r="T38" b="T39"/>
                      <a:pathLst>
                        <a:path w="110" h="54">
                          <a:moveTo>
                            <a:pt x="96" y="16"/>
                          </a:moveTo>
                          <a:lnTo>
                            <a:pt x="84" y="7"/>
                          </a:lnTo>
                          <a:lnTo>
                            <a:pt x="69" y="2"/>
                          </a:lnTo>
                          <a:lnTo>
                            <a:pt x="54" y="0"/>
                          </a:lnTo>
                          <a:lnTo>
                            <a:pt x="41" y="2"/>
                          </a:lnTo>
                          <a:lnTo>
                            <a:pt x="28" y="5"/>
                          </a:lnTo>
                          <a:lnTo>
                            <a:pt x="16" y="14"/>
                          </a:lnTo>
                          <a:lnTo>
                            <a:pt x="0" y="29"/>
                          </a:lnTo>
                          <a:lnTo>
                            <a:pt x="18" y="44"/>
                          </a:lnTo>
                          <a:lnTo>
                            <a:pt x="31" y="50"/>
                          </a:lnTo>
                          <a:lnTo>
                            <a:pt x="44" y="54"/>
                          </a:lnTo>
                          <a:lnTo>
                            <a:pt x="57" y="54"/>
                          </a:lnTo>
                          <a:lnTo>
                            <a:pt x="70" y="51"/>
                          </a:lnTo>
                          <a:lnTo>
                            <a:pt x="85" y="46"/>
                          </a:lnTo>
                          <a:lnTo>
                            <a:pt x="96" y="41"/>
                          </a:lnTo>
                          <a:lnTo>
                            <a:pt x="110" y="36"/>
                          </a:lnTo>
                          <a:lnTo>
                            <a:pt x="105" y="26"/>
                          </a:lnTo>
                          <a:lnTo>
                            <a:pt x="96" y="16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4680">
                      <a:solidFill>
                        <a:srgbClr val="402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397" name="AutoShape 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03" y="1789"/>
                      <a:ext cx="35" cy="9"/>
                    </a:xfrm>
                    <a:custGeom>
                      <a:avLst/>
                      <a:gdLst>
                        <a:gd name="T0" fmla="*/ 35 w 105"/>
                        <a:gd name="T1" fmla="*/ 9 h 28"/>
                        <a:gd name="T2" fmla="*/ 31 w 105"/>
                        <a:gd name="T3" fmla="*/ 7 h 28"/>
                        <a:gd name="T4" fmla="*/ 27 w 105"/>
                        <a:gd name="T5" fmla="*/ 5 h 28"/>
                        <a:gd name="T6" fmla="*/ 22 w 105"/>
                        <a:gd name="T7" fmla="*/ 5 h 28"/>
                        <a:gd name="T8" fmla="*/ 17 w 105"/>
                        <a:gd name="T9" fmla="*/ 5 h 28"/>
                        <a:gd name="T10" fmla="*/ 10 w 105"/>
                        <a:gd name="T11" fmla="*/ 5 h 28"/>
                        <a:gd name="T12" fmla="*/ 5 w 105"/>
                        <a:gd name="T13" fmla="*/ 7 h 28"/>
                        <a:gd name="T14" fmla="*/ 0 w 105"/>
                        <a:gd name="T15" fmla="*/ 9 h 28"/>
                        <a:gd name="T16" fmla="*/ 5 w 105"/>
                        <a:gd name="T17" fmla="*/ 5 h 28"/>
                        <a:gd name="T18" fmla="*/ 7 w 105"/>
                        <a:gd name="T19" fmla="*/ 3 h 28"/>
                        <a:gd name="T20" fmla="*/ 11 w 105"/>
                        <a:gd name="T21" fmla="*/ 1 h 28"/>
                        <a:gd name="T22" fmla="*/ 16 w 105"/>
                        <a:gd name="T23" fmla="*/ 0 h 28"/>
                        <a:gd name="T24" fmla="*/ 21 w 105"/>
                        <a:gd name="T25" fmla="*/ 0 h 28"/>
                        <a:gd name="T26" fmla="*/ 26 w 105"/>
                        <a:gd name="T27" fmla="*/ 1 h 28"/>
                        <a:gd name="T28" fmla="*/ 29 w 105"/>
                        <a:gd name="T29" fmla="*/ 3 h 28"/>
                        <a:gd name="T30" fmla="*/ 35 w 105"/>
                        <a:gd name="T31" fmla="*/ 9 h 28"/>
                        <a:gd name="T32" fmla="*/ 0 w 105"/>
                        <a:gd name="T33" fmla="*/ 0 h 28"/>
                        <a:gd name="T34" fmla="*/ 105 w 105"/>
                        <a:gd name="T35" fmla="*/ 28 h 2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</a:cxnLst>
                      <a:rect l="T32" t="T33" r="T34" b="T35"/>
                      <a:pathLst>
                        <a:path w="105" h="28">
                          <a:moveTo>
                            <a:pt x="105" y="28"/>
                          </a:moveTo>
                          <a:lnTo>
                            <a:pt x="92" y="21"/>
                          </a:lnTo>
                          <a:lnTo>
                            <a:pt x="80" y="17"/>
                          </a:lnTo>
                          <a:lnTo>
                            <a:pt x="65" y="14"/>
                          </a:lnTo>
                          <a:lnTo>
                            <a:pt x="50" y="14"/>
                          </a:lnTo>
                          <a:lnTo>
                            <a:pt x="30" y="17"/>
                          </a:lnTo>
                          <a:lnTo>
                            <a:pt x="15" y="22"/>
                          </a:lnTo>
                          <a:lnTo>
                            <a:pt x="0" y="27"/>
                          </a:lnTo>
                          <a:lnTo>
                            <a:pt x="14" y="16"/>
                          </a:lnTo>
                          <a:lnTo>
                            <a:pt x="22" y="9"/>
                          </a:lnTo>
                          <a:lnTo>
                            <a:pt x="33" y="4"/>
                          </a:lnTo>
                          <a:lnTo>
                            <a:pt x="49" y="0"/>
                          </a:lnTo>
                          <a:lnTo>
                            <a:pt x="63" y="0"/>
                          </a:lnTo>
                          <a:lnTo>
                            <a:pt x="77" y="4"/>
                          </a:lnTo>
                          <a:lnTo>
                            <a:pt x="87" y="9"/>
                          </a:lnTo>
                          <a:lnTo>
                            <a:pt x="105" y="28"/>
                          </a:lnTo>
                          <a:close/>
                        </a:path>
                      </a:pathLst>
                    </a:custGeom>
                    <a:solidFill>
                      <a:srgbClr val="FFC080"/>
                    </a:solidFill>
                    <a:ln w="4680">
                      <a:solidFill>
                        <a:srgbClr val="402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2" name="Group 38"/>
                <p:cNvGrpSpPr>
                  <a:grpSpLocks/>
                </p:cNvGrpSpPr>
                <p:nvPr/>
              </p:nvGrpSpPr>
              <p:grpSpPr bwMode="auto">
                <a:xfrm>
                  <a:off x="3513" y="1793"/>
                  <a:ext cx="75" cy="14"/>
                  <a:chOff x="3513" y="1793"/>
                  <a:chExt cx="75" cy="14"/>
                </a:xfrm>
              </p:grpSpPr>
              <p:grpSp>
                <p:nvGrpSpPr>
                  <p:cNvPr id="13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3513" y="1795"/>
                    <a:ext cx="13" cy="12"/>
                    <a:chOff x="3513" y="1795"/>
                    <a:chExt cx="13" cy="12"/>
                  </a:xfrm>
                </p:grpSpPr>
                <p:sp>
                  <p:nvSpPr>
                    <p:cNvPr id="15400" name="Oval 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13" y="1795"/>
                      <a:ext cx="14" cy="13"/>
                    </a:xfrm>
                    <a:prstGeom prst="ellipse">
                      <a:avLst/>
                    </a:prstGeom>
                    <a:solidFill>
                      <a:srgbClr val="0000FF"/>
                    </a:soli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401" name="Oval 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16" y="1798"/>
                      <a:ext cx="8" cy="6"/>
                    </a:xfrm>
                    <a:prstGeom prst="ellipse">
                      <a:avLst/>
                    </a:prstGeom>
                    <a:solidFill>
                      <a:srgbClr val="000080"/>
                    </a:soli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4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3575" y="1793"/>
                    <a:ext cx="13" cy="12"/>
                    <a:chOff x="3575" y="1793"/>
                    <a:chExt cx="13" cy="12"/>
                  </a:xfrm>
                </p:grpSpPr>
                <p:sp>
                  <p:nvSpPr>
                    <p:cNvPr id="15403" name="Oval 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75" y="1793"/>
                      <a:ext cx="14" cy="13"/>
                    </a:xfrm>
                    <a:prstGeom prst="ellipse">
                      <a:avLst/>
                    </a:prstGeom>
                    <a:solidFill>
                      <a:srgbClr val="0000FF"/>
                    </a:soli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404" name="Oval 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78" y="1797"/>
                      <a:ext cx="7" cy="6"/>
                    </a:xfrm>
                    <a:prstGeom prst="ellipse">
                      <a:avLst/>
                    </a:prstGeom>
                    <a:solidFill>
                      <a:srgbClr val="000080"/>
                    </a:soli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5" name="Group 45"/>
                <p:cNvGrpSpPr>
                  <a:grpSpLocks/>
                </p:cNvGrpSpPr>
                <p:nvPr/>
              </p:nvGrpSpPr>
              <p:grpSpPr bwMode="auto">
                <a:xfrm>
                  <a:off x="3497" y="1765"/>
                  <a:ext cx="108" cy="17"/>
                  <a:chOff x="3497" y="1765"/>
                  <a:chExt cx="108" cy="17"/>
                </a:xfrm>
              </p:grpSpPr>
              <p:sp>
                <p:nvSpPr>
                  <p:cNvPr id="15406" name="AutoShape 46"/>
                  <p:cNvSpPr>
                    <a:spLocks noChangeArrowheads="1"/>
                  </p:cNvSpPr>
                  <p:nvPr/>
                </p:nvSpPr>
                <p:spPr bwMode="auto">
                  <a:xfrm>
                    <a:off x="3497" y="1768"/>
                    <a:ext cx="42" cy="15"/>
                  </a:xfrm>
                  <a:custGeom>
                    <a:avLst/>
                    <a:gdLst>
                      <a:gd name="T0" fmla="*/ 42 w 126"/>
                      <a:gd name="T1" fmla="*/ 4 h 44"/>
                      <a:gd name="T2" fmla="*/ 37 w 126"/>
                      <a:gd name="T3" fmla="*/ 1 h 44"/>
                      <a:gd name="T4" fmla="*/ 31 w 126"/>
                      <a:gd name="T5" fmla="*/ 0 h 44"/>
                      <a:gd name="T6" fmla="*/ 24 w 126"/>
                      <a:gd name="T7" fmla="*/ 0 h 44"/>
                      <a:gd name="T8" fmla="*/ 16 w 126"/>
                      <a:gd name="T9" fmla="*/ 2 h 44"/>
                      <a:gd name="T10" fmla="*/ 9 w 126"/>
                      <a:gd name="T11" fmla="*/ 5 h 44"/>
                      <a:gd name="T12" fmla="*/ 3 w 126"/>
                      <a:gd name="T13" fmla="*/ 10 h 44"/>
                      <a:gd name="T14" fmla="*/ 0 w 126"/>
                      <a:gd name="T15" fmla="*/ 15 h 44"/>
                      <a:gd name="T16" fmla="*/ 10 w 126"/>
                      <a:gd name="T17" fmla="*/ 10 h 44"/>
                      <a:gd name="T18" fmla="*/ 17 w 126"/>
                      <a:gd name="T19" fmla="*/ 6 h 44"/>
                      <a:gd name="T20" fmla="*/ 28 w 126"/>
                      <a:gd name="T21" fmla="*/ 4 h 44"/>
                      <a:gd name="T22" fmla="*/ 42 w 126"/>
                      <a:gd name="T23" fmla="*/ 4 h 44"/>
                      <a:gd name="T24" fmla="*/ 0 w 126"/>
                      <a:gd name="T25" fmla="*/ 0 h 44"/>
                      <a:gd name="T26" fmla="*/ 126 w 126"/>
                      <a:gd name="T27" fmla="*/ 44 h 4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T24" t="T25" r="T26" b="T27"/>
                    <a:pathLst>
                      <a:path w="126" h="44">
                        <a:moveTo>
                          <a:pt x="126" y="11"/>
                        </a:moveTo>
                        <a:lnTo>
                          <a:pt x="112" y="3"/>
                        </a:lnTo>
                        <a:lnTo>
                          <a:pt x="94" y="0"/>
                        </a:lnTo>
                        <a:lnTo>
                          <a:pt x="73" y="0"/>
                        </a:lnTo>
                        <a:lnTo>
                          <a:pt x="49" y="6"/>
                        </a:lnTo>
                        <a:lnTo>
                          <a:pt x="28" y="16"/>
                        </a:lnTo>
                        <a:lnTo>
                          <a:pt x="9" y="30"/>
                        </a:lnTo>
                        <a:lnTo>
                          <a:pt x="0" y="44"/>
                        </a:lnTo>
                        <a:lnTo>
                          <a:pt x="29" y="29"/>
                        </a:lnTo>
                        <a:lnTo>
                          <a:pt x="50" y="18"/>
                        </a:lnTo>
                        <a:lnTo>
                          <a:pt x="84" y="11"/>
                        </a:lnTo>
                        <a:lnTo>
                          <a:pt x="126" y="11"/>
                        </a:lnTo>
                        <a:close/>
                      </a:path>
                    </a:pathLst>
                  </a:custGeom>
                  <a:solidFill>
                    <a:srgbClr val="C06000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5407" name="AutoShape 47"/>
                  <p:cNvSpPr>
                    <a:spLocks noChangeArrowheads="1"/>
                  </p:cNvSpPr>
                  <p:nvPr/>
                </p:nvSpPr>
                <p:spPr bwMode="auto">
                  <a:xfrm>
                    <a:off x="3563" y="1765"/>
                    <a:ext cx="42" cy="15"/>
                  </a:xfrm>
                  <a:custGeom>
                    <a:avLst/>
                    <a:gdLst>
                      <a:gd name="T0" fmla="*/ 0 w 127"/>
                      <a:gd name="T1" fmla="*/ 4 h 44"/>
                      <a:gd name="T2" fmla="*/ 5 w 127"/>
                      <a:gd name="T3" fmla="*/ 1 h 44"/>
                      <a:gd name="T4" fmla="*/ 10 w 127"/>
                      <a:gd name="T5" fmla="*/ 0 h 44"/>
                      <a:gd name="T6" fmla="*/ 18 w 127"/>
                      <a:gd name="T7" fmla="*/ 0 h 44"/>
                      <a:gd name="T8" fmla="*/ 25 w 127"/>
                      <a:gd name="T9" fmla="*/ 2 h 44"/>
                      <a:gd name="T10" fmla="*/ 33 w 127"/>
                      <a:gd name="T11" fmla="*/ 5 h 44"/>
                      <a:gd name="T12" fmla="*/ 39 w 127"/>
                      <a:gd name="T13" fmla="*/ 10 h 44"/>
                      <a:gd name="T14" fmla="*/ 42 w 127"/>
                      <a:gd name="T15" fmla="*/ 15 h 44"/>
                      <a:gd name="T16" fmla="*/ 32 w 127"/>
                      <a:gd name="T17" fmla="*/ 10 h 44"/>
                      <a:gd name="T18" fmla="*/ 25 w 127"/>
                      <a:gd name="T19" fmla="*/ 6 h 44"/>
                      <a:gd name="T20" fmla="*/ 14 w 127"/>
                      <a:gd name="T21" fmla="*/ 4 h 44"/>
                      <a:gd name="T22" fmla="*/ 0 w 127"/>
                      <a:gd name="T23" fmla="*/ 4 h 44"/>
                      <a:gd name="T24" fmla="*/ 0 w 127"/>
                      <a:gd name="T25" fmla="*/ 0 h 44"/>
                      <a:gd name="T26" fmla="*/ 127 w 127"/>
                      <a:gd name="T27" fmla="*/ 44 h 4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T24" t="T25" r="T26" b="T27"/>
                    <a:pathLst>
                      <a:path w="127" h="44">
                        <a:moveTo>
                          <a:pt x="0" y="11"/>
                        </a:moveTo>
                        <a:lnTo>
                          <a:pt x="14" y="3"/>
                        </a:lnTo>
                        <a:lnTo>
                          <a:pt x="31" y="0"/>
                        </a:lnTo>
                        <a:lnTo>
                          <a:pt x="53" y="0"/>
                        </a:lnTo>
                        <a:lnTo>
                          <a:pt x="77" y="6"/>
                        </a:lnTo>
                        <a:lnTo>
                          <a:pt x="99" y="16"/>
                        </a:lnTo>
                        <a:lnTo>
                          <a:pt x="118" y="30"/>
                        </a:lnTo>
                        <a:lnTo>
                          <a:pt x="127" y="44"/>
                        </a:lnTo>
                        <a:lnTo>
                          <a:pt x="98" y="28"/>
                        </a:lnTo>
                        <a:lnTo>
                          <a:pt x="75" y="18"/>
                        </a:lnTo>
                        <a:lnTo>
                          <a:pt x="41" y="11"/>
                        </a:lnTo>
                        <a:lnTo>
                          <a:pt x="0" y="11"/>
                        </a:lnTo>
                        <a:close/>
                      </a:path>
                    </a:pathLst>
                  </a:custGeom>
                  <a:solidFill>
                    <a:srgbClr val="C06000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16" name="Group 48"/>
            <p:cNvGrpSpPr>
              <a:grpSpLocks/>
            </p:cNvGrpSpPr>
            <p:nvPr/>
          </p:nvGrpSpPr>
          <p:grpSpPr bwMode="auto">
            <a:xfrm>
              <a:off x="3348" y="2331"/>
              <a:ext cx="477" cy="830"/>
              <a:chOff x="3348" y="2331"/>
              <a:chExt cx="477" cy="830"/>
            </a:xfrm>
          </p:grpSpPr>
          <p:grpSp>
            <p:nvGrpSpPr>
              <p:cNvPr id="17" name="Group 49"/>
              <p:cNvGrpSpPr>
                <a:grpSpLocks/>
              </p:cNvGrpSpPr>
              <p:nvPr/>
            </p:nvGrpSpPr>
            <p:grpSpPr bwMode="auto">
              <a:xfrm>
                <a:off x="3348" y="3013"/>
                <a:ext cx="477" cy="148"/>
                <a:chOff x="3348" y="3013"/>
                <a:chExt cx="477" cy="148"/>
              </a:xfrm>
            </p:grpSpPr>
            <p:sp>
              <p:nvSpPr>
                <p:cNvPr id="15410" name="AutoShape 50"/>
                <p:cNvSpPr>
                  <a:spLocks noChangeArrowheads="1"/>
                </p:cNvSpPr>
                <p:nvPr/>
              </p:nvSpPr>
              <p:spPr bwMode="auto">
                <a:xfrm>
                  <a:off x="3348" y="3021"/>
                  <a:ext cx="232" cy="100"/>
                </a:xfrm>
                <a:custGeom>
                  <a:avLst/>
                  <a:gdLst>
                    <a:gd name="T0" fmla="*/ 133 w 695"/>
                    <a:gd name="T1" fmla="*/ 0 h 300"/>
                    <a:gd name="T2" fmla="*/ 81 w 695"/>
                    <a:gd name="T3" fmla="*/ 28 h 300"/>
                    <a:gd name="T4" fmla="*/ 42 w 695"/>
                    <a:gd name="T5" fmla="*/ 39 h 300"/>
                    <a:gd name="T6" fmla="*/ 10 w 695"/>
                    <a:gd name="T7" fmla="*/ 48 h 300"/>
                    <a:gd name="T8" fmla="*/ 1 w 695"/>
                    <a:gd name="T9" fmla="*/ 56 h 300"/>
                    <a:gd name="T10" fmla="*/ 0 w 695"/>
                    <a:gd name="T11" fmla="*/ 73 h 300"/>
                    <a:gd name="T12" fmla="*/ 3 w 695"/>
                    <a:gd name="T13" fmla="*/ 85 h 300"/>
                    <a:gd name="T14" fmla="*/ 12 w 695"/>
                    <a:gd name="T15" fmla="*/ 94 h 300"/>
                    <a:gd name="T16" fmla="*/ 31 w 695"/>
                    <a:gd name="T17" fmla="*/ 100 h 300"/>
                    <a:gd name="T18" fmla="*/ 56 w 695"/>
                    <a:gd name="T19" fmla="*/ 100 h 300"/>
                    <a:gd name="T20" fmla="*/ 114 w 695"/>
                    <a:gd name="T21" fmla="*/ 94 h 300"/>
                    <a:gd name="T22" fmla="*/ 142 w 695"/>
                    <a:gd name="T23" fmla="*/ 87 h 300"/>
                    <a:gd name="T24" fmla="*/ 161 w 695"/>
                    <a:gd name="T25" fmla="*/ 88 h 300"/>
                    <a:gd name="T26" fmla="*/ 203 w 695"/>
                    <a:gd name="T27" fmla="*/ 89 h 300"/>
                    <a:gd name="T28" fmla="*/ 216 w 695"/>
                    <a:gd name="T29" fmla="*/ 87 h 300"/>
                    <a:gd name="T30" fmla="*/ 225 w 695"/>
                    <a:gd name="T31" fmla="*/ 83 h 300"/>
                    <a:gd name="T32" fmla="*/ 231 w 695"/>
                    <a:gd name="T33" fmla="*/ 75 h 300"/>
                    <a:gd name="T34" fmla="*/ 232 w 695"/>
                    <a:gd name="T35" fmla="*/ 20 h 300"/>
                    <a:gd name="T36" fmla="*/ 133 w 695"/>
                    <a:gd name="T37" fmla="*/ 0 h 300"/>
                    <a:gd name="T38" fmla="*/ 0 w 695"/>
                    <a:gd name="T39" fmla="*/ 0 h 300"/>
                    <a:gd name="T40" fmla="*/ 695 w 695"/>
                    <a:gd name="T41" fmla="*/ 300 h 3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T38" t="T39" r="T40" b="T41"/>
                  <a:pathLst>
                    <a:path w="695" h="300">
                      <a:moveTo>
                        <a:pt x="398" y="0"/>
                      </a:moveTo>
                      <a:lnTo>
                        <a:pt x="242" y="84"/>
                      </a:lnTo>
                      <a:lnTo>
                        <a:pt x="125" y="116"/>
                      </a:lnTo>
                      <a:lnTo>
                        <a:pt x="29" y="144"/>
                      </a:lnTo>
                      <a:lnTo>
                        <a:pt x="3" y="168"/>
                      </a:lnTo>
                      <a:lnTo>
                        <a:pt x="0" y="220"/>
                      </a:lnTo>
                      <a:lnTo>
                        <a:pt x="8" y="254"/>
                      </a:lnTo>
                      <a:lnTo>
                        <a:pt x="36" y="282"/>
                      </a:lnTo>
                      <a:lnTo>
                        <a:pt x="92" y="300"/>
                      </a:lnTo>
                      <a:lnTo>
                        <a:pt x="168" y="300"/>
                      </a:lnTo>
                      <a:lnTo>
                        <a:pt x="341" y="282"/>
                      </a:lnTo>
                      <a:lnTo>
                        <a:pt x="424" y="260"/>
                      </a:lnTo>
                      <a:lnTo>
                        <a:pt x="483" y="263"/>
                      </a:lnTo>
                      <a:lnTo>
                        <a:pt x="608" y="266"/>
                      </a:lnTo>
                      <a:lnTo>
                        <a:pt x="647" y="260"/>
                      </a:lnTo>
                      <a:lnTo>
                        <a:pt x="675" y="248"/>
                      </a:lnTo>
                      <a:lnTo>
                        <a:pt x="693" y="226"/>
                      </a:lnTo>
                      <a:lnTo>
                        <a:pt x="695" y="60"/>
                      </a:lnTo>
                      <a:lnTo>
                        <a:pt x="398" y="0"/>
                      </a:lnTo>
                      <a:close/>
                    </a:path>
                  </a:pathLst>
                </a:custGeom>
                <a:solidFill>
                  <a:srgbClr val="603000"/>
                </a:solidFill>
                <a:ln w="468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5411" name="AutoShape 51"/>
                <p:cNvSpPr>
                  <a:spLocks noChangeArrowheads="1"/>
                </p:cNvSpPr>
                <p:nvPr/>
              </p:nvSpPr>
              <p:spPr bwMode="auto">
                <a:xfrm>
                  <a:off x="3657" y="3013"/>
                  <a:ext cx="169" cy="149"/>
                </a:xfrm>
                <a:custGeom>
                  <a:avLst/>
                  <a:gdLst>
                    <a:gd name="T0" fmla="*/ 96 w 507"/>
                    <a:gd name="T1" fmla="*/ 16 h 447"/>
                    <a:gd name="T2" fmla="*/ 121 w 507"/>
                    <a:gd name="T3" fmla="*/ 55 h 447"/>
                    <a:gd name="T4" fmla="*/ 152 w 507"/>
                    <a:gd name="T5" fmla="*/ 88 h 447"/>
                    <a:gd name="T6" fmla="*/ 166 w 507"/>
                    <a:gd name="T7" fmla="*/ 100 h 447"/>
                    <a:gd name="T8" fmla="*/ 169 w 507"/>
                    <a:gd name="T9" fmla="*/ 110 h 447"/>
                    <a:gd name="T10" fmla="*/ 169 w 507"/>
                    <a:gd name="T11" fmla="*/ 125 h 447"/>
                    <a:gd name="T12" fmla="*/ 163 w 507"/>
                    <a:gd name="T13" fmla="*/ 138 h 447"/>
                    <a:gd name="T14" fmla="*/ 145 w 507"/>
                    <a:gd name="T15" fmla="*/ 146 h 447"/>
                    <a:gd name="T16" fmla="*/ 127 w 507"/>
                    <a:gd name="T17" fmla="*/ 149 h 447"/>
                    <a:gd name="T18" fmla="*/ 96 w 507"/>
                    <a:gd name="T19" fmla="*/ 149 h 447"/>
                    <a:gd name="T20" fmla="*/ 79 w 507"/>
                    <a:gd name="T21" fmla="*/ 140 h 447"/>
                    <a:gd name="T22" fmla="*/ 61 w 507"/>
                    <a:gd name="T23" fmla="*/ 129 h 447"/>
                    <a:gd name="T24" fmla="*/ 40 w 507"/>
                    <a:gd name="T25" fmla="*/ 103 h 447"/>
                    <a:gd name="T26" fmla="*/ 28 w 507"/>
                    <a:gd name="T27" fmla="*/ 90 h 447"/>
                    <a:gd name="T28" fmla="*/ 1 w 507"/>
                    <a:gd name="T29" fmla="*/ 69 h 447"/>
                    <a:gd name="T30" fmla="*/ 0 w 507"/>
                    <a:gd name="T31" fmla="*/ 26 h 447"/>
                    <a:gd name="T32" fmla="*/ 5 w 507"/>
                    <a:gd name="T33" fmla="*/ 0 h 447"/>
                    <a:gd name="T34" fmla="*/ 96 w 507"/>
                    <a:gd name="T35" fmla="*/ 16 h 447"/>
                    <a:gd name="T36" fmla="*/ 0 w 507"/>
                    <a:gd name="T37" fmla="*/ 0 h 447"/>
                    <a:gd name="T38" fmla="*/ 507 w 507"/>
                    <a:gd name="T39" fmla="*/ 447 h 4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T36" t="T37" r="T38" b="T39"/>
                  <a:pathLst>
                    <a:path w="507" h="447">
                      <a:moveTo>
                        <a:pt x="289" y="47"/>
                      </a:moveTo>
                      <a:lnTo>
                        <a:pt x="364" y="165"/>
                      </a:lnTo>
                      <a:lnTo>
                        <a:pt x="455" y="264"/>
                      </a:lnTo>
                      <a:lnTo>
                        <a:pt x="497" y="301"/>
                      </a:lnTo>
                      <a:lnTo>
                        <a:pt x="507" y="331"/>
                      </a:lnTo>
                      <a:lnTo>
                        <a:pt x="507" y="375"/>
                      </a:lnTo>
                      <a:lnTo>
                        <a:pt x="489" y="413"/>
                      </a:lnTo>
                      <a:lnTo>
                        <a:pt x="436" y="439"/>
                      </a:lnTo>
                      <a:lnTo>
                        <a:pt x="380" y="447"/>
                      </a:lnTo>
                      <a:lnTo>
                        <a:pt x="289" y="447"/>
                      </a:lnTo>
                      <a:lnTo>
                        <a:pt x="236" y="421"/>
                      </a:lnTo>
                      <a:lnTo>
                        <a:pt x="183" y="386"/>
                      </a:lnTo>
                      <a:lnTo>
                        <a:pt x="121" y="310"/>
                      </a:lnTo>
                      <a:lnTo>
                        <a:pt x="83" y="269"/>
                      </a:lnTo>
                      <a:lnTo>
                        <a:pt x="3" y="206"/>
                      </a:lnTo>
                      <a:lnTo>
                        <a:pt x="0" y="79"/>
                      </a:lnTo>
                      <a:lnTo>
                        <a:pt x="14" y="0"/>
                      </a:lnTo>
                      <a:lnTo>
                        <a:pt x="289" y="47"/>
                      </a:lnTo>
                      <a:close/>
                    </a:path>
                  </a:pathLst>
                </a:custGeom>
                <a:solidFill>
                  <a:srgbClr val="603000"/>
                </a:solidFill>
                <a:ln w="468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15412" name="AutoShape 52"/>
              <p:cNvSpPr>
                <a:spLocks noChangeArrowheads="1"/>
              </p:cNvSpPr>
              <p:nvPr/>
            </p:nvSpPr>
            <p:spPr bwMode="auto">
              <a:xfrm>
                <a:off x="3436" y="2331"/>
                <a:ext cx="330" cy="735"/>
              </a:xfrm>
              <a:custGeom>
                <a:avLst/>
                <a:gdLst>
                  <a:gd name="T0" fmla="*/ 41 w 990"/>
                  <a:gd name="T1" fmla="*/ 4 h 2207"/>
                  <a:gd name="T2" fmla="*/ 14 w 990"/>
                  <a:gd name="T3" fmla="*/ 177 h 2207"/>
                  <a:gd name="T4" fmla="*/ 9 w 990"/>
                  <a:gd name="T5" fmla="*/ 245 h 2207"/>
                  <a:gd name="T6" fmla="*/ 4 w 990"/>
                  <a:gd name="T7" fmla="*/ 315 h 2207"/>
                  <a:gd name="T8" fmla="*/ 4 w 990"/>
                  <a:gd name="T9" fmla="*/ 379 h 2207"/>
                  <a:gd name="T10" fmla="*/ 0 w 990"/>
                  <a:gd name="T11" fmla="*/ 430 h 2207"/>
                  <a:gd name="T12" fmla="*/ 3 w 990"/>
                  <a:gd name="T13" fmla="*/ 453 h 2207"/>
                  <a:gd name="T14" fmla="*/ 23 w 990"/>
                  <a:gd name="T15" fmla="*/ 552 h 2207"/>
                  <a:gd name="T16" fmla="*/ 23 w 990"/>
                  <a:gd name="T17" fmla="*/ 643 h 2207"/>
                  <a:gd name="T18" fmla="*/ 26 w 990"/>
                  <a:gd name="T19" fmla="*/ 688 h 2207"/>
                  <a:gd name="T20" fmla="*/ 45 w 990"/>
                  <a:gd name="T21" fmla="*/ 701 h 2207"/>
                  <a:gd name="T22" fmla="*/ 70 w 990"/>
                  <a:gd name="T23" fmla="*/ 707 h 2207"/>
                  <a:gd name="T24" fmla="*/ 92 w 990"/>
                  <a:gd name="T25" fmla="*/ 710 h 2207"/>
                  <a:gd name="T26" fmla="*/ 120 w 990"/>
                  <a:gd name="T27" fmla="*/ 714 h 2207"/>
                  <a:gd name="T28" fmla="*/ 148 w 990"/>
                  <a:gd name="T29" fmla="*/ 716 h 2207"/>
                  <a:gd name="T30" fmla="*/ 148 w 990"/>
                  <a:gd name="T31" fmla="*/ 685 h 2207"/>
                  <a:gd name="T32" fmla="*/ 133 w 990"/>
                  <a:gd name="T33" fmla="*/ 538 h 2207"/>
                  <a:gd name="T34" fmla="*/ 122 w 990"/>
                  <a:gd name="T35" fmla="*/ 456 h 2207"/>
                  <a:gd name="T36" fmla="*/ 120 w 990"/>
                  <a:gd name="T37" fmla="*/ 419 h 2207"/>
                  <a:gd name="T38" fmla="*/ 127 w 990"/>
                  <a:gd name="T39" fmla="*/ 324 h 2207"/>
                  <a:gd name="T40" fmla="*/ 139 w 990"/>
                  <a:gd name="T41" fmla="*/ 200 h 2207"/>
                  <a:gd name="T42" fmla="*/ 156 w 990"/>
                  <a:gd name="T43" fmla="*/ 319 h 2207"/>
                  <a:gd name="T44" fmla="*/ 178 w 990"/>
                  <a:gd name="T45" fmla="*/ 450 h 2207"/>
                  <a:gd name="T46" fmla="*/ 190 w 990"/>
                  <a:gd name="T47" fmla="*/ 535 h 2207"/>
                  <a:gd name="T48" fmla="*/ 215 w 990"/>
                  <a:gd name="T49" fmla="*/ 721 h 2207"/>
                  <a:gd name="T50" fmla="*/ 231 w 990"/>
                  <a:gd name="T51" fmla="*/ 728 h 2207"/>
                  <a:gd name="T52" fmla="*/ 248 w 990"/>
                  <a:gd name="T53" fmla="*/ 733 h 2207"/>
                  <a:gd name="T54" fmla="*/ 270 w 990"/>
                  <a:gd name="T55" fmla="*/ 735 h 2207"/>
                  <a:gd name="T56" fmla="*/ 295 w 990"/>
                  <a:gd name="T57" fmla="*/ 735 h 2207"/>
                  <a:gd name="T58" fmla="*/ 320 w 990"/>
                  <a:gd name="T59" fmla="*/ 721 h 2207"/>
                  <a:gd name="T60" fmla="*/ 330 w 990"/>
                  <a:gd name="T61" fmla="*/ 708 h 2207"/>
                  <a:gd name="T62" fmla="*/ 328 w 990"/>
                  <a:gd name="T63" fmla="*/ 679 h 2207"/>
                  <a:gd name="T64" fmla="*/ 318 w 990"/>
                  <a:gd name="T65" fmla="*/ 588 h 2207"/>
                  <a:gd name="T66" fmla="*/ 305 w 990"/>
                  <a:gd name="T67" fmla="*/ 485 h 2207"/>
                  <a:gd name="T68" fmla="*/ 292 w 990"/>
                  <a:gd name="T69" fmla="*/ 359 h 2207"/>
                  <a:gd name="T70" fmla="*/ 279 w 990"/>
                  <a:gd name="T71" fmla="*/ 246 h 2207"/>
                  <a:gd name="T72" fmla="*/ 279 w 990"/>
                  <a:gd name="T73" fmla="*/ 176 h 2207"/>
                  <a:gd name="T74" fmla="*/ 289 w 990"/>
                  <a:gd name="T75" fmla="*/ 116 h 2207"/>
                  <a:gd name="T76" fmla="*/ 279 w 990"/>
                  <a:gd name="T77" fmla="*/ 40 h 2207"/>
                  <a:gd name="T78" fmla="*/ 273 w 990"/>
                  <a:gd name="T79" fmla="*/ 0 h 2207"/>
                  <a:gd name="T80" fmla="*/ 193 w 990"/>
                  <a:gd name="T81" fmla="*/ 20 h 2207"/>
                  <a:gd name="T82" fmla="*/ 133 w 990"/>
                  <a:gd name="T83" fmla="*/ 30 h 2207"/>
                  <a:gd name="T84" fmla="*/ 83 w 990"/>
                  <a:gd name="T85" fmla="*/ 20 h 2207"/>
                  <a:gd name="T86" fmla="*/ 41 w 990"/>
                  <a:gd name="T87" fmla="*/ 4 h 2207"/>
                  <a:gd name="T88" fmla="*/ 0 w 990"/>
                  <a:gd name="T89" fmla="*/ 0 h 2207"/>
                  <a:gd name="T90" fmla="*/ 990 w 990"/>
                  <a:gd name="T91" fmla="*/ 2207 h 2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T88" t="T89" r="T90" b="T91"/>
                <a:pathLst>
                  <a:path w="990" h="2207">
                    <a:moveTo>
                      <a:pt x="124" y="13"/>
                    </a:moveTo>
                    <a:lnTo>
                      <a:pt x="43" y="532"/>
                    </a:lnTo>
                    <a:lnTo>
                      <a:pt x="27" y="736"/>
                    </a:lnTo>
                    <a:lnTo>
                      <a:pt x="13" y="946"/>
                    </a:lnTo>
                    <a:lnTo>
                      <a:pt x="13" y="1138"/>
                    </a:lnTo>
                    <a:lnTo>
                      <a:pt x="0" y="1291"/>
                    </a:lnTo>
                    <a:lnTo>
                      <a:pt x="9" y="1359"/>
                    </a:lnTo>
                    <a:lnTo>
                      <a:pt x="68" y="1658"/>
                    </a:lnTo>
                    <a:lnTo>
                      <a:pt x="68" y="1931"/>
                    </a:lnTo>
                    <a:lnTo>
                      <a:pt x="77" y="2066"/>
                    </a:lnTo>
                    <a:lnTo>
                      <a:pt x="135" y="2105"/>
                    </a:lnTo>
                    <a:lnTo>
                      <a:pt x="210" y="2124"/>
                    </a:lnTo>
                    <a:lnTo>
                      <a:pt x="276" y="2132"/>
                    </a:lnTo>
                    <a:lnTo>
                      <a:pt x="361" y="2143"/>
                    </a:lnTo>
                    <a:lnTo>
                      <a:pt x="443" y="2150"/>
                    </a:lnTo>
                    <a:lnTo>
                      <a:pt x="444" y="2057"/>
                    </a:lnTo>
                    <a:lnTo>
                      <a:pt x="399" y="1614"/>
                    </a:lnTo>
                    <a:lnTo>
                      <a:pt x="365" y="1369"/>
                    </a:lnTo>
                    <a:lnTo>
                      <a:pt x="361" y="1259"/>
                    </a:lnTo>
                    <a:lnTo>
                      <a:pt x="381" y="974"/>
                    </a:lnTo>
                    <a:lnTo>
                      <a:pt x="417" y="600"/>
                    </a:lnTo>
                    <a:lnTo>
                      <a:pt x="467" y="958"/>
                    </a:lnTo>
                    <a:lnTo>
                      <a:pt x="535" y="1352"/>
                    </a:lnTo>
                    <a:lnTo>
                      <a:pt x="569" y="1607"/>
                    </a:lnTo>
                    <a:lnTo>
                      <a:pt x="644" y="2165"/>
                    </a:lnTo>
                    <a:lnTo>
                      <a:pt x="692" y="2185"/>
                    </a:lnTo>
                    <a:lnTo>
                      <a:pt x="744" y="2202"/>
                    </a:lnTo>
                    <a:lnTo>
                      <a:pt x="810" y="2207"/>
                    </a:lnTo>
                    <a:lnTo>
                      <a:pt x="885" y="2207"/>
                    </a:lnTo>
                    <a:lnTo>
                      <a:pt x="960" y="2165"/>
                    </a:lnTo>
                    <a:lnTo>
                      <a:pt x="990" y="2127"/>
                    </a:lnTo>
                    <a:lnTo>
                      <a:pt x="985" y="2038"/>
                    </a:lnTo>
                    <a:lnTo>
                      <a:pt x="954" y="1765"/>
                    </a:lnTo>
                    <a:lnTo>
                      <a:pt x="916" y="1457"/>
                    </a:lnTo>
                    <a:lnTo>
                      <a:pt x="875" y="1078"/>
                    </a:lnTo>
                    <a:lnTo>
                      <a:pt x="836" y="738"/>
                    </a:lnTo>
                    <a:lnTo>
                      <a:pt x="836" y="528"/>
                    </a:lnTo>
                    <a:lnTo>
                      <a:pt x="866" y="347"/>
                    </a:lnTo>
                    <a:lnTo>
                      <a:pt x="836" y="121"/>
                    </a:lnTo>
                    <a:lnTo>
                      <a:pt x="820" y="0"/>
                    </a:lnTo>
                    <a:lnTo>
                      <a:pt x="580" y="60"/>
                    </a:lnTo>
                    <a:lnTo>
                      <a:pt x="399" y="91"/>
                    </a:lnTo>
                    <a:lnTo>
                      <a:pt x="248" y="60"/>
                    </a:lnTo>
                    <a:lnTo>
                      <a:pt x="124" y="13"/>
                    </a:lnTo>
                    <a:close/>
                  </a:path>
                </a:pathLst>
              </a:custGeom>
              <a:solidFill>
                <a:srgbClr val="202020"/>
              </a:solidFill>
              <a:ln w="468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18" name="Group 53"/>
            <p:cNvGrpSpPr>
              <a:grpSpLocks/>
            </p:cNvGrpSpPr>
            <p:nvPr/>
          </p:nvGrpSpPr>
          <p:grpSpPr bwMode="auto">
            <a:xfrm>
              <a:off x="3596" y="1906"/>
              <a:ext cx="255" cy="648"/>
              <a:chOff x="3596" y="1906"/>
              <a:chExt cx="255" cy="648"/>
            </a:xfrm>
          </p:grpSpPr>
          <p:sp>
            <p:nvSpPr>
              <p:cNvPr id="15414" name="AutoShape 54"/>
              <p:cNvSpPr>
                <a:spLocks noChangeArrowheads="1"/>
              </p:cNvSpPr>
              <p:nvPr/>
            </p:nvSpPr>
            <p:spPr bwMode="auto">
              <a:xfrm>
                <a:off x="3596" y="1909"/>
                <a:ext cx="216" cy="646"/>
              </a:xfrm>
              <a:custGeom>
                <a:avLst/>
                <a:gdLst>
                  <a:gd name="T0" fmla="*/ 16 w 646"/>
                  <a:gd name="T1" fmla="*/ 0 h 1937"/>
                  <a:gd name="T2" fmla="*/ 24 w 646"/>
                  <a:gd name="T3" fmla="*/ 6 h 1937"/>
                  <a:gd name="T4" fmla="*/ 30 w 646"/>
                  <a:gd name="T5" fmla="*/ 9 h 1937"/>
                  <a:gd name="T6" fmla="*/ 40 w 646"/>
                  <a:gd name="T7" fmla="*/ 14 h 1937"/>
                  <a:gd name="T8" fmla="*/ 51 w 646"/>
                  <a:gd name="T9" fmla="*/ 19 h 1937"/>
                  <a:gd name="T10" fmla="*/ 64 w 646"/>
                  <a:gd name="T11" fmla="*/ 23 h 1937"/>
                  <a:gd name="T12" fmla="*/ 88 w 646"/>
                  <a:gd name="T13" fmla="*/ 28 h 1937"/>
                  <a:gd name="T14" fmla="*/ 144 w 646"/>
                  <a:gd name="T15" fmla="*/ 37 h 1937"/>
                  <a:gd name="T16" fmla="*/ 150 w 646"/>
                  <a:gd name="T17" fmla="*/ 61 h 1937"/>
                  <a:gd name="T18" fmla="*/ 159 w 646"/>
                  <a:gd name="T19" fmla="*/ 77 h 1937"/>
                  <a:gd name="T20" fmla="*/ 186 w 646"/>
                  <a:gd name="T21" fmla="*/ 146 h 1937"/>
                  <a:gd name="T22" fmla="*/ 213 w 646"/>
                  <a:gd name="T23" fmla="*/ 248 h 1937"/>
                  <a:gd name="T24" fmla="*/ 216 w 646"/>
                  <a:gd name="T25" fmla="*/ 303 h 1937"/>
                  <a:gd name="T26" fmla="*/ 214 w 646"/>
                  <a:gd name="T27" fmla="*/ 355 h 1937"/>
                  <a:gd name="T28" fmla="*/ 210 w 646"/>
                  <a:gd name="T29" fmla="*/ 394 h 1937"/>
                  <a:gd name="T30" fmla="*/ 202 w 646"/>
                  <a:gd name="T31" fmla="*/ 454 h 1937"/>
                  <a:gd name="T32" fmla="*/ 200 w 646"/>
                  <a:gd name="T33" fmla="*/ 483 h 1937"/>
                  <a:gd name="T34" fmla="*/ 196 w 646"/>
                  <a:gd name="T35" fmla="*/ 513 h 1937"/>
                  <a:gd name="T36" fmla="*/ 196 w 646"/>
                  <a:gd name="T37" fmla="*/ 549 h 1937"/>
                  <a:gd name="T38" fmla="*/ 207 w 646"/>
                  <a:gd name="T39" fmla="*/ 606 h 1937"/>
                  <a:gd name="T40" fmla="*/ 188 w 646"/>
                  <a:gd name="T41" fmla="*/ 621 h 1937"/>
                  <a:gd name="T42" fmla="*/ 153 w 646"/>
                  <a:gd name="T43" fmla="*/ 637 h 1937"/>
                  <a:gd name="T44" fmla="*/ 124 w 646"/>
                  <a:gd name="T45" fmla="*/ 645 h 1937"/>
                  <a:gd name="T46" fmla="*/ 97 w 646"/>
                  <a:gd name="T47" fmla="*/ 646 h 1937"/>
                  <a:gd name="T48" fmla="*/ 74 w 646"/>
                  <a:gd name="T49" fmla="*/ 645 h 1937"/>
                  <a:gd name="T50" fmla="*/ 59 w 646"/>
                  <a:gd name="T51" fmla="*/ 642 h 1937"/>
                  <a:gd name="T52" fmla="*/ 46 w 646"/>
                  <a:gd name="T53" fmla="*/ 630 h 1937"/>
                  <a:gd name="T54" fmla="*/ 44 w 646"/>
                  <a:gd name="T55" fmla="*/ 610 h 1937"/>
                  <a:gd name="T56" fmla="*/ 43 w 646"/>
                  <a:gd name="T57" fmla="*/ 586 h 1937"/>
                  <a:gd name="T58" fmla="*/ 41 w 646"/>
                  <a:gd name="T59" fmla="*/ 552 h 1937"/>
                  <a:gd name="T60" fmla="*/ 38 w 646"/>
                  <a:gd name="T61" fmla="*/ 512 h 1937"/>
                  <a:gd name="T62" fmla="*/ 35 w 646"/>
                  <a:gd name="T63" fmla="*/ 461 h 1937"/>
                  <a:gd name="T64" fmla="*/ 32 w 646"/>
                  <a:gd name="T65" fmla="*/ 391 h 1937"/>
                  <a:gd name="T66" fmla="*/ 26 w 646"/>
                  <a:gd name="T67" fmla="*/ 311 h 1937"/>
                  <a:gd name="T68" fmla="*/ 12 w 646"/>
                  <a:gd name="T69" fmla="*/ 208 h 1937"/>
                  <a:gd name="T70" fmla="*/ 2 w 646"/>
                  <a:gd name="T71" fmla="*/ 152 h 1937"/>
                  <a:gd name="T72" fmla="*/ 1 w 646"/>
                  <a:gd name="T73" fmla="*/ 133 h 1937"/>
                  <a:gd name="T74" fmla="*/ 1 w 646"/>
                  <a:gd name="T75" fmla="*/ 112 h 1937"/>
                  <a:gd name="T76" fmla="*/ 1 w 646"/>
                  <a:gd name="T77" fmla="*/ 93 h 1937"/>
                  <a:gd name="T78" fmla="*/ 0 w 646"/>
                  <a:gd name="T79" fmla="*/ 71 h 1937"/>
                  <a:gd name="T80" fmla="*/ 2 w 646"/>
                  <a:gd name="T81" fmla="*/ 50 h 1937"/>
                  <a:gd name="T82" fmla="*/ 6 w 646"/>
                  <a:gd name="T83" fmla="*/ 38 h 1937"/>
                  <a:gd name="T84" fmla="*/ 10 w 646"/>
                  <a:gd name="T85" fmla="*/ 24 h 1937"/>
                  <a:gd name="T86" fmla="*/ 14 w 646"/>
                  <a:gd name="T87" fmla="*/ 11 h 1937"/>
                  <a:gd name="T88" fmla="*/ 16 w 646"/>
                  <a:gd name="T89" fmla="*/ 0 h 1937"/>
                  <a:gd name="T90" fmla="*/ 0 w 646"/>
                  <a:gd name="T91" fmla="*/ 0 h 1937"/>
                  <a:gd name="T92" fmla="*/ 646 w 646"/>
                  <a:gd name="T93" fmla="*/ 1937 h 19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T90" t="T91" r="T92" b="T93"/>
                <a:pathLst>
                  <a:path w="646" h="1937">
                    <a:moveTo>
                      <a:pt x="48" y="0"/>
                    </a:moveTo>
                    <a:lnTo>
                      <a:pt x="72" y="17"/>
                    </a:lnTo>
                    <a:lnTo>
                      <a:pt x="90" y="28"/>
                    </a:lnTo>
                    <a:lnTo>
                      <a:pt x="119" y="42"/>
                    </a:lnTo>
                    <a:lnTo>
                      <a:pt x="153" y="56"/>
                    </a:lnTo>
                    <a:lnTo>
                      <a:pt x="192" y="68"/>
                    </a:lnTo>
                    <a:lnTo>
                      <a:pt x="264" y="85"/>
                    </a:lnTo>
                    <a:lnTo>
                      <a:pt x="430" y="111"/>
                    </a:lnTo>
                    <a:lnTo>
                      <a:pt x="450" y="184"/>
                    </a:lnTo>
                    <a:lnTo>
                      <a:pt x="475" y="232"/>
                    </a:lnTo>
                    <a:lnTo>
                      <a:pt x="556" y="439"/>
                    </a:lnTo>
                    <a:lnTo>
                      <a:pt x="636" y="743"/>
                    </a:lnTo>
                    <a:lnTo>
                      <a:pt x="646" y="909"/>
                    </a:lnTo>
                    <a:lnTo>
                      <a:pt x="639" y="1064"/>
                    </a:lnTo>
                    <a:lnTo>
                      <a:pt x="627" y="1180"/>
                    </a:lnTo>
                    <a:lnTo>
                      <a:pt x="604" y="1360"/>
                    </a:lnTo>
                    <a:lnTo>
                      <a:pt x="597" y="1448"/>
                    </a:lnTo>
                    <a:lnTo>
                      <a:pt x="586" y="1539"/>
                    </a:lnTo>
                    <a:lnTo>
                      <a:pt x="586" y="1647"/>
                    </a:lnTo>
                    <a:lnTo>
                      <a:pt x="620" y="1817"/>
                    </a:lnTo>
                    <a:lnTo>
                      <a:pt x="561" y="1862"/>
                    </a:lnTo>
                    <a:lnTo>
                      <a:pt x="459" y="1910"/>
                    </a:lnTo>
                    <a:lnTo>
                      <a:pt x="372" y="1933"/>
                    </a:lnTo>
                    <a:lnTo>
                      <a:pt x="289" y="1937"/>
                    </a:lnTo>
                    <a:lnTo>
                      <a:pt x="221" y="1933"/>
                    </a:lnTo>
                    <a:lnTo>
                      <a:pt x="176" y="1925"/>
                    </a:lnTo>
                    <a:lnTo>
                      <a:pt x="139" y="1889"/>
                    </a:lnTo>
                    <a:lnTo>
                      <a:pt x="132" y="1829"/>
                    </a:lnTo>
                    <a:lnTo>
                      <a:pt x="129" y="1756"/>
                    </a:lnTo>
                    <a:lnTo>
                      <a:pt x="124" y="1655"/>
                    </a:lnTo>
                    <a:lnTo>
                      <a:pt x="113" y="1534"/>
                    </a:lnTo>
                    <a:lnTo>
                      <a:pt x="105" y="1383"/>
                    </a:lnTo>
                    <a:lnTo>
                      <a:pt x="95" y="1173"/>
                    </a:lnTo>
                    <a:lnTo>
                      <a:pt x="77" y="933"/>
                    </a:lnTo>
                    <a:lnTo>
                      <a:pt x="35" y="624"/>
                    </a:lnTo>
                    <a:lnTo>
                      <a:pt x="7" y="456"/>
                    </a:lnTo>
                    <a:lnTo>
                      <a:pt x="4" y="399"/>
                    </a:lnTo>
                    <a:lnTo>
                      <a:pt x="4" y="335"/>
                    </a:lnTo>
                    <a:lnTo>
                      <a:pt x="4" y="278"/>
                    </a:lnTo>
                    <a:lnTo>
                      <a:pt x="0" y="212"/>
                    </a:lnTo>
                    <a:lnTo>
                      <a:pt x="7" y="150"/>
                    </a:lnTo>
                    <a:lnTo>
                      <a:pt x="17" y="115"/>
                    </a:lnTo>
                    <a:lnTo>
                      <a:pt x="31" y="71"/>
                    </a:lnTo>
                    <a:lnTo>
                      <a:pt x="41" y="34"/>
                    </a:lnTo>
                    <a:lnTo>
                      <a:pt x="48" y="0"/>
                    </a:lnTo>
                    <a:close/>
                  </a:path>
                </a:pathLst>
              </a:custGeom>
              <a:solidFill>
                <a:srgbClr val="606060"/>
              </a:solidFill>
              <a:ln w="468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5415" name="AutoShape 55"/>
              <p:cNvSpPr>
                <a:spLocks noChangeArrowheads="1"/>
              </p:cNvSpPr>
              <p:nvPr/>
            </p:nvSpPr>
            <p:spPr bwMode="auto">
              <a:xfrm>
                <a:off x="3720" y="2111"/>
                <a:ext cx="44" cy="249"/>
              </a:xfrm>
              <a:custGeom>
                <a:avLst/>
                <a:gdLst>
                  <a:gd name="T0" fmla="*/ 7 w 131"/>
                  <a:gd name="T1" fmla="*/ 0 h 747"/>
                  <a:gd name="T2" fmla="*/ 13 w 131"/>
                  <a:gd name="T3" fmla="*/ 76 h 747"/>
                  <a:gd name="T4" fmla="*/ 11 w 131"/>
                  <a:gd name="T5" fmla="*/ 103 h 747"/>
                  <a:gd name="T6" fmla="*/ 0 w 131"/>
                  <a:gd name="T7" fmla="*/ 137 h 747"/>
                  <a:gd name="T8" fmla="*/ 5 w 131"/>
                  <a:gd name="T9" fmla="*/ 162 h 747"/>
                  <a:gd name="T10" fmla="*/ 16 w 131"/>
                  <a:gd name="T11" fmla="*/ 182 h 747"/>
                  <a:gd name="T12" fmla="*/ 20 w 131"/>
                  <a:gd name="T13" fmla="*/ 226 h 747"/>
                  <a:gd name="T14" fmla="*/ 21 w 131"/>
                  <a:gd name="T15" fmla="*/ 249 h 747"/>
                  <a:gd name="T16" fmla="*/ 40 w 131"/>
                  <a:gd name="T17" fmla="*/ 156 h 747"/>
                  <a:gd name="T18" fmla="*/ 44 w 131"/>
                  <a:gd name="T19" fmla="*/ 104 h 747"/>
                  <a:gd name="T20" fmla="*/ 7 w 131"/>
                  <a:gd name="T21" fmla="*/ 0 h 747"/>
                  <a:gd name="T22" fmla="*/ 0 w 131"/>
                  <a:gd name="T23" fmla="*/ 0 h 747"/>
                  <a:gd name="T24" fmla="*/ 131 w 131"/>
                  <a:gd name="T25" fmla="*/ 747 h 7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T22" t="T23" r="T24" b="T25"/>
                <a:pathLst>
                  <a:path w="131" h="747">
                    <a:moveTo>
                      <a:pt x="20" y="0"/>
                    </a:moveTo>
                    <a:lnTo>
                      <a:pt x="39" y="229"/>
                    </a:lnTo>
                    <a:lnTo>
                      <a:pt x="33" y="309"/>
                    </a:lnTo>
                    <a:lnTo>
                      <a:pt x="0" y="411"/>
                    </a:lnTo>
                    <a:lnTo>
                      <a:pt x="14" y="485"/>
                    </a:lnTo>
                    <a:lnTo>
                      <a:pt x="47" y="546"/>
                    </a:lnTo>
                    <a:lnTo>
                      <a:pt x="59" y="679"/>
                    </a:lnTo>
                    <a:lnTo>
                      <a:pt x="64" y="747"/>
                    </a:lnTo>
                    <a:lnTo>
                      <a:pt x="120" y="467"/>
                    </a:lnTo>
                    <a:lnTo>
                      <a:pt x="131" y="313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40404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9" name="Group 56"/>
              <p:cNvGrpSpPr>
                <a:grpSpLocks/>
              </p:cNvGrpSpPr>
              <p:nvPr/>
            </p:nvGrpSpPr>
            <p:grpSpPr bwMode="auto">
              <a:xfrm>
                <a:off x="3696" y="2419"/>
                <a:ext cx="109" cy="122"/>
                <a:chOff x="3696" y="2419"/>
                <a:chExt cx="109" cy="122"/>
              </a:xfrm>
            </p:grpSpPr>
            <p:sp>
              <p:nvSpPr>
                <p:cNvPr id="15417" name="AutoShape 57"/>
                <p:cNvSpPr>
                  <a:spLocks noChangeArrowheads="1"/>
                </p:cNvSpPr>
                <p:nvPr/>
              </p:nvSpPr>
              <p:spPr bwMode="auto">
                <a:xfrm>
                  <a:off x="3696" y="2433"/>
                  <a:ext cx="96" cy="109"/>
                </a:xfrm>
                <a:custGeom>
                  <a:avLst/>
                  <a:gdLst>
                    <a:gd name="T0" fmla="*/ 94 w 290"/>
                    <a:gd name="T1" fmla="*/ 32 h 329"/>
                    <a:gd name="T2" fmla="*/ 93 w 290"/>
                    <a:gd name="T3" fmla="*/ 60 h 329"/>
                    <a:gd name="T4" fmla="*/ 92 w 290"/>
                    <a:gd name="T5" fmla="*/ 75 h 329"/>
                    <a:gd name="T6" fmla="*/ 90 w 290"/>
                    <a:gd name="T7" fmla="*/ 83 h 329"/>
                    <a:gd name="T8" fmla="*/ 88 w 290"/>
                    <a:gd name="T9" fmla="*/ 93 h 329"/>
                    <a:gd name="T10" fmla="*/ 84 w 290"/>
                    <a:gd name="T11" fmla="*/ 98 h 329"/>
                    <a:gd name="T12" fmla="*/ 80 w 290"/>
                    <a:gd name="T13" fmla="*/ 99 h 329"/>
                    <a:gd name="T14" fmla="*/ 76 w 290"/>
                    <a:gd name="T15" fmla="*/ 101 h 329"/>
                    <a:gd name="T16" fmla="*/ 73 w 290"/>
                    <a:gd name="T17" fmla="*/ 103 h 329"/>
                    <a:gd name="T18" fmla="*/ 68 w 290"/>
                    <a:gd name="T19" fmla="*/ 106 h 329"/>
                    <a:gd name="T20" fmla="*/ 64 w 290"/>
                    <a:gd name="T21" fmla="*/ 108 h 329"/>
                    <a:gd name="T22" fmla="*/ 58 w 290"/>
                    <a:gd name="T23" fmla="*/ 109 h 329"/>
                    <a:gd name="T24" fmla="*/ 53 w 290"/>
                    <a:gd name="T25" fmla="*/ 109 h 329"/>
                    <a:gd name="T26" fmla="*/ 48 w 290"/>
                    <a:gd name="T27" fmla="*/ 106 h 329"/>
                    <a:gd name="T28" fmla="*/ 44 w 290"/>
                    <a:gd name="T29" fmla="*/ 106 h 329"/>
                    <a:gd name="T30" fmla="*/ 37 w 290"/>
                    <a:gd name="T31" fmla="*/ 105 h 329"/>
                    <a:gd name="T32" fmla="*/ 31 w 290"/>
                    <a:gd name="T33" fmla="*/ 105 h 329"/>
                    <a:gd name="T34" fmla="*/ 24 w 290"/>
                    <a:gd name="T35" fmla="*/ 102 h 329"/>
                    <a:gd name="T36" fmla="*/ 19 w 290"/>
                    <a:gd name="T37" fmla="*/ 101 h 329"/>
                    <a:gd name="T38" fmla="*/ 13 w 290"/>
                    <a:gd name="T39" fmla="*/ 92 h 329"/>
                    <a:gd name="T40" fmla="*/ 12 w 290"/>
                    <a:gd name="T41" fmla="*/ 87 h 329"/>
                    <a:gd name="T42" fmla="*/ 10 w 290"/>
                    <a:gd name="T43" fmla="*/ 80 h 329"/>
                    <a:gd name="T44" fmla="*/ 10 w 290"/>
                    <a:gd name="T45" fmla="*/ 65 h 329"/>
                    <a:gd name="T46" fmla="*/ 8 w 290"/>
                    <a:gd name="T47" fmla="*/ 66 h 329"/>
                    <a:gd name="T48" fmla="*/ 5 w 290"/>
                    <a:gd name="T49" fmla="*/ 64 h 329"/>
                    <a:gd name="T50" fmla="*/ 4 w 290"/>
                    <a:gd name="T51" fmla="*/ 62 h 329"/>
                    <a:gd name="T52" fmla="*/ 1 w 290"/>
                    <a:gd name="T53" fmla="*/ 52 h 329"/>
                    <a:gd name="T54" fmla="*/ 0 w 290"/>
                    <a:gd name="T55" fmla="*/ 44 h 329"/>
                    <a:gd name="T56" fmla="*/ 5 w 290"/>
                    <a:gd name="T57" fmla="*/ 34 h 329"/>
                    <a:gd name="T58" fmla="*/ 11 w 290"/>
                    <a:gd name="T59" fmla="*/ 27 h 329"/>
                    <a:gd name="T60" fmla="*/ 20 w 290"/>
                    <a:gd name="T61" fmla="*/ 16 h 329"/>
                    <a:gd name="T62" fmla="*/ 24 w 290"/>
                    <a:gd name="T63" fmla="*/ 13 h 329"/>
                    <a:gd name="T64" fmla="*/ 30 w 290"/>
                    <a:gd name="T65" fmla="*/ 11 h 329"/>
                    <a:gd name="T66" fmla="*/ 37 w 290"/>
                    <a:gd name="T67" fmla="*/ 10 h 329"/>
                    <a:gd name="T68" fmla="*/ 45 w 290"/>
                    <a:gd name="T69" fmla="*/ 7 h 329"/>
                    <a:gd name="T70" fmla="*/ 55 w 290"/>
                    <a:gd name="T71" fmla="*/ 0 h 329"/>
                    <a:gd name="T72" fmla="*/ 96 w 290"/>
                    <a:gd name="T73" fmla="*/ 15 h 329"/>
                    <a:gd name="T74" fmla="*/ 94 w 290"/>
                    <a:gd name="T75" fmla="*/ 32 h 329"/>
                    <a:gd name="T76" fmla="*/ 0 w 290"/>
                    <a:gd name="T77" fmla="*/ 0 h 329"/>
                    <a:gd name="T78" fmla="*/ 290 w 290"/>
                    <a:gd name="T79" fmla="*/ 329 h 3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T76" t="T77" r="T78" b="T79"/>
                  <a:pathLst>
                    <a:path w="290" h="329">
                      <a:moveTo>
                        <a:pt x="283" y="98"/>
                      </a:moveTo>
                      <a:lnTo>
                        <a:pt x="280" y="181"/>
                      </a:lnTo>
                      <a:lnTo>
                        <a:pt x="277" y="225"/>
                      </a:lnTo>
                      <a:lnTo>
                        <a:pt x="273" y="252"/>
                      </a:lnTo>
                      <a:lnTo>
                        <a:pt x="265" y="282"/>
                      </a:lnTo>
                      <a:lnTo>
                        <a:pt x="254" y="295"/>
                      </a:lnTo>
                      <a:lnTo>
                        <a:pt x="241" y="299"/>
                      </a:lnTo>
                      <a:lnTo>
                        <a:pt x="229" y="304"/>
                      </a:lnTo>
                      <a:lnTo>
                        <a:pt x="220" y="311"/>
                      </a:lnTo>
                      <a:lnTo>
                        <a:pt x="206" y="319"/>
                      </a:lnTo>
                      <a:lnTo>
                        <a:pt x="192" y="325"/>
                      </a:lnTo>
                      <a:lnTo>
                        <a:pt x="174" y="329"/>
                      </a:lnTo>
                      <a:lnTo>
                        <a:pt x="160" y="328"/>
                      </a:lnTo>
                      <a:lnTo>
                        <a:pt x="146" y="320"/>
                      </a:lnTo>
                      <a:lnTo>
                        <a:pt x="132" y="320"/>
                      </a:lnTo>
                      <a:lnTo>
                        <a:pt x="112" y="318"/>
                      </a:lnTo>
                      <a:lnTo>
                        <a:pt x="93" y="316"/>
                      </a:lnTo>
                      <a:lnTo>
                        <a:pt x="72" y="308"/>
                      </a:lnTo>
                      <a:lnTo>
                        <a:pt x="57" y="305"/>
                      </a:lnTo>
                      <a:lnTo>
                        <a:pt x="39" y="279"/>
                      </a:lnTo>
                      <a:lnTo>
                        <a:pt x="35" y="264"/>
                      </a:lnTo>
                      <a:lnTo>
                        <a:pt x="30" y="240"/>
                      </a:lnTo>
                      <a:lnTo>
                        <a:pt x="30" y="196"/>
                      </a:lnTo>
                      <a:lnTo>
                        <a:pt x="23" y="198"/>
                      </a:lnTo>
                      <a:lnTo>
                        <a:pt x="15" y="194"/>
                      </a:lnTo>
                      <a:lnTo>
                        <a:pt x="11" y="186"/>
                      </a:lnTo>
                      <a:lnTo>
                        <a:pt x="2" y="158"/>
                      </a:lnTo>
                      <a:lnTo>
                        <a:pt x="0" y="134"/>
                      </a:lnTo>
                      <a:lnTo>
                        <a:pt x="15" y="103"/>
                      </a:lnTo>
                      <a:lnTo>
                        <a:pt x="33" y="81"/>
                      </a:lnTo>
                      <a:lnTo>
                        <a:pt x="60" y="47"/>
                      </a:lnTo>
                      <a:lnTo>
                        <a:pt x="74" y="39"/>
                      </a:lnTo>
                      <a:lnTo>
                        <a:pt x="92" y="32"/>
                      </a:lnTo>
                      <a:lnTo>
                        <a:pt x="111" y="30"/>
                      </a:lnTo>
                      <a:lnTo>
                        <a:pt x="135" y="22"/>
                      </a:lnTo>
                      <a:lnTo>
                        <a:pt x="166" y="0"/>
                      </a:lnTo>
                      <a:lnTo>
                        <a:pt x="290" y="44"/>
                      </a:lnTo>
                      <a:lnTo>
                        <a:pt x="283" y="98"/>
                      </a:lnTo>
                      <a:close/>
                    </a:path>
                  </a:pathLst>
                </a:custGeom>
                <a:solidFill>
                  <a:srgbClr val="FFE0C0"/>
                </a:solidFill>
                <a:ln w="468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5418" name="AutoShape 58"/>
                <p:cNvSpPr>
                  <a:spLocks noChangeArrowheads="1"/>
                </p:cNvSpPr>
                <p:nvPr/>
              </p:nvSpPr>
              <p:spPr bwMode="auto">
                <a:xfrm>
                  <a:off x="3728" y="2419"/>
                  <a:ext cx="77" cy="46"/>
                </a:xfrm>
                <a:custGeom>
                  <a:avLst/>
                  <a:gdLst>
                    <a:gd name="T0" fmla="*/ 0 w 232"/>
                    <a:gd name="T1" fmla="*/ 16 h 138"/>
                    <a:gd name="T2" fmla="*/ 4 w 232"/>
                    <a:gd name="T3" fmla="*/ 20 h 138"/>
                    <a:gd name="T4" fmla="*/ 7 w 232"/>
                    <a:gd name="T5" fmla="*/ 23 h 138"/>
                    <a:gd name="T6" fmla="*/ 15 w 232"/>
                    <a:gd name="T7" fmla="*/ 26 h 138"/>
                    <a:gd name="T8" fmla="*/ 23 w 232"/>
                    <a:gd name="T9" fmla="*/ 31 h 138"/>
                    <a:gd name="T10" fmla="*/ 37 w 232"/>
                    <a:gd name="T11" fmla="*/ 37 h 138"/>
                    <a:gd name="T12" fmla="*/ 48 w 232"/>
                    <a:gd name="T13" fmla="*/ 41 h 138"/>
                    <a:gd name="T14" fmla="*/ 60 w 232"/>
                    <a:gd name="T15" fmla="*/ 44 h 138"/>
                    <a:gd name="T16" fmla="*/ 72 w 232"/>
                    <a:gd name="T17" fmla="*/ 46 h 138"/>
                    <a:gd name="T18" fmla="*/ 77 w 232"/>
                    <a:gd name="T19" fmla="*/ 33 h 138"/>
                    <a:gd name="T20" fmla="*/ 7 w 232"/>
                    <a:gd name="T21" fmla="*/ 0 h 138"/>
                    <a:gd name="T22" fmla="*/ 0 w 232"/>
                    <a:gd name="T23" fmla="*/ 16 h 138"/>
                    <a:gd name="T24" fmla="*/ 0 w 232"/>
                    <a:gd name="T25" fmla="*/ 0 h 138"/>
                    <a:gd name="T26" fmla="*/ 232 w 232"/>
                    <a:gd name="T27" fmla="*/ 138 h 1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T24" t="T25" r="T26" b="T27"/>
                  <a:pathLst>
                    <a:path w="232" h="138">
                      <a:moveTo>
                        <a:pt x="0" y="47"/>
                      </a:moveTo>
                      <a:lnTo>
                        <a:pt x="12" y="60"/>
                      </a:lnTo>
                      <a:lnTo>
                        <a:pt x="22" y="69"/>
                      </a:lnTo>
                      <a:lnTo>
                        <a:pt x="46" y="79"/>
                      </a:lnTo>
                      <a:lnTo>
                        <a:pt x="69" y="94"/>
                      </a:lnTo>
                      <a:lnTo>
                        <a:pt x="110" y="111"/>
                      </a:lnTo>
                      <a:lnTo>
                        <a:pt x="144" y="123"/>
                      </a:lnTo>
                      <a:lnTo>
                        <a:pt x="181" y="133"/>
                      </a:lnTo>
                      <a:lnTo>
                        <a:pt x="218" y="138"/>
                      </a:lnTo>
                      <a:lnTo>
                        <a:pt x="232" y="98"/>
                      </a:lnTo>
                      <a:lnTo>
                        <a:pt x="22" y="0"/>
                      </a:lnTo>
                      <a:lnTo>
                        <a:pt x="0" y="4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468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15419" name="AutoShape 59"/>
              <p:cNvSpPr>
                <a:spLocks noChangeArrowheads="1"/>
              </p:cNvSpPr>
              <p:nvPr/>
            </p:nvSpPr>
            <p:spPr bwMode="auto">
              <a:xfrm>
                <a:off x="3718" y="1946"/>
                <a:ext cx="134" cy="506"/>
              </a:xfrm>
              <a:custGeom>
                <a:avLst/>
                <a:gdLst>
                  <a:gd name="T0" fmla="*/ 16 w 403"/>
                  <a:gd name="T1" fmla="*/ 1 h 1516"/>
                  <a:gd name="T2" fmla="*/ 25 w 403"/>
                  <a:gd name="T3" fmla="*/ 0 h 1516"/>
                  <a:gd name="T4" fmla="*/ 36 w 403"/>
                  <a:gd name="T5" fmla="*/ 9 h 1516"/>
                  <a:gd name="T6" fmla="*/ 44 w 403"/>
                  <a:gd name="T7" fmla="*/ 16 h 1516"/>
                  <a:gd name="T8" fmla="*/ 51 w 403"/>
                  <a:gd name="T9" fmla="*/ 27 h 1516"/>
                  <a:gd name="T10" fmla="*/ 59 w 403"/>
                  <a:gd name="T11" fmla="*/ 43 h 1516"/>
                  <a:gd name="T12" fmla="*/ 67 w 403"/>
                  <a:gd name="T13" fmla="*/ 53 h 1516"/>
                  <a:gd name="T14" fmla="*/ 74 w 403"/>
                  <a:gd name="T15" fmla="*/ 71 h 1516"/>
                  <a:gd name="T16" fmla="*/ 80 w 403"/>
                  <a:gd name="T17" fmla="*/ 90 h 1516"/>
                  <a:gd name="T18" fmla="*/ 85 w 403"/>
                  <a:gd name="T19" fmla="*/ 112 h 1516"/>
                  <a:gd name="T20" fmla="*/ 113 w 403"/>
                  <a:gd name="T21" fmla="*/ 214 h 1516"/>
                  <a:gd name="T22" fmla="*/ 130 w 403"/>
                  <a:gd name="T23" fmla="*/ 270 h 1516"/>
                  <a:gd name="T24" fmla="*/ 134 w 403"/>
                  <a:gd name="T25" fmla="*/ 297 h 1516"/>
                  <a:gd name="T26" fmla="*/ 130 w 403"/>
                  <a:gd name="T27" fmla="*/ 322 h 1516"/>
                  <a:gd name="T28" fmla="*/ 130 w 403"/>
                  <a:gd name="T29" fmla="*/ 333 h 1516"/>
                  <a:gd name="T30" fmla="*/ 106 w 403"/>
                  <a:gd name="T31" fmla="*/ 450 h 1516"/>
                  <a:gd name="T32" fmla="*/ 92 w 403"/>
                  <a:gd name="T33" fmla="*/ 506 h 1516"/>
                  <a:gd name="T34" fmla="*/ 71 w 403"/>
                  <a:gd name="T35" fmla="*/ 502 h 1516"/>
                  <a:gd name="T36" fmla="*/ 58 w 403"/>
                  <a:gd name="T37" fmla="*/ 498 h 1516"/>
                  <a:gd name="T38" fmla="*/ 42 w 403"/>
                  <a:gd name="T39" fmla="*/ 492 h 1516"/>
                  <a:gd name="T40" fmla="*/ 9 w 403"/>
                  <a:gd name="T41" fmla="*/ 476 h 1516"/>
                  <a:gd name="T42" fmla="*/ 43 w 403"/>
                  <a:gd name="T43" fmla="*/ 322 h 1516"/>
                  <a:gd name="T44" fmla="*/ 46 w 403"/>
                  <a:gd name="T45" fmla="*/ 268 h 1516"/>
                  <a:gd name="T46" fmla="*/ 10 w 403"/>
                  <a:gd name="T47" fmla="*/ 162 h 1516"/>
                  <a:gd name="T48" fmla="*/ 1 w 403"/>
                  <a:gd name="T49" fmla="*/ 101 h 1516"/>
                  <a:gd name="T50" fmla="*/ 0 w 403"/>
                  <a:gd name="T51" fmla="*/ 73 h 1516"/>
                  <a:gd name="T52" fmla="*/ 4 w 403"/>
                  <a:gd name="T53" fmla="*/ 51 h 1516"/>
                  <a:gd name="T54" fmla="*/ 9 w 403"/>
                  <a:gd name="T55" fmla="*/ 23 h 1516"/>
                  <a:gd name="T56" fmla="*/ 16 w 403"/>
                  <a:gd name="T57" fmla="*/ 1 h 1516"/>
                  <a:gd name="T58" fmla="*/ 0 w 403"/>
                  <a:gd name="T59" fmla="*/ 0 h 1516"/>
                  <a:gd name="T60" fmla="*/ 403 w 403"/>
                  <a:gd name="T61" fmla="*/ 1516 h 1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T58" t="T59" r="T60" b="T61"/>
                <a:pathLst>
                  <a:path w="403" h="1516">
                    <a:moveTo>
                      <a:pt x="47" y="3"/>
                    </a:moveTo>
                    <a:lnTo>
                      <a:pt x="75" y="0"/>
                    </a:lnTo>
                    <a:lnTo>
                      <a:pt x="109" y="26"/>
                    </a:lnTo>
                    <a:lnTo>
                      <a:pt x="132" y="49"/>
                    </a:lnTo>
                    <a:lnTo>
                      <a:pt x="153" y="80"/>
                    </a:lnTo>
                    <a:lnTo>
                      <a:pt x="178" y="128"/>
                    </a:lnTo>
                    <a:lnTo>
                      <a:pt x="201" y="160"/>
                    </a:lnTo>
                    <a:lnTo>
                      <a:pt x="222" y="212"/>
                    </a:lnTo>
                    <a:lnTo>
                      <a:pt x="241" y="269"/>
                    </a:lnTo>
                    <a:lnTo>
                      <a:pt x="257" y="336"/>
                    </a:lnTo>
                    <a:lnTo>
                      <a:pt x="339" y="640"/>
                    </a:lnTo>
                    <a:lnTo>
                      <a:pt x="392" y="808"/>
                    </a:lnTo>
                    <a:lnTo>
                      <a:pt x="403" y="889"/>
                    </a:lnTo>
                    <a:lnTo>
                      <a:pt x="392" y="964"/>
                    </a:lnTo>
                    <a:lnTo>
                      <a:pt x="392" y="998"/>
                    </a:lnTo>
                    <a:lnTo>
                      <a:pt x="318" y="1348"/>
                    </a:lnTo>
                    <a:lnTo>
                      <a:pt x="278" y="1516"/>
                    </a:lnTo>
                    <a:lnTo>
                      <a:pt x="213" y="1504"/>
                    </a:lnTo>
                    <a:lnTo>
                      <a:pt x="173" y="1492"/>
                    </a:lnTo>
                    <a:lnTo>
                      <a:pt x="125" y="1474"/>
                    </a:lnTo>
                    <a:lnTo>
                      <a:pt x="27" y="1426"/>
                    </a:lnTo>
                    <a:lnTo>
                      <a:pt x="130" y="964"/>
                    </a:lnTo>
                    <a:lnTo>
                      <a:pt x="137" y="802"/>
                    </a:lnTo>
                    <a:lnTo>
                      <a:pt x="29" y="484"/>
                    </a:lnTo>
                    <a:lnTo>
                      <a:pt x="2" y="303"/>
                    </a:lnTo>
                    <a:lnTo>
                      <a:pt x="0" y="219"/>
                    </a:lnTo>
                    <a:lnTo>
                      <a:pt x="12" y="152"/>
                    </a:lnTo>
                    <a:lnTo>
                      <a:pt x="26" y="68"/>
                    </a:lnTo>
                    <a:lnTo>
                      <a:pt x="47" y="3"/>
                    </a:lnTo>
                    <a:close/>
                  </a:path>
                </a:pathLst>
              </a:custGeom>
              <a:solidFill>
                <a:srgbClr val="606060"/>
              </a:solidFill>
              <a:ln w="468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5420" name="AutoShape 60"/>
              <p:cNvSpPr>
                <a:spLocks noChangeArrowheads="1"/>
              </p:cNvSpPr>
              <p:nvPr/>
            </p:nvSpPr>
            <p:spPr bwMode="auto">
              <a:xfrm>
                <a:off x="3597" y="1906"/>
                <a:ext cx="57" cy="392"/>
              </a:xfrm>
              <a:custGeom>
                <a:avLst/>
                <a:gdLst>
                  <a:gd name="T0" fmla="*/ 16 w 171"/>
                  <a:gd name="T1" fmla="*/ 0 h 1175"/>
                  <a:gd name="T2" fmla="*/ 28 w 171"/>
                  <a:gd name="T3" fmla="*/ 10 h 1175"/>
                  <a:gd name="T4" fmla="*/ 41 w 171"/>
                  <a:gd name="T5" fmla="*/ 16 h 1175"/>
                  <a:gd name="T6" fmla="*/ 50 w 171"/>
                  <a:gd name="T7" fmla="*/ 22 h 1175"/>
                  <a:gd name="T8" fmla="*/ 52 w 171"/>
                  <a:gd name="T9" fmla="*/ 35 h 1175"/>
                  <a:gd name="T10" fmla="*/ 55 w 171"/>
                  <a:gd name="T11" fmla="*/ 55 h 1175"/>
                  <a:gd name="T12" fmla="*/ 55 w 171"/>
                  <a:gd name="T13" fmla="*/ 68 h 1175"/>
                  <a:gd name="T14" fmla="*/ 27 w 171"/>
                  <a:gd name="T15" fmla="*/ 85 h 1175"/>
                  <a:gd name="T16" fmla="*/ 57 w 171"/>
                  <a:gd name="T17" fmla="*/ 91 h 1175"/>
                  <a:gd name="T18" fmla="*/ 55 w 171"/>
                  <a:gd name="T19" fmla="*/ 128 h 1175"/>
                  <a:gd name="T20" fmla="*/ 51 w 171"/>
                  <a:gd name="T21" fmla="*/ 185 h 1175"/>
                  <a:gd name="T22" fmla="*/ 45 w 171"/>
                  <a:gd name="T23" fmla="*/ 258 h 1175"/>
                  <a:gd name="T24" fmla="*/ 40 w 171"/>
                  <a:gd name="T25" fmla="*/ 315 h 1175"/>
                  <a:gd name="T26" fmla="*/ 31 w 171"/>
                  <a:gd name="T27" fmla="*/ 392 h 1175"/>
                  <a:gd name="T28" fmla="*/ 23 w 171"/>
                  <a:gd name="T29" fmla="*/ 304 h 1175"/>
                  <a:gd name="T30" fmla="*/ 16 w 171"/>
                  <a:gd name="T31" fmla="*/ 251 h 1175"/>
                  <a:gd name="T32" fmla="*/ 6 w 171"/>
                  <a:gd name="T33" fmla="*/ 179 h 1175"/>
                  <a:gd name="T34" fmla="*/ 2 w 171"/>
                  <a:gd name="T35" fmla="*/ 153 h 1175"/>
                  <a:gd name="T36" fmla="*/ 1 w 171"/>
                  <a:gd name="T37" fmla="*/ 133 h 1175"/>
                  <a:gd name="T38" fmla="*/ 0 w 171"/>
                  <a:gd name="T39" fmla="*/ 100 h 1175"/>
                  <a:gd name="T40" fmla="*/ 1 w 171"/>
                  <a:gd name="T41" fmla="*/ 71 h 1175"/>
                  <a:gd name="T42" fmla="*/ 1 w 171"/>
                  <a:gd name="T43" fmla="*/ 63 h 1175"/>
                  <a:gd name="T44" fmla="*/ 3 w 171"/>
                  <a:gd name="T45" fmla="*/ 52 h 1175"/>
                  <a:gd name="T46" fmla="*/ 9 w 171"/>
                  <a:gd name="T47" fmla="*/ 28 h 1175"/>
                  <a:gd name="T48" fmla="*/ 16 w 171"/>
                  <a:gd name="T49" fmla="*/ 0 h 1175"/>
                  <a:gd name="T50" fmla="*/ 0 w 171"/>
                  <a:gd name="T51" fmla="*/ 0 h 1175"/>
                  <a:gd name="T52" fmla="*/ 171 w 171"/>
                  <a:gd name="T53" fmla="*/ 1175 h 1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T50" t="T51" r="T52" b="T53"/>
                <a:pathLst>
                  <a:path w="171" h="1175">
                    <a:moveTo>
                      <a:pt x="47" y="0"/>
                    </a:moveTo>
                    <a:lnTo>
                      <a:pt x="85" y="30"/>
                    </a:lnTo>
                    <a:lnTo>
                      <a:pt x="122" y="49"/>
                    </a:lnTo>
                    <a:lnTo>
                      <a:pt x="150" y="66"/>
                    </a:lnTo>
                    <a:lnTo>
                      <a:pt x="155" y="106"/>
                    </a:lnTo>
                    <a:lnTo>
                      <a:pt x="164" y="164"/>
                    </a:lnTo>
                    <a:lnTo>
                      <a:pt x="164" y="205"/>
                    </a:lnTo>
                    <a:lnTo>
                      <a:pt x="82" y="254"/>
                    </a:lnTo>
                    <a:lnTo>
                      <a:pt x="171" y="273"/>
                    </a:lnTo>
                    <a:lnTo>
                      <a:pt x="166" y="385"/>
                    </a:lnTo>
                    <a:lnTo>
                      <a:pt x="153" y="555"/>
                    </a:lnTo>
                    <a:lnTo>
                      <a:pt x="135" y="774"/>
                    </a:lnTo>
                    <a:lnTo>
                      <a:pt x="120" y="943"/>
                    </a:lnTo>
                    <a:lnTo>
                      <a:pt x="92" y="1175"/>
                    </a:lnTo>
                    <a:lnTo>
                      <a:pt x="70" y="912"/>
                    </a:lnTo>
                    <a:lnTo>
                      <a:pt x="47" y="753"/>
                    </a:lnTo>
                    <a:lnTo>
                      <a:pt x="19" y="538"/>
                    </a:lnTo>
                    <a:lnTo>
                      <a:pt x="7" y="459"/>
                    </a:lnTo>
                    <a:lnTo>
                      <a:pt x="3" y="399"/>
                    </a:lnTo>
                    <a:lnTo>
                      <a:pt x="0" y="301"/>
                    </a:lnTo>
                    <a:lnTo>
                      <a:pt x="3" y="214"/>
                    </a:lnTo>
                    <a:lnTo>
                      <a:pt x="4" y="188"/>
                    </a:lnTo>
                    <a:lnTo>
                      <a:pt x="8" y="157"/>
                    </a:lnTo>
                    <a:lnTo>
                      <a:pt x="28" y="83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rgbClr val="808080"/>
              </a:solidFill>
              <a:ln w="468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20" name="Group 61"/>
            <p:cNvGrpSpPr>
              <a:grpSpLocks/>
            </p:cNvGrpSpPr>
            <p:nvPr/>
          </p:nvGrpSpPr>
          <p:grpSpPr bwMode="auto">
            <a:xfrm>
              <a:off x="3024" y="1918"/>
              <a:ext cx="504" cy="636"/>
              <a:chOff x="3024" y="1918"/>
              <a:chExt cx="504" cy="636"/>
            </a:xfrm>
          </p:grpSpPr>
          <p:grpSp>
            <p:nvGrpSpPr>
              <p:cNvPr id="21" name="Group 62"/>
              <p:cNvGrpSpPr>
                <a:grpSpLocks/>
              </p:cNvGrpSpPr>
              <p:nvPr/>
            </p:nvGrpSpPr>
            <p:grpSpPr bwMode="auto">
              <a:xfrm>
                <a:off x="3024" y="2241"/>
                <a:ext cx="219" cy="97"/>
                <a:chOff x="3024" y="2241"/>
                <a:chExt cx="219" cy="97"/>
              </a:xfrm>
            </p:grpSpPr>
            <p:sp>
              <p:nvSpPr>
                <p:cNvPr id="15423" name="AutoShape 63"/>
                <p:cNvSpPr>
                  <a:spLocks noChangeArrowheads="1"/>
                </p:cNvSpPr>
                <p:nvPr/>
              </p:nvSpPr>
              <p:spPr bwMode="auto">
                <a:xfrm>
                  <a:off x="3024" y="2241"/>
                  <a:ext cx="220" cy="98"/>
                </a:xfrm>
                <a:custGeom>
                  <a:avLst/>
                  <a:gdLst>
                    <a:gd name="T0" fmla="*/ 186 w 660"/>
                    <a:gd name="T1" fmla="*/ 28 h 294"/>
                    <a:gd name="T2" fmla="*/ 163 w 660"/>
                    <a:gd name="T3" fmla="*/ 28 h 294"/>
                    <a:gd name="T4" fmla="*/ 152 w 660"/>
                    <a:gd name="T5" fmla="*/ 24 h 294"/>
                    <a:gd name="T6" fmla="*/ 142 w 660"/>
                    <a:gd name="T7" fmla="*/ 20 h 294"/>
                    <a:gd name="T8" fmla="*/ 129 w 660"/>
                    <a:gd name="T9" fmla="*/ 17 h 294"/>
                    <a:gd name="T10" fmla="*/ 121 w 660"/>
                    <a:gd name="T11" fmla="*/ 17 h 294"/>
                    <a:gd name="T12" fmla="*/ 110 w 660"/>
                    <a:gd name="T13" fmla="*/ 17 h 294"/>
                    <a:gd name="T14" fmla="*/ 97 w 660"/>
                    <a:gd name="T15" fmla="*/ 13 h 294"/>
                    <a:gd name="T16" fmla="*/ 80 w 660"/>
                    <a:gd name="T17" fmla="*/ 6 h 294"/>
                    <a:gd name="T18" fmla="*/ 75 w 660"/>
                    <a:gd name="T19" fmla="*/ 4 h 294"/>
                    <a:gd name="T20" fmla="*/ 69 w 660"/>
                    <a:gd name="T21" fmla="*/ 0 h 294"/>
                    <a:gd name="T22" fmla="*/ 65 w 660"/>
                    <a:gd name="T23" fmla="*/ 0 h 294"/>
                    <a:gd name="T24" fmla="*/ 64 w 660"/>
                    <a:gd name="T25" fmla="*/ 3 h 294"/>
                    <a:gd name="T26" fmla="*/ 64 w 660"/>
                    <a:gd name="T27" fmla="*/ 6 h 294"/>
                    <a:gd name="T28" fmla="*/ 66 w 660"/>
                    <a:gd name="T29" fmla="*/ 11 h 294"/>
                    <a:gd name="T30" fmla="*/ 72 w 660"/>
                    <a:gd name="T31" fmla="*/ 17 h 294"/>
                    <a:gd name="T32" fmla="*/ 79 w 660"/>
                    <a:gd name="T33" fmla="*/ 23 h 294"/>
                    <a:gd name="T34" fmla="*/ 87 w 660"/>
                    <a:gd name="T35" fmla="*/ 29 h 294"/>
                    <a:gd name="T36" fmla="*/ 83 w 660"/>
                    <a:gd name="T37" fmla="*/ 36 h 294"/>
                    <a:gd name="T38" fmla="*/ 79 w 660"/>
                    <a:gd name="T39" fmla="*/ 39 h 294"/>
                    <a:gd name="T40" fmla="*/ 71 w 660"/>
                    <a:gd name="T41" fmla="*/ 44 h 294"/>
                    <a:gd name="T42" fmla="*/ 54 w 660"/>
                    <a:gd name="T43" fmla="*/ 50 h 294"/>
                    <a:gd name="T44" fmla="*/ 23 w 660"/>
                    <a:gd name="T45" fmla="*/ 50 h 294"/>
                    <a:gd name="T46" fmla="*/ 16 w 660"/>
                    <a:gd name="T47" fmla="*/ 49 h 294"/>
                    <a:gd name="T48" fmla="*/ 8 w 660"/>
                    <a:gd name="T49" fmla="*/ 47 h 294"/>
                    <a:gd name="T50" fmla="*/ 4 w 660"/>
                    <a:gd name="T51" fmla="*/ 47 h 294"/>
                    <a:gd name="T52" fmla="*/ 2 w 660"/>
                    <a:gd name="T53" fmla="*/ 47 h 294"/>
                    <a:gd name="T54" fmla="*/ 0 w 660"/>
                    <a:gd name="T55" fmla="*/ 52 h 294"/>
                    <a:gd name="T56" fmla="*/ 2 w 660"/>
                    <a:gd name="T57" fmla="*/ 56 h 294"/>
                    <a:gd name="T58" fmla="*/ 7 w 660"/>
                    <a:gd name="T59" fmla="*/ 62 h 294"/>
                    <a:gd name="T60" fmla="*/ 13 w 660"/>
                    <a:gd name="T61" fmla="*/ 75 h 294"/>
                    <a:gd name="T62" fmla="*/ 30 w 660"/>
                    <a:gd name="T63" fmla="*/ 86 h 294"/>
                    <a:gd name="T64" fmla="*/ 70 w 660"/>
                    <a:gd name="T65" fmla="*/ 96 h 294"/>
                    <a:gd name="T66" fmla="*/ 89 w 660"/>
                    <a:gd name="T67" fmla="*/ 98 h 294"/>
                    <a:gd name="T68" fmla="*/ 110 w 660"/>
                    <a:gd name="T69" fmla="*/ 98 h 294"/>
                    <a:gd name="T70" fmla="*/ 165 w 660"/>
                    <a:gd name="T71" fmla="*/ 83 h 294"/>
                    <a:gd name="T72" fmla="*/ 193 w 660"/>
                    <a:gd name="T73" fmla="*/ 69 h 294"/>
                    <a:gd name="T74" fmla="*/ 220 w 660"/>
                    <a:gd name="T75" fmla="*/ 56 h 294"/>
                    <a:gd name="T76" fmla="*/ 217 w 660"/>
                    <a:gd name="T77" fmla="*/ 24 h 294"/>
                    <a:gd name="T78" fmla="*/ 186 w 660"/>
                    <a:gd name="T79" fmla="*/ 28 h 294"/>
                    <a:gd name="T80" fmla="*/ 0 w 660"/>
                    <a:gd name="T81" fmla="*/ 0 h 294"/>
                    <a:gd name="T82" fmla="*/ 660 w 660"/>
                    <a:gd name="T83" fmla="*/ 294 h 2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T80" t="T81" r="T82" b="T83"/>
                  <a:pathLst>
                    <a:path w="660" h="294">
                      <a:moveTo>
                        <a:pt x="559" y="84"/>
                      </a:moveTo>
                      <a:lnTo>
                        <a:pt x="489" y="84"/>
                      </a:lnTo>
                      <a:lnTo>
                        <a:pt x="456" y="71"/>
                      </a:lnTo>
                      <a:lnTo>
                        <a:pt x="427" y="59"/>
                      </a:lnTo>
                      <a:lnTo>
                        <a:pt x="387" y="52"/>
                      </a:lnTo>
                      <a:lnTo>
                        <a:pt x="363" y="52"/>
                      </a:lnTo>
                      <a:lnTo>
                        <a:pt x="329" y="52"/>
                      </a:lnTo>
                      <a:lnTo>
                        <a:pt x="291" y="38"/>
                      </a:lnTo>
                      <a:lnTo>
                        <a:pt x="241" y="19"/>
                      </a:lnTo>
                      <a:lnTo>
                        <a:pt x="226" y="11"/>
                      </a:lnTo>
                      <a:lnTo>
                        <a:pt x="207" y="0"/>
                      </a:lnTo>
                      <a:lnTo>
                        <a:pt x="196" y="0"/>
                      </a:lnTo>
                      <a:lnTo>
                        <a:pt x="191" y="8"/>
                      </a:lnTo>
                      <a:lnTo>
                        <a:pt x="191" y="19"/>
                      </a:lnTo>
                      <a:lnTo>
                        <a:pt x="198" y="33"/>
                      </a:lnTo>
                      <a:lnTo>
                        <a:pt x="216" y="52"/>
                      </a:lnTo>
                      <a:lnTo>
                        <a:pt x="236" y="68"/>
                      </a:lnTo>
                      <a:lnTo>
                        <a:pt x="261" y="88"/>
                      </a:lnTo>
                      <a:lnTo>
                        <a:pt x="250" y="107"/>
                      </a:lnTo>
                      <a:lnTo>
                        <a:pt x="236" y="117"/>
                      </a:lnTo>
                      <a:lnTo>
                        <a:pt x="212" y="132"/>
                      </a:lnTo>
                      <a:lnTo>
                        <a:pt x="162" y="149"/>
                      </a:lnTo>
                      <a:lnTo>
                        <a:pt x="68" y="149"/>
                      </a:lnTo>
                      <a:lnTo>
                        <a:pt x="49" y="146"/>
                      </a:lnTo>
                      <a:lnTo>
                        <a:pt x="23" y="141"/>
                      </a:lnTo>
                      <a:lnTo>
                        <a:pt x="13" y="140"/>
                      </a:lnTo>
                      <a:lnTo>
                        <a:pt x="5" y="142"/>
                      </a:lnTo>
                      <a:lnTo>
                        <a:pt x="0" y="155"/>
                      </a:lnTo>
                      <a:lnTo>
                        <a:pt x="7" y="167"/>
                      </a:lnTo>
                      <a:lnTo>
                        <a:pt x="21" y="186"/>
                      </a:lnTo>
                      <a:lnTo>
                        <a:pt x="40" y="224"/>
                      </a:lnTo>
                      <a:lnTo>
                        <a:pt x="90" y="257"/>
                      </a:lnTo>
                      <a:lnTo>
                        <a:pt x="210" y="289"/>
                      </a:lnTo>
                      <a:lnTo>
                        <a:pt x="266" y="294"/>
                      </a:lnTo>
                      <a:lnTo>
                        <a:pt x="330" y="293"/>
                      </a:lnTo>
                      <a:lnTo>
                        <a:pt x="494" y="250"/>
                      </a:lnTo>
                      <a:lnTo>
                        <a:pt x="578" y="206"/>
                      </a:lnTo>
                      <a:lnTo>
                        <a:pt x="660" y="169"/>
                      </a:lnTo>
                      <a:lnTo>
                        <a:pt x="652" y="72"/>
                      </a:lnTo>
                      <a:lnTo>
                        <a:pt x="559" y="84"/>
                      </a:lnTo>
                      <a:close/>
                    </a:path>
                  </a:pathLst>
                </a:custGeom>
                <a:solidFill>
                  <a:srgbClr val="FFE0C0"/>
                </a:solidFill>
                <a:ln w="468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5424" name="AutoShape 64"/>
                <p:cNvSpPr>
                  <a:spLocks noChangeArrowheads="1"/>
                </p:cNvSpPr>
                <p:nvPr/>
              </p:nvSpPr>
              <p:spPr bwMode="auto">
                <a:xfrm>
                  <a:off x="3186" y="2246"/>
                  <a:ext cx="36" cy="92"/>
                </a:xfrm>
                <a:custGeom>
                  <a:avLst/>
                  <a:gdLst>
                    <a:gd name="T0" fmla="*/ 1 w 108"/>
                    <a:gd name="T1" fmla="*/ 0 h 276"/>
                    <a:gd name="T2" fmla="*/ 0 w 108"/>
                    <a:gd name="T3" fmla="*/ 43 h 276"/>
                    <a:gd name="T4" fmla="*/ 1 w 108"/>
                    <a:gd name="T5" fmla="*/ 66 h 276"/>
                    <a:gd name="T6" fmla="*/ 3 w 108"/>
                    <a:gd name="T7" fmla="*/ 79 h 276"/>
                    <a:gd name="T8" fmla="*/ 6 w 108"/>
                    <a:gd name="T9" fmla="*/ 92 h 276"/>
                    <a:gd name="T10" fmla="*/ 36 w 108"/>
                    <a:gd name="T11" fmla="*/ 80 h 276"/>
                    <a:gd name="T12" fmla="*/ 26 w 108"/>
                    <a:gd name="T13" fmla="*/ 0 h 276"/>
                    <a:gd name="T14" fmla="*/ 1 w 108"/>
                    <a:gd name="T15" fmla="*/ 0 h 276"/>
                    <a:gd name="T16" fmla="*/ 0 w 108"/>
                    <a:gd name="T17" fmla="*/ 0 h 276"/>
                    <a:gd name="T18" fmla="*/ 108 w 108"/>
                    <a:gd name="T19" fmla="*/ 276 h 2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T16" t="T17" r="T18" b="T19"/>
                  <a:pathLst>
                    <a:path w="108" h="276">
                      <a:moveTo>
                        <a:pt x="3" y="1"/>
                      </a:moveTo>
                      <a:lnTo>
                        <a:pt x="0" y="129"/>
                      </a:lnTo>
                      <a:lnTo>
                        <a:pt x="2" y="198"/>
                      </a:lnTo>
                      <a:lnTo>
                        <a:pt x="8" y="236"/>
                      </a:lnTo>
                      <a:lnTo>
                        <a:pt x="18" y="276"/>
                      </a:lnTo>
                      <a:lnTo>
                        <a:pt x="108" y="241"/>
                      </a:lnTo>
                      <a:lnTo>
                        <a:pt x="78" y="0"/>
                      </a:lnTo>
                      <a:lnTo>
                        <a:pt x="3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468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15425" name="AutoShape 65"/>
              <p:cNvSpPr>
                <a:spLocks noChangeArrowheads="1"/>
              </p:cNvSpPr>
              <p:nvPr/>
            </p:nvSpPr>
            <p:spPr bwMode="auto">
              <a:xfrm>
                <a:off x="3196" y="1919"/>
                <a:ext cx="333" cy="636"/>
              </a:xfrm>
              <a:custGeom>
                <a:avLst/>
                <a:gdLst>
                  <a:gd name="T0" fmla="*/ 289 w 997"/>
                  <a:gd name="T1" fmla="*/ 14 h 1909"/>
                  <a:gd name="T2" fmla="*/ 272 w 997"/>
                  <a:gd name="T3" fmla="*/ 23 h 1909"/>
                  <a:gd name="T4" fmla="*/ 258 w 997"/>
                  <a:gd name="T5" fmla="*/ 31 h 1909"/>
                  <a:gd name="T6" fmla="*/ 243 w 997"/>
                  <a:gd name="T7" fmla="*/ 39 h 1909"/>
                  <a:gd name="T8" fmla="*/ 229 w 997"/>
                  <a:gd name="T9" fmla="*/ 47 h 1909"/>
                  <a:gd name="T10" fmla="*/ 216 w 997"/>
                  <a:gd name="T11" fmla="*/ 55 h 1909"/>
                  <a:gd name="T12" fmla="*/ 205 w 997"/>
                  <a:gd name="T13" fmla="*/ 64 h 1909"/>
                  <a:gd name="T14" fmla="*/ 197 w 997"/>
                  <a:gd name="T15" fmla="*/ 71 h 1909"/>
                  <a:gd name="T16" fmla="*/ 192 w 997"/>
                  <a:gd name="T17" fmla="*/ 78 h 1909"/>
                  <a:gd name="T18" fmla="*/ 187 w 997"/>
                  <a:gd name="T19" fmla="*/ 85 h 1909"/>
                  <a:gd name="T20" fmla="*/ 183 w 997"/>
                  <a:gd name="T21" fmla="*/ 95 h 1909"/>
                  <a:gd name="T22" fmla="*/ 181 w 997"/>
                  <a:gd name="T23" fmla="*/ 110 h 1909"/>
                  <a:gd name="T24" fmla="*/ 160 w 997"/>
                  <a:gd name="T25" fmla="*/ 226 h 1909"/>
                  <a:gd name="T26" fmla="*/ 143 w 997"/>
                  <a:gd name="T27" fmla="*/ 275 h 1909"/>
                  <a:gd name="T28" fmla="*/ 136 w 997"/>
                  <a:gd name="T29" fmla="*/ 285 h 1909"/>
                  <a:gd name="T30" fmla="*/ 131 w 997"/>
                  <a:gd name="T31" fmla="*/ 288 h 1909"/>
                  <a:gd name="T32" fmla="*/ 118 w 997"/>
                  <a:gd name="T33" fmla="*/ 295 h 1909"/>
                  <a:gd name="T34" fmla="*/ 95 w 997"/>
                  <a:gd name="T35" fmla="*/ 303 h 1909"/>
                  <a:gd name="T36" fmla="*/ 67 w 997"/>
                  <a:gd name="T37" fmla="*/ 312 h 1909"/>
                  <a:gd name="T38" fmla="*/ 39 w 997"/>
                  <a:gd name="T39" fmla="*/ 318 h 1909"/>
                  <a:gd name="T40" fmla="*/ 18 w 997"/>
                  <a:gd name="T41" fmla="*/ 323 h 1909"/>
                  <a:gd name="T42" fmla="*/ 0 w 997"/>
                  <a:gd name="T43" fmla="*/ 325 h 1909"/>
                  <a:gd name="T44" fmla="*/ 0 w 997"/>
                  <a:gd name="T45" fmla="*/ 344 h 1909"/>
                  <a:gd name="T46" fmla="*/ 0 w 997"/>
                  <a:gd name="T47" fmla="*/ 365 h 1909"/>
                  <a:gd name="T48" fmla="*/ 1 w 997"/>
                  <a:gd name="T49" fmla="*/ 379 h 1909"/>
                  <a:gd name="T50" fmla="*/ 3 w 997"/>
                  <a:gd name="T51" fmla="*/ 395 h 1909"/>
                  <a:gd name="T52" fmla="*/ 10 w 997"/>
                  <a:gd name="T53" fmla="*/ 421 h 1909"/>
                  <a:gd name="T54" fmla="*/ 45 w 997"/>
                  <a:gd name="T55" fmla="*/ 414 h 1909"/>
                  <a:gd name="T56" fmla="*/ 103 w 997"/>
                  <a:gd name="T57" fmla="*/ 399 h 1909"/>
                  <a:gd name="T58" fmla="*/ 173 w 997"/>
                  <a:gd name="T59" fmla="*/ 376 h 1909"/>
                  <a:gd name="T60" fmla="*/ 191 w 997"/>
                  <a:gd name="T61" fmla="*/ 366 h 1909"/>
                  <a:gd name="T62" fmla="*/ 208 w 997"/>
                  <a:gd name="T63" fmla="*/ 356 h 1909"/>
                  <a:gd name="T64" fmla="*/ 219 w 997"/>
                  <a:gd name="T65" fmla="*/ 341 h 1909"/>
                  <a:gd name="T66" fmla="*/ 223 w 997"/>
                  <a:gd name="T67" fmla="*/ 336 h 1909"/>
                  <a:gd name="T68" fmla="*/ 235 w 997"/>
                  <a:gd name="T69" fmla="*/ 304 h 1909"/>
                  <a:gd name="T70" fmla="*/ 240 w 997"/>
                  <a:gd name="T71" fmla="*/ 256 h 1909"/>
                  <a:gd name="T72" fmla="*/ 231 w 997"/>
                  <a:gd name="T73" fmla="*/ 323 h 1909"/>
                  <a:gd name="T74" fmla="*/ 231 w 997"/>
                  <a:gd name="T75" fmla="*/ 350 h 1909"/>
                  <a:gd name="T76" fmla="*/ 228 w 997"/>
                  <a:gd name="T77" fmla="*/ 387 h 1909"/>
                  <a:gd name="T78" fmla="*/ 223 w 997"/>
                  <a:gd name="T79" fmla="*/ 436 h 1909"/>
                  <a:gd name="T80" fmla="*/ 216 w 997"/>
                  <a:gd name="T81" fmla="*/ 487 h 1909"/>
                  <a:gd name="T82" fmla="*/ 211 w 997"/>
                  <a:gd name="T83" fmla="*/ 546 h 1909"/>
                  <a:gd name="T84" fmla="*/ 206 w 997"/>
                  <a:gd name="T85" fmla="*/ 636 h 1909"/>
                  <a:gd name="T86" fmla="*/ 227 w 997"/>
                  <a:gd name="T87" fmla="*/ 633 h 1909"/>
                  <a:gd name="T88" fmla="*/ 246 w 997"/>
                  <a:gd name="T89" fmla="*/ 631 h 1909"/>
                  <a:gd name="T90" fmla="*/ 273 w 997"/>
                  <a:gd name="T91" fmla="*/ 622 h 1909"/>
                  <a:gd name="T92" fmla="*/ 289 w 997"/>
                  <a:gd name="T93" fmla="*/ 612 h 1909"/>
                  <a:gd name="T94" fmla="*/ 299 w 997"/>
                  <a:gd name="T95" fmla="*/ 602 h 1909"/>
                  <a:gd name="T96" fmla="*/ 309 w 997"/>
                  <a:gd name="T97" fmla="*/ 567 h 1909"/>
                  <a:gd name="T98" fmla="*/ 314 w 997"/>
                  <a:gd name="T99" fmla="*/ 502 h 1909"/>
                  <a:gd name="T100" fmla="*/ 319 w 997"/>
                  <a:gd name="T101" fmla="*/ 439 h 1909"/>
                  <a:gd name="T102" fmla="*/ 319 w 997"/>
                  <a:gd name="T103" fmla="*/ 389 h 1909"/>
                  <a:gd name="T104" fmla="*/ 312 w 997"/>
                  <a:gd name="T105" fmla="*/ 296 h 1909"/>
                  <a:gd name="T106" fmla="*/ 318 w 997"/>
                  <a:gd name="T107" fmla="*/ 210 h 1909"/>
                  <a:gd name="T108" fmla="*/ 328 w 997"/>
                  <a:gd name="T109" fmla="*/ 151 h 1909"/>
                  <a:gd name="T110" fmla="*/ 333 w 997"/>
                  <a:gd name="T111" fmla="*/ 76 h 1909"/>
                  <a:gd name="T112" fmla="*/ 327 w 997"/>
                  <a:gd name="T113" fmla="*/ 34 h 1909"/>
                  <a:gd name="T114" fmla="*/ 321 w 997"/>
                  <a:gd name="T115" fmla="*/ 0 h 1909"/>
                  <a:gd name="T116" fmla="*/ 289 w 997"/>
                  <a:gd name="T117" fmla="*/ 14 h 1909"/>
                  <a:gd name="T118" fmla="*/ 0 w 997"/>
                  <a:gd name="T119" fmla="*/ 0 h 1909"/>
                  <a:gd name="T120" fmla="*/ 997 w 997"/>
                  <a:gd name="T121" fmla="*/ 1909 h 19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T118" t="T119" r="T120" b="T121"/>
                <a:pathLst>
                  <a:path w="997" h="1909">
                    <a:moveTo>
                      <a:pt x="866" y="43"/>
                    </a:moveTo>
                    <a:lnTo>
                      <a:pt x="815" y="70"/>
                    </a:lnTo>
                    <a:lnTo>
                      <a:pt x="773" y="92"/>
                    </a:lnTo>
                    <a:lnTo>
                      <a:pt x="728" y="117"/>
                    </a:lnTo>
                    <a:lnTo>
                      <a:pt x="685" y="142"/>
                    </a:lnTo>
                    <a:lnTo>
                      <a:pt x="648" y="165"/>
                    </a:lnTo>
                    <a:lnTo>
                      <a:pt x="614" y="191"/>
                    </a:lnTo>
                    <a:lnTo>
                      <a:pt x="591" y="214"/>
                    </a:lnTo>
                    <a:lnTo>
                      <a:pt x="575" y="233"/>
                    </a:lnTo>
                    <a:lnTo>
                      <a:pt x="561" y="255"/>
                    </a:lnTo>
                    <a:lnTo>
                      <a:pt x="549" y="285"/>
                    </a:lnTo>
                    <a:lnTo>
                      <a:pt x="542" y="331"/>
                    </a:lnTo>
                    <a:lnTo>
                      <a:pt x="480" y="678"/>
                    </a:lnTo>
                    <a:lnTo>
                      <a:pt x="429" y="825"/>
                    </a:lnTo>
                    <a:lnTo>
                      <a:pt x="406" y="854"/>
                    </a:lnTo>
                    <a:lnTo>
                      <a:pt x="392" y="865"/>
                    </a:lnTo>
                    <a:lnTo>
                      <a:pt x="352" y="884"/>
                    </a:lnTo>
                    <a:lnTo>
                      <a:pt x="284" y="909"/>
                    </a:lnTo>
                    <a:lnTo>
                      <a:pt x="202" y="935"/>
                    </a:lnTo>
                    <a:lnTo>
                      <a:pt x="118" y="956"/>
                    </a:lnTo>
                    <a:lnTo>
                      <a:pt x="53" y="969"/>
                    </a:lnTo>
                    <a:lnTo>
                      <a:pt x="0" y="977"/>
                    </a:lnTo>
                    <a:lnTo>
                      <a:pt x="0" y="1032"/>
                    </a:lnTo>
                    <a:lnTo>
                      <a:pt x="0" y="1096"/>
                    </a:lnTo>
                    <a:lnTo>
                      <a:pt x="2" y="1138"/>
                    </a:lnTo>
                    <a:lnTo>
                      <a:pt x="10" y="1187"/>
                    </a:lnTo>
                    <a:lnTo>
                      <a:pt x="31" y="1265"/>
                    </a:lnTo>
                    <a:lnTo>
                      <a:pt x="134" y="1242"/>
                    </a:lnTo>
                    <a:lnTo>
                      <a:pt x="308" y="1197"/>
                    </a:lnTo>
                    <a:lnTo>
                      <a:pt x="519" y="1130"/>
                    </a:lnTo>
                    <a:lnTo>
                      <a:pt x="571" y="1100"/>
                    </a:lnTo>
                    <a:lnTo>
                      <a:pt x="624" y="1070"/>
                    </a:lnTo>
                    <a:lnTo>
                      <a:pt x="656" y="1024"/>
                    </a:lnTo>
                    <a:lnTo>
                      <a:pt x="668" y="1008"/>
                    </a:lnTo>
                    <a:lnTo>
                      <a:pt x="704" y="912"/>
                    </a:lnTo>
                    <a:lnTo>
                      <a:pt x="719" y="768"/>
                    </a:lnTo>
                    <a:lnTo>
                      <a:pt x="692" y="971"/>
                    </a:lnTo>
                    <a:lnTo>
                      <a:pt x="692" y="1051"/>
                    </a:lnTo>
                    <a:lnTo>
                      <a:pt x="682" y="1161"/>
                    </a:lnTo>
                    <a:lnTo>
                      <a:pt x="669" y="1310"/>
                    </a:lnTo>
                    <a:lnTo>
                      <a:pt x="646" y="1461"/>
                    </a:lnTo>
                    <a:lnTo>
                      <a:pt x="631" y="1638"/>
                    </a:lnTo>
                    <a:lnTo>
                      <a:pt x="616" y="1909"/>
                    </a:lnTo>
                    <a:lnTo>
                      <a:pt x="680" y="1901"/>
                    </a:lnTo>
                    <a:lnTo>
                      <a:pt x="737" y="1894"/>
                    </a:lnTo>
                    <a:lnTo>
                      <a:pt x="816" y="1868"/>
                    </a:lnTo>
                    <a:lnTo>
                      <a:pt x="865" y="1838"/>
                    </a:lnTo>
                    <a:lnTo>
                      <a:pt x="895" y="1808"/>
                    </a:lnTo>
                    <a:lnTo>
                      <a:pt x="926" y="1702"/>
                    </a:lnTo>
                    <a:lnTo>
                      <a:pt x="939" y="1506"/>
                    </a:lnTo>
                    <a:lnTo>
                      <a:pt x="955" y="1318"/>
                    </a:lnTo>
                    <a:lnTo>
                      <a:pt x="955" y="1167"/>
                    </a:lnTo>
                    <a:lnTo>
                      <a:pt x="933" y="889"/>
                    </a:lnTo>
                    <a:lnTo>
                      <a:pt x="951" y="629"/>
                    </a:lnTo>
                    <a:lnTo>
                      <a:pt x="982" y="453"/>
                    </a:lnTo>
                    <a:lnTo>
                      <a:pt x="997" y="228"/>
                    </a:lnTo>
                    <a:lnTo>
                      <a:pt x="978" y="103"/>
                    </a:lnTo>
                    <a:lnTo>
                      <a:pt x="960" y="0"/>
                    </a:lnTo>
                    <a:lnTo>
                      <a:pt x="866" y="43"/>
                    </a:lnTo>
                    <a:close/>
                  </a:path>
                </a:pathLst>
              </a:custGeom>
              <a:solidFill>
                <a:srgbClr val="606060"/>
              </a:solidFill>
              <a:ln w="468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5426" name="AutoShape 66"/>
              <p:cNvSpPr>
                <a:spLocks noChangeArrowheads="1"/>
              </p:cNvSpPr>
              <p:nvPr/>
            </p:nvSpPr>
            <p:spPr bwMode="auto">
              <a:xfrm>
                <a:off x="3332" y="2193"/>
                <a:ext cx="59" cy="50"/>
              </a:xfrm>
              <a:custGeom>
                <a:avLst/>
                <a:gdLst>
                  <a:gd name="T0" fmla="*/ 8 w 179"/>
                  <a:gd name="T1" fmla="*/ 0 h 149"/>
                  <a:gd name="T2" fmla="*/ 11 w 179"/>
                  <a:gd name="T3" fmla="*/ 0 h 149"/>
                  <a:gd name="T4" fmla="*/ 15 w 179"/>
                  <a:gd name="T5" fmla="*/ 0 h 149"/>
                  <a:gd name="T6" fmla="*/ 19 w 179"/>
                  <a:gd name="T7" fmla="*/ 1 h 149"/>
                  <a:gd name="T8" fmla="*/ 25 w 179"/>
                  <a:gd name="T9" fmla="*/ 4 h 149"/>
                  <a:gd name="T10" fmla="*/ 59 w 179"/>
                  <a:gd name="T11" fmla="*/ 28 h 149"/>
                  <a:gd name="T12" fmla="*/ 26 w 179"/>
                  <a:gd name="T13" fmla="*/ 10 h 149"/>
                  <a:gd name="T14" fmla="*/ 18 w 179"/>
                  <a:gd name="T15" fmla="*/ 8 h 149"/>
                  <a:gd name="T16" fmla="*/ 13 w 179"/>
                  <a:gd name="T17" fmla="*/ 7 h 149"/>
                  <a:gd name="T18" fmla="*/ 8 w 179"/>
                  <a:gd name="T19" fmla="*/ 7 h 149"/>
                  <a:gd name="T20" fmla="*/ 14 w 179"/>
                  <a:gd name="T21" fmla="*/ 14 h 149"/>
                  <a:gd name="T22" fmla="*/ 18 w 179"/>
                  <a:gd name="T23" fmla="*/ 19 h 149"/>
                  <a:gd name="T24" fmla="*/ 21 w 179"/>
                  <a:gd name="T25" fmla="*/ 24 h 149"/>
                  <a:gd name="T26" fmla="*/ 28 w 179"/>
                  <a:gd name="T27" fmla="*/ 50 h 149"/>
                  <a:gd name="T28" fmla="*/ 17 w 179"/>
                  <a:gd name="T29" fmla="*/ 26 h 149"/>
                  <a:gd name="T30" fmla="*/ 12 w 179"/>
                  <a:gd name="T31" fmla="*/ 19 h 149"/>
                  <a:gd name="T32" fmla="*/ 6 w 179"/>
                  <a:gd name="T33" fmla="*/ 12 h 149"/>
                  <a:gd name="T34" fmla="*/ 0 w 179"/>
                  <a:gd name="T35" fmla="*/ 10 h 149"/>
                  <a:gd name="T36" fmla="*/ 8 w 179"/>
                  <a:gd name="T37" fmla="*/ 0 h 149"/>
                  <a:gd name="T38" fmla="*/ 0 w 179"/>
                  <a:gd name="T39" fmla="*/ 0 h 149"/>
                  <a:gd name="T40" fmla="*/ 179 w 179"/>
                  <a:gd name="T41" fmla="*/ 149 h 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T38" t="T39" r="T40" b="T41"/>
                <a:pathLst>
                  <a:path w="179" h="149">
                    <a:moveTo>
                      <a:pt x="23" y="1"/>
                    </a:moveTo>
                    <a:lnTo>
                      <a:pt x="34" y="0"/>
                    </a:lnTo>
                    <a:lnTo>
                      <a:pt x="45" y="1"/>
                    </a:lnTo>
                    <a:lnTo>
                      <a:pt x="58" y="3"/>
                    </a:lnTo>
                    <a:lnTo>
                      <a:pt x="77" y="13"/>
                    </a:lnTo>
                    <a:lnTo>
                      <a:pt x="179" y="83"/>
                    </a:lnTo>
                    <a:lnTo>
                      <a:pt x="78" y="31"/>
                    </a:lnTo>
                    <a:lnTo>
                      <a:pt x="54" y="23"/>
                    </a:lnTo>
                    <a:lnTo>
                      <a:pt x="38" y="22"/>
                    </a:lnTo>
                    <a:lnTo>
                      <a:pt x="24" y="22"/>
                    </a:lnTo>
                    <a:lnTo>
                      <a:pt x="42" y="42"/>
                    </a:lnTo>
                    <a:lnTo>
                      <a:pt x="55" y="56"/>
                    </a:lnTo>
                    <a:lnTo>
                      <a:pt x="63" y="71"/>
                    </a:lnTo>
                    <a:lnTo>
                      <a:pt x="86" y="149"/>
                    </a:lnTo>
                    <a:lnTo>
                      <a:pt x="52" y="76"/>
                    </a:lnTo>
                    <a:lnTo>
                      <a:pt x="37" y="56"/>
                    </a:lnTo>
                    <a:lnTo>
                      <a:pt x="18" y="37"/>
                    </a:lnTo>
                    <a:lnTo>
                      <a:pt x="0" y="30"/>
                    </a:lnTo>
                    <a:lnTo>
                      <a:pt x="23" y="1"/>
                    </a:lnTo>
                    <a:close/>
                  </a:path>
                </a:pathLst>
              </a:custGeom>
              <a:solidFill>
                <a:srgbClr val="40404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5427" name="AutoShape 67"/>
              <p:cNvSpPr>
                <a:spLocks noChangeArrowheads="1"/>
              </p:cNvSpPr>
              <p:nvPr/>
            </p:nvSpPr>
            <p:spPr bwMode="auto">
              <a:xfrm>
                <a:off x="3463" y="1918"/>
                <a:ext cx="65" cy="390"/>
              </a:xfrm>
              <a:custGeom>
                <a:avLst/>
                <a:gdLst>
                  <a:gd name="T0" fmla="*/ 55 w 194"/>
                  <a:gd name="T1" fmla="*/ 0 h 1168"/>
                  <a:gd name="T2" fmla="*/ 28 w 194"/>
                  <a:gd name="T3" fmla="*/ 12 h 1168"/>
                  <a:gd name="T4" fmla="*/ 24 w 194"/>
                  <a:gd name="T5" fmla="*/ 23 h 1168"/>
                  <a:gd name="T6" fmla="*/ 12 w 194"/>
                  <a:gd name="T7" fmla="*/ 48 h 1168"/>
                  <a:gd name="T8" fmla="*/ 2 w 194"/>
                  <a:gd name="T9" fmla="*/ 71 h 1168"/>
                  <a:gd name="T10" fmla="*/ 31 w 194"/>
                  <a:gd name="T11" fmla="*/ 78 h 1168"/>
                  <a:gd name="T12" fmla="*/ 0 w 194"/>
                  <a:gd name="T13" fmla="*/ 93 h 1168"/>
                  <a:gd name="T14" fmla="*/ 5 w 194"/>
                  <a:gd name="T15" fmla="*/ 114 h 1168"/>
                  <a:gd name="T16" fmla="*/ 10 w 194"/>
                  <a:gd name="T17" fmla="*/ 144 h 1168"/>
                  <a:gd name="T18" fmla="*/ 13 w 194"/>
                  <a:gd name="T19" fmla="*/ 173 h 1168"/>
                  <a:gd name="T20" fmla="*/ 14 w 194"/>
                  <a:gd name="T21" fmla="*/ 195 h 1168"/>
                  <a:gd name="T22" fmla="*/ 15 w 194"/>
                  <a:gd name="T23" fmla="*/ 213 h 1168"/>
                  <a:gd name="T24" fmla="*/ 17 w 194"/>
                  <a:gd name="T25" fmla="*/ 230 h 1168"/>
                  <a:gd name="T26" fmla="*/ 20 w 194"/>
                  <a:gd name="T27" fmla="*/ 251 h 1168"/>
                  <a:gd name="T28" fmla="*/ 23 w 194"/>
                  <a:gd name="T29" fmla="*/ 277 h 1168"/>
                  <a:gd name="T30" fmla="*/ 34 w 194"/>
                  <a:gd name="T31" fmla="*/ 325 h 1168"/>
                  <a:gd name="T32" fmla="*/ 52 w 194"/>
                  <a:gd name="T33" fmla="*/ 390 h 1168"/>
                  <a:gd name="T34" fmla="*/ 52 w 194"/>
                  <a:gd name="T35" fmla="*/ 329 h 1168"/>
                  <a:gd name="T36" fmla="*/ 54 w 194"/>
                  <a:gd name="T37" fmla="*/ 285 h 1168"/>
                  <a:gd name="T38" fmla="*/ 55 w 194"/>
                  <a:gd name="T39" fmla="*/ 252 h 1168"/>
                  <a:gd name="T40" fmla="*/ 59 w 194"/>
                  <a:gd name="T41" fmla="*/ 212 h 1168"/>
                  <a:gd name="T42" fmla="*/ 61 w 194"/>
                  <a:gd name="T43" fmla="*/ 184 h 1168"/>
                  <a:gd name="T44" fmla="*/ 62 w 194"/>
                  <a:gd name="T45" fmla="*/ 144 h 1168"/>
                  <a:gd name="T46" fmla="*/ 64 w 194"/>
                  <a:gd name="T47" fmla="*/ 120 h 1168"/>
                  <a:gd name="T48" fmla="*/ 64 w 194"/>
                  <a:gd name="T49" fmla="*/ 97 h 1168"/>
                  <a:gd name="T50" fmla="*/ 65 w 194"/>
                  <a:gd name="T51" fmla="*/ 74 h 1168"/>
                  <a:gd name="T52" fmla="*/ 64 w 194"/>
                  <a:gd name="T53" fmla="*/ 49 h 1168"/>
                  <a:gd name="T54" fmla="*/ 60 w 194"/>
                  <a:gd name="T55" fmla="*/ 33 h 1168"/>
                  <a:gd name="T56" fmla="*/ 55 w 194"/>
                  <a:gd name="T57" fmla="*/ 8 h 1168"/>
                  <a:gd name="T58" fmla="*/ 55 w 194"/>
                  <a:gd name="T59" fmla="*/ 0 h 1168"/>
                  <a:gd name="T60" fmla="*/ 0 w 194"/>
                  <a:gd name="T61" fmla="*/ 0 h 1168"/>
                  <a:gd name="T62" fmla="*/ 194 w 194"/>
                  <a:gd name="T63" fmla="*/ 1168 h 1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T60" t="T61" r="T62" b="T63"/>
                <a:pathLst>
                  <a:path w="194" h="1168">
                    <a:moveTo>
                      <a:pt x="165" y="0"/>
                    </a:moveTo>
                    <a:lnTo>
                      <a:pt x="84" y="35"/>
                    </a:lnTo>
                    <a:lnTo>
                      <a:pt x="73" y="69"/>
                    </a:lnTo>
                    <a:lnTo>
                      <a:pt x="35" y="144"/>
                    </a:lnTo>
                    <a:lnTo>
                      <a:pt x="5" y="212"/>
                    </a:lnTo>
                    <a:lnTo>
                      <a:pt x="92" y="235"/>
                    </a:lnTo>
                    <a:lnTo>
                      <a:pt x="0" y="280"/>
                    </a:lnTo>
                    <a:lnTo>
                      <a:pt x="16" y="340"/>
                    </a:lnTo>
                    <a:lnTo>
                      <a:pt x="29" y="431"/>
                    </a:lnTo>
                    <a:lnTo>
                      <a:pt x="40" y="518"/>
                    </a:lnTo>
                    <a:lnTo>
                      <a:pt x="43" y="584"/>
                    </a:lnTo>
                    <a:lnTo>
                      <a:pt x="46" y="637"/>
                    </a:lnTo>
                    <a:lnTo>
                      <a:pt x="50" y="690"/>
                    </a:lnTo>
                    <a:lnTo>
                      <a:pt x="59" y="752"/>
                    </a:lnTo>
                    <a:lnTo>
                      <a:pt x="70" y="831"/>
                    </a:lnTo>
                    <a:lnTo>
                      <a:pt x="100" y="974"/>
                    </a:lnTo>
                    <a:lnTo>
                      <a:pt x="155" y="1168"/>
                    </a:lnTo>
                    <a:lnTo>
                      <a:pt x="156" y="986"/>
                    </a:lnTo>
                    <a:lnTo>
                      <a:pt x="160" y="854"/>
                    </a:lnTo>
                    <a:lnTo>
                      <a:pt x="163" y="755"/>
                    </a:lnTo>
                    <a:lnTo>
                      <a:pt x="175" y="635"/>
                    </a:lnTo>
                    <a:lnTo>
                      <a:pt x="182" y="552"/>
                    </a:lnTo>
                    <a:lnTo>
                      <a:pt x="186" y="431"/>
                    </a:lnTo>
                    <a:lnTo>
                      <a:pt x="190" y="358"/>
                    </a:lnTo>
                    <a:lnTo>
                      <a:pt x="190" y="290"/>
                    </a:lnTo>
                    <a:lnTo>
                      <a:pt x="194" y="221"/>
                    </a:lnTo>
                    <a:lnTo>
                      <a:pt x="190" y="146"/>
                    </a:lnTo>
                    <a:lnTo>
                      <a:pt x="178" y="100"/>
                    </a:lnTo>
                    <a:lnTo>
                      <a:pt x="165" y="25"/>
                    </a:lnTo>
                    <a:lnTo>
                      <a:pt x="165" y="0"/>
                    </a:lnTo>
                    <a:close/>
                  </a:path>
                </a:pathLst>
              </a:custGeom>
              <a:solidFill>
                <a:srgbClr val="808080"/>
              </a:solidFill>
              <a:ln w="468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22" name="Group 68"/>
              <p:cNvGrpSpPr>
                <a:grpSpLocks/>
              </p:cNvGrpSpPr>
              <p:nvPr/>
            </p:nvGrpSpPr>
            <p:grpSpPr bwMode="auto">
              <a:xfrm>
                <a:off x="3491" y="2306"/>
                <a:ext cx="19" cy="108"/>
                <a:chOff x="3491" y="2306"/>
                <a:chExt cx="19" cy="108"/>
              </a:xfrm>
            </p:grpSpPr>
            <p:sp>
              <p:nvSpPr>
                <p:cNvPr id="15429" name="Oval 69"/>
                <p:cNvSpPr>
                  <a:spLocks noChangeArrowheads="1"/>
                </p:cNvSpPr>
                <p:nvPr/>
              </p:nvSpPr>
              <p:spPr bwMode="auto">
                <a:xfrm>
                  <a:off x="3496" y="2306"/>
                  <a:ext cx="15" cy="17"/>
                </a:xfrm>
                <a:prstGeom prst="ellipse">
                  <a:avLst/>
                </a:prstGeom>
                <a:solidFill>
                  <a:srgbClr val="000000"/>
                </a:solidFill>
                <a:ln w="468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5430" name="Oval 70"/>
                <p:cNvSpPr>
                  <a:spLocks noChangeArrowheads="1"/>
                </p:cNvSpPr>
                <p:nvPr/>
              </p:nvSpPr>
              <p:spPr bwMode="auto">
                <a:xfrm>
                  <a:off x="3491" y="2398"/>
                  <a:ext cx="15" cy="17"/>
                </a:xfrm>
                <a:prstGeom prst="ellipse">
                  <a:avLst/>
                </a:prstGeom>
                <a:solidFill>
                  <a:srgbClr val="000000"/>
                </a:solidFill>
                <a:ln w="468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15431" name="AutoShape 71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>
            <a:off x="8101013" y="6021388"/>
            <a:ext cx="358775" cy="360362"/>
          </a:xfrm>
          <a:prstGeom prst="actionButtonBackPrevious">
            <a:avLst/>
          </a:prstGeom>
          <a:solidFill>
            <a:srgbClr val="1B9AD9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432" name="AutoShape 72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8532813" y="6021388"/>
            <a:ext cx="287337" cy="358775"/>
          </a:xfrm>
          <a:prstGeom prst="actionButtonForwardNext">
            <a:avLst/>
          </a:prstGeom>
          <a:solidFill>
            <a:srgbClr val="1B9AD9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433" name="Rectangle 73"/>
          <p:cNvSpPr>
            <a:spLocks noChangeArrowheads="1"/>
          </p:cNvSpPr>
          <p:nvPr/>
        </p:nvSpPr>
        <p:spPr bwMode="auto">
          <a:xfrm>
            <a:off x="263525" y="1125538"/>
            <a:ext cx="8880475" cy="6429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 err="1">
                <a:solidFill>
                  <a:srgbClr val="1D528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Компоненты</a:t>
            </a:r>
            <a:r>
              <a:rPr lang="en-GB" b="1" dirty="0">
                <a:solidFill>
                  <a:srgbClr val="1D528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b="1" dirty="0" err="1">
                <a:solidFill>
                  <a:srgbClr val="1D528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мотивационной</a:t>
            </a:r>
            <a:r>
              <a:rPr lang="en-GB" b="1" dirty="0">
                <a:solidFill>
                  <a:srgbClr val="1D528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b="1" dirty="0" err="1">
                <a:solidFill>
                  <a:srgbClr val="1D528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сферы</a:t>
            </a:r>
            <a:r>
              <a:rPr lang="en-GB" b="1" dirty="0">
                <a:solidFill>
                  <a:srgbClr val="1D528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</a:t>
            </a:r>
            <a:r>
              <a:rPr lang="en-GB" b="1" dirty="0" err="1">
                <a:solidFill>
                  <a:srgbClr val="1D528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Установки</a:t>
            </a:r>
            <a:r>
              <a:rPr lang="en-GB" b="1" dirty="0">
                <a:solidFill>
                  <a:srgbClr val="1D528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и </a:t>
            </a:r>
            <a:r>
              <a:rPr lang="en-GB" b="1" dirty="0" err="1">
                <a:solidFill>
                  <a:srgbClr val="1D528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действия</a:t>
            </a:r>
            <a:r>
              <a:rPr lang="en-GB" b="1" dirty="0">
                <a:solidFill>
                  <a:srgbClr val="1D528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b="1" dirty="0" err="1">
                <a:solidFill>
                  <a:srgbClr val="1D528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педагога</a:t>
            </a:r>
            <a:endParaRPr lang="en-GB" b="1" dirty="0">
              <a:solidFill>
                <a:srgbClr val="1D528D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434" name="AutoShape 74"/>
          <p:cNvSpPr>
            <a:spLocks/>
          </p:cNvSpPr>
          <p:nvPr/>
        </p:nvSpPr>
        <p:spPr bwMode="auto">
          <a:xfrm>
            <a:off x="714375" y="5429250"/>
            <a:ext cx="3598863" cy="381000"/>
          </a:xfrm>
          <a:prstGeom prst="borderCallout2">
            <a:avLst>
              <a:gd name="adj1" fmla="val 30000"/>
              <a:gd name="adj2" fmla="val 102116"/>
              <a:gd name="adj3" fmla="val 30000"/>
              <a:gd name="adj4" fmla="val 109264"/>
              <a:gd name="adj5" fmla="val -457560"/>
              <a:gd name="adj6" fmla="val 115801"/>
            </a:avLst>
          </a:prstGeom>
          <a:gradFill rotWithShape="0">
            <a:gsLst>
              <a:gs pos="0">
                <a:srgbClr val="C9B6F8"/>
              </a:gs>
              <a:gs pos="50000">
                <a:srgbClr val="CCECFF"/>
              </a:gs>
              <a:gs pos="100000">
                <a:srgbClr val="C9B6F8"/>
              </a:gs>
            </a:gsLst>
            <a:lin ang="5400000" scaled="1"/>
          </a:gradFill>
          <a:ln w="9360">
            <a:solidFill>
              <a:srgbClr val="0033CC"/>
            </a:solidFill>
            <a:miter lim="800000"/>
            <a:headEnd/>
            <a:tailEnd/>
          </a:ln>
          <a:effectLst>
            <a:outerShdw dist="107933" dir="18900000" algn="ctr" rotWithShape="0">
              <a:srgbClr val="E2CCFC"/>
            </a:outerShdw>
          </a:effectLst>
        </p:spPr>
        <p:txBody>
          <a:bodyPr lIns="90000" tIns="46800" rIns="90000" bIns="46800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D528D"/>
                </a:solidFill>
              </a:rPr>
              <a:t>Интерес </a:t>
            </a:r>
          </a:p>
        </p:txBody>
      </p:sp>
      <p:sp>
        <p:nvSpPr>
          <p:cNvPr id="15435" name="AutoShape 75"/>
          <p:cNvSpPr>
            <a:spLocks noChangeArrowheads="1"/>
          </p:cNvSpPr>
          <p:nvPr/>
        </p:nvSpPr>
        <p:spPr bwMode="auto">
          <a:xfrm>
            <a:off x="6215063" y="2071688"/>
            <a:ext cx="2514600" cy="3048000"/>
          </a:xfrm>
          <a:prstGeom prst="foldedCorner">
            <a:avLst>
              <a:gd name="adj" fmla="val 12500"/>
            </a:avLst>
          </a:prstGeom>
          <a:blipFill dpi="0" rotWithShape="0">
            <a:blip r:embed="rId3" cstate="print"/>
            <a:srcRect/>
            <a:tile tx="0" ty="0" sx="100000" sy="100000" flip="none" algn="tl"/>
          </a:blipFill>
          <a:ln w="9360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1D528D"/>
                </a:solidFill>
              </a:rPr>
              <a:t>Использование проблемных ситуаций, способов, дискуссий;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1D528D"/>
                </a:solidFill>
              </a:rPr>
              <a:t>Нестандартная форма проведения урока;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1D528D"/>
                </a:solidFill>
              </a:rPr>
              <a:t>Использование познавательных и дидактических игр, игровых технологий;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1D528D"/>
                </a:solidFill>
              </a:rPr>
              <a:t>Эмоциональная речь учителя;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1D528D"/>
                </a:solidFill>
              </a:rPr>
              <a:t>Применение поощрения и порицания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>
              <a:solidFill>
                <a:srgbClr val="1D528D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 additive="repl">
                                        <p:cTn id="7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27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3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47" dur="500"/>
                                        <p:tgtEl>
                                          <p:spTgt spid="15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Общая структура мотивации к учению </a:t>
            </a:r>
            <a:r>
              <a:rPr lang="ru-RU" dirty="0"/>
              <a:t> 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71678"/>
            <a:ext cx="8229600" cy="4054485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None/>
            </a:pPr>
            <a:r>
              <a:rPr lang="ru-RU" sz="4400" b="1" dirty="0"/>
              <a:t> а) Познавательная мотивация </a:t>
            </a:r>
          </a:p>
          <a:p>
            <a:pPr>
              <a:buFont typeface="Wingdings" pitchFamily="2" charset="2"/>
              <a:buNone/>
            </a:pPr>
            <a:r>
              <a:rPr lang="ru-RU" sz="4400" b="1" dirty="0"/>
              <a:t> б) Мотивация достижения успеха</a:t>
            </a:r>
          </a:p>
          <a:p>
            <a:pPr>
              <a:buFont typeface="Wingdings" pitchFamily="2" charset="2"/>
              <a:buNone/>
            </a:pPr>
            <a:r>
              <a:rPr lang="ru-RU" sz="4400" b="1" dirty="0"/>
              <a:t> </a:t>
            </a:r>
            <a:r>
              <a:rPr lang="ru-RU" sz="4400" b="1" dirty="0" err="1"/>
              <a:t>д</a:t>
            </a:r>
            <a:r>
              <a:rPr lang="ru-RU" sz="4400" b="1" dirty="0"/>
              <a:t>) Компенсаторная мотивация</a:t>
            </a:r>
            <a:r>
              <a:rPr lang="ru-RU" sz="4400" dirty="0"/>
              <a:t> </a:t>
            </a:r>
            <a:endParaRPr lang="ru-RU" sz="4400" b="1" dirty="0"/>
          </a:p>
          <a:p>
            <a:pPr>
              <a:buFont typeface="Wingdings" pitchFamily="2" charset="2"/>
              <a:buNone/>
            </a:pPr>
            <a:r>
              <a:rPr lang="ru-RU" sz="4400" b="1" dirty="0"/>
              <a:t> в) Престижная мотивация </a:t>
            </a:r>
          </a:p>
          <a:p>
            <a:pPr>
              <a:buFont typeface="Wingdings" pitchFamily="2" charset="2"/>
              <a:buNone/>
            </a:pPr>
            <a:r>
              <a:rPr lang="ru-RU" sz="4400" b="1" dirty="0"/>
              <a:t> г) Мотивация избегания неудачи </a:t>
            </a:r>
            <a:br>
              <a:rPr lang="ru-RU" sz="4400" b="1" dirty="0"/>
            </a:b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3891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>
                <a:solidFill>
                  <a:srgbClr val="FF0000"/>
                </a:solidFill>
              </a:rPr>
              <a:t>Познавательная мотивация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071546"/>
            <a:ext cx="8229600" cy="5786454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2400" dirty="0"/>
              <a:t>   </a:t>
            </a:r>
            <a:r>
              <a:rPr lang="ru-RU" dirty="0"/>
              <a:t> </a:t>
            </a:r>
            <a:r>
              <a:rPr lang="ru-RU" sz="4000" dirty="0"/>
              <a:t>  Если ребенок в процессе обучения начинает </a:t>
            </a:r>
            <a:r>
              <a:rPr lang="ru-RU" sz="4000" b="1" dirty="0"/>
              <a:t>радоваться</a:t>
            </a:r>
            <a:r>
              <a:rPr lang="ru-RU" sz="4000" dirty="0"/>
              <a:t> тому, что он что-то узнал, понял, чему-то научился, - значит, у него </a:t>
            </a:r>
            <a:r>
              <a:rPr lang="ru-RU" sz="4000" dirty="0" smtClean="0"/>
              <a:t>развивается данная  мотивация. </a:t>
            </a:r>
            <a:endParaRPr lang="ru-RU" sz="4000" dirty="0"/>
          </a:p>
          <a:p>
            <a:pPr>
              <a:lnSpc>
                <a:spcPct val="80000"/>
              </a:lnSpc>
              <a:buNone/>
            </a:pPr>
            <a:r>
              <a:rPr lang="ru-RU" sz="4000" dirty="0"/>
              <a:t>     </a:t>
            </a:r>
          </a:p>
          <a:p>
            <a:pPr>
              <a:lnSpc>
                <a:spcPct val="80000"/>
              </a:lnSpc>
            </a:pPr>
            <a:r>
              <a:rPr lang="ru-RU" sz="4000" dirty="0"/>
              <a:t>           Человек обогащается знаниями только тогда, когда эти знания для него что-то </a:t>
            </a:r>
            <a:r>
              <a:rPr lang="ru-RU" sz="4000" b="1" dirty="0"/>
              <a:t>значат.</a:t>
            </a:r>
            <a:r>
              <a:rPr lang="ru-RU" sz="4000" dirty="0"/>
              <a:t> </a:t>
            </a:r>
            <a:endParaRPr lang="ru-RU" sz="4000" b="1" dirty="0"/>
          </a:p>
          <a:p>
            <a:pPr>
              <a:lnSpc>
                <a:spcPct val="80000"/>
              </a:lnSpc>
              <a:buNone/>
            </a:pP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3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4000" b="1" dirty="0">
                <a:solidFill>
                  <a:srgbClr val="FF0000"/>
                </a:solidFill>
              </a:rPr>
              <a:t>Мотивация достижения успеха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600200"/>
            <a:ext cx="8258204" cy="45259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ru-RU" sz="3600" dirty="0"/>
              <a:t>У детей с высокой успеваемостью ярко выражена мотивация достижения успеха — желание хорошо, правильно выполнить задание, получить нужный </a:t>
            </a:r>
            <a:r>
              <a:rPr lang="ru-RU" sz="3600" dirty="0" smtClean="0"/>
              <a:t>результат. </a:t>
            </a:r>
            <a:r>
              <a:rPr lang="ru-RU" sz="3600" dirty="0"/>
              <a:t>Мотивация достижения успеха, наряду с познавательными интересами, — наиболее ценный </a:t>
            </a:r>
            <a:r>
              <a:rPr lang="ru-RU" sz="3600" dirty="0" smtClean="0"/>
              <a:t>мотив.</a:t>
            </a:r>
            <a:r>
              <a:rPr lang="ru-RU" sz="2100" dirty="0"/>
              <a:t/>
            </a:r>
            <a:br>
              <a:rPr lang="ru-RU" sz="2100" dirty="0"/>
            </a:br>
            <a:endParaRPr lang="ru-RU" sz="2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 </a:t>
            </a:r>
            <a:r>
              <a:rPr lang="ru-RU" sz="4800" b="1" dirty="0">
                <a:solidFill>
                  <a:srgbClr val="FF0000"/>
                </a:solidFill>
              </a:rPr>
              <a:t>Престижная мотивация</a:t>
            </a:r>
            <a:r>
              <a:rPr lang="ru-RU" sz="4800" b="1" dirty="0"/>
              <a:t> </a:t>
            </a:r>
            <a:endParaRPr lang="ru-RU" sz="4800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r>
              <a:rPr lang="ru-RU" sz="2400" dirty="0"/>
              <a:t>     </a:t>
            </a:r>
            <a:r>
              <a:rPr lang="ru-RU" sz="2800" dirty="0" smtClean="0"/>
              <a:t> Характерна </a:t>
            </a:r>
            <a:r>
              <a:rPr lang="ru-RU" sz="2800" b="1" dirty="0"/>
              <a:t>для детей с завышенной самооценкой и лидерскими наклонностями</a:t>
            </a:r>
            <a:r>
              <a:rPr lang="ru-RU" sz="2800" dirty="0"/>
              <a:t>. Она побуждает ученика учиться лучше одноклассников, выделиться среди них, быть первым. </a:t>
            </a:r>
            <a:br>
              <a:rPr lang="ru-RU" sz="2800" dirty="0"/>
            </a:br>
            <a:r>
              <a:rPr lang="ru-RU" sz="2800" dirty="0"/>
              <a:t>    </a:t>
            </a:r>
            <a:r>
              <a:rPr lang="ru-RU" sz="2800" dirty="0" smtClean="0"/>
              <a:t>Она </a:t>
            </a:r>
            <a:r>
              <a:rPr lang="ru-RU" sz="2800" dirty="0"/>
              <a:t>становится мощным двигателем развития </a:t>
            </a:r>
            <a:r>
              <a:rPr lang="ru-RU" sz="2800" dirty="0" smtClean="0"/>
              <a:t>отличника. </a:t>
            </a:r>
            <a:endParaRPr lang="ru-RU" sz="2800" dirty="0"/>
          </a:p>
          <a:p>
            <a:pPr>
              <a:lnSpc>
                <a:spcPct val="80000"/>
              </a:lnSpc>
              <a:buNone/>
            </a:pP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      Если же престижная мотивация сочетается со средними способностями, глубокая неуверенность в себе, обычно не осознаваемая </a:t>
            </a:r>
            <a:r>
              <a:rPr lang="ru-RU" sz="2800" dirty="0" smtClean="0"/>
              <a:t>ребенком приводят </a:t>
            </a:r>
            <a:r>
              <a:rPr lang="ru-RU" sz="2800" dirty="0"/>
              <a:t>к бурным реакциям в ситуациях неуспеха. </a:t>
            </a:r>
            <a:br>
              <a:rPr lang="ru-RU" sz="2800" dirty="0"/>
            </a:b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  <p:bldP spid="4198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    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>
                <a:solidFill>
                  <a:srgbClr val="FF0000"/>
                </a:solidFill>
              </a:rPr>
              <a:t>Мотивация избегания неудачи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None/>
            </a:pPr>
            <a:r>
              <a:rPr lang="ru-RU" sz="2800" dirty="0"/>
              <a:t>     У неуспевающих учеников престижная мотивация не развивается. Мотивация достижения успеха, а также мотив получения высокой оценки характерны для начала обучения в школе. Но и в это время отчетливо проявляется вторая тенденция — мотивация избегания неудачи.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800" dirty="0"/>
          </a:p>
          <a:p>
            <a:pPr>
              <a:lnSpc>
                <a:spcPct val="80000"/>
              </a:lnSpc>
              <a:buNone/>
            </a:pPr>
            <a:r>
              <a:rPr lang="ru-RU" sz="2800" dirty="0"/>
              <a:t>Дети стараются из бежать «двойки» и тех последствий, которые влечет за собой низкая отметка, — недовольства учителя, санкций родителей. Тревожность, страх получения плохой оценки придает учебной деятельности отрицательную эмоциональную </a:t>
            </a:r>
            <a:r>
              <a:rPr lang="ru-RU" sz="2800" dirty="0" smtClean="0"/>
              <a:t>окрашенность</a:t>
            </a:r>
            <a:endParaRPr lang="ru-RU" sz="28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700" dirty="0"/>
              <a:t/>
            </a:r>
            <a:br>
              <a:rPr lang="ru-RU" sz="1700" dirty="0"/>
            </a:br>
            <a:r>
              <a:rPr lang="ru-RU" sz="1700" dirty="0"/>
              <a:t/>
            </a:r>
            <a:br>
              <a:rPr lang="ru-RU" sz="1700" dirty="0"/>
            </a:br>
            <a:endParaRPr lang="ru-RU" sz="17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6" descr="j034336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25" y="4071938"/>
            <a:ext cx="3298825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10" descr="C:\Documents and Settings\User\Рабочий стол\Демидко Т Н\001 рисунки\см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</a:blip>
          <a:srcRect l="1649" t="2731" r="2675" b="1698"/>
          <a:stretch>
            <a:fillRect/>
          </a:stretch>
        </p:blipFill>
        <p:spPr bwMode="auto">
          <a:xfrm>
            <a:off x="0" y="4071938"/>
            <a:ext cx="4143375" cy="250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Стрелка вправо 11">
            <a:hlinkClick r:id="rId4" action="ppaction://hlinksldjump"/>
          </p:cNvPr>
          <p:cNvSpPr/>
          <p:nvPr/>
        </p:nvSpPr>
        <p:spPr>
          <a:xfrm>
            <a:off x="8358188" y="6429375"/>
            <a:ext cx="642937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Содержимое 14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«…</a:t>
            </a:r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С удовольствием хожу к тому учителю на урок, где мне интересно...»</a:t>
            </a:r>
          </a:p>
          <a:p>
            <a:pPr>
              <a:buNone/>
            </a:pPr>
            <a:r>
              <a:rPr lang="ru-RU" dirty="0" smtClean="0"/>
              <a:t>                                                          (</a:t>
            </a:r>
            <a:r>
              <a:rPr lang="ru-RU" sz="2000" dirty="0" smtClean="0"/>
              <a:t>цитата из сочинения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>
                <a:solidFill>
                  <a:srgbClr val="FF0000"/>
                </a:solidFill>
              </a:rPr>
              <a:t>Компенсаторная мотивация</a:t>
            </a:r>
            <a:r>
              <a:rPr lang="ru-RU" dirty="0"/>
              <a:t>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r>
              <a:rPr lang="en-US" dirty="0" smtClean="0"/>
              <a:t> </a:t>
            </a:r>
            <a:r>
              <a:rPr lang="ru-RU" dirty="0" smtClean="0"/>
              <a:t>У неуспевающих </a:t>
            </a:r>
            <a:r>
              <a:rPr lang="ru-RU" dirty="0"/>
              <a:t>детей возникает и особая </a:t>
            </a:r>
            <a:r>
              <a:rPr lang="ru-RU" dirty="0" smtClean="0"/>
              <a:t> </a:t>
            </a:r>
            <a:r>
              <a:rPr lang="ru-RU" dirty="0"/>
              <a:t>мотивация. Это побочные по отношению к учебной деятельности мотивы, позволяющие утвердиться в другой области — в занятиях </a:t>
            </a:r>
            <a:r>
              <a:rPr lang="ru-RU" b="1" dirty="0"/>
              <a:t>спортом, музыкой, </a:t>
            </a:r>
            <a:r>
              <a:rPr lang="ru-RU" b="1" dirty="0" smtClean="0"/>
              <a:t>рисованием</a:t>
            </a:r>
            <a:r>
              <a:rPr lang="ru-RU" dirty="0" smtClean="0"/>
              <a:t> … </a:t>
            </a:r>
            <a:r>
              <a:rPr lang="ru-RU" dirty="0"/>
              <a:t>Когда потребность в</a:t>
            </a:r>
            <a:r>
              <a:rPr lang="ru-RU" b="1" dirty="0"/>
              <a:t> самоутверждении </a:t>
            </a:r>
            <a:r>
              <a:rPr lang="ru-RU" dirty="0"/>
              <a:t>удовлетворяется в какой-то сфере деятельности, низкая успеваемость не становится исходной.  </a:t>
            </a:r>
            <a:br>
              <a:rPr lang="ru-RU" dirty="0"/>
            </a:br>
            <a:r>
              <a:rPr lang="ru-RU" dirty="0"/>
              <a:t>          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  <p:bldP spid="4403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endParaRPr lang="ru-RU" sz="1900" dirty="0" smtClean="0"/>
          </a:p>
          <a:p>
            <a:pPr>
              <a:lnSpc>
                <a:spcPct val="80000"/>
              </a:lnSpc>
              <a:buNone/>
            </a:pPr>
            <a:r>
              <a:rPr lang="ru-RU" sz="1900" dirty="0"/>
              <a:t>         </a:t>
            </a:r>
            <a:r>
              <a:rPr lang="ru-RU" sz="4000" dirty="0"/>
              <a:t> </a:t>
            </a:r>
            <a:r>
              <a:rPr lang="ru-RU" sz="4000" dirty="0">
                <a:solidFill>
                  <a:srgbClr val="002060"/>
                </a:solidFill>
              </a:rPr>
              <a:t> Обычно в школу ребенок приходит положительно мотивированным. Чтобы у него не угасло положительное отношение к школе, усилия учителя должны быть направлены на формирование устойчивой мотивации </a:t>
            </a:r>
            <a:r>
              <a:rPr lang="ru-RU" sz="4000" b="1" dirty="0">
                <a:solidFill>
                  <a:srgbClr val="002060"/>
                </a:solidFill>
              </a:rPr>
              <a:t>достижения успеха</a:t>
            </a:r>
            <a:r>
              <a:rPr lang="ru-RU" sz="4000" dirty="0">
                <a:solidFill>
                  <a:srgbClr val="002060"/>
                </a:solidFill>
              </a:rPr>
              <a:t>, с одной стороны, и развитие учебных интересов—с другой. </a:t>
            </a:r>
            <a:br>
              <a:rPr lang="ru-RU" sz="4000" dirty="0">
                <a:solidFill>
                  <a:srgbClr val="002060"/>
                </a:solidFill>
              </a:rPr>
            </a:br>
            <a:r>
              <a:rPr lang="ru-RU" sz="4000" dirty="0">
                <a:solidFill>
                  <a:srgbClr val="002060"/>
                </a:solidFill>
              </a:rPr>
              <a:t>         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800" dirty="0" smtClean="0">
                <a:solidFill>
                  <a:srgbClr val="FF0000"/>
                </a:solidFill>
              </a:rPr>
              <a:t> </a:t>
            </a:r>
            <a:r>
              <a:rPr lang="ru-RU" sz="3800" dirty="0">
                <a:solidFill>
                  <a:srgbClr val="FF0000"/>
                </a:solidFill>
              </a:rPr>
              <a:t>Мотивация,  лежащая  в самой  учебной  </a:t>
            </a:r>
            <a:br>
              <a:rPr lang="ru-RU" sz="3800" dirty="0">
                <a:solidFill>
                  <a:srgbClr val="FF0000"/>
                </a:solidFill>
              </a:rPr>
            </a:br>
            <a:r>
              <a:rPr lang="ru-RU" sz="3800" dirty="0">
                <a:solidFill>
                  <a:srgbClr val="FF0000"/>
                </a:solidFill>
              </a:rPr>
              <a:t>деятельности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dirty="0" smtClean="0"/>
              <a:t>Связанна </a:t>
            </a:r>
            <a:r>
              <a:rPr lang="ru-RU" dirty="0"/>
              <a:t> непосредственно   с  целями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dirty="0"/>
              <a:t> учения  (удовлетворение  любознательности, приобретение  определенных  знаний, расширение  кругозора)</a:t>
            </a:r>
          </a:p>
          <a:p>
            <a:pPr>
              <a:lnSpc>
                <a:spcPct val="90000"/>
              </a:lnSpc>
            </a:pPr>
            <a:r>
              <a:rPr lang="ru-RU" dirty="0" smtClean="0"/>
              <a:t>Заложена </a:t>
            </a:r>
            <a:r>
              <a:rPr lang="ru-RU" dirty="0"/>
              <a:t> в самом  процессе учебной  деятельности, (преодоление препятствий, интеллектуальная   активность реализация  своих способностей)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 ВНУТРЕННЯЯ МОТИВАЦИЯ</a:t>
            </a:r>
            <a:endParaRPr lang="ru-RU" sz="3800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ru-RU" sz="3600" b="1" dirty="0"/>
              <a:t>Внутренняя мотивация</a:t>
            </a:r>
            <a:r>
              <a:rPr lang="ru-RU" sz="3600" dirty="0"/>
              <a:t> </a:t>
            </a:r>
            <a:r>
              <a:rPr lang="ru-RU" sz="2800" dirty="0"/>
              <a:t>— это стремление совершать деятельность ради нее самой, </a:t>
            </a:r>
            <a:r>
              <a:rPr lang="ru-RU" sz="2800" dirty="0">
                <a:solidFill>
                  <a:srgbClr val="FF0000"/>
                </a:solidFill>
              </a:rPr>
              <a:t>ради награды, которая содержится в самой этой деятельности.</a:t>
            </a:r>
            <a:br>
              <a:rPr lang="ru-RU" sz="2800" dirty="0">
                <a:solidFill>
                  <a:srgbClr val="FF0000"/>
                </a:solidFill>
              </a:rPr>
            </a:br>
            <a:r>
              <a:rPr lang="ru-RU" sz="3600" dirty="0" smtClean="0"/>
              <a:t> </a:t>
            </a:r>
            <a:r>
              <a:rPr lang="ru-RU" sz="3600" dirty="0"/>
              <a:t>Главные </a:t>
            </a:r>
            <a:r>
              <a:rPr lang="ru-RU" sz="3600" dirty="0" err="1"/>
              <a:t>мотиваторы</a:t>
            </a:r>
            <a:r>
              <a:rPr lang="ru-RU" sz="3600" dirty="0"/>
              <a:t> — </a:t>
            </a:r>
            <a:r>
              <a:rPr lang="ru-RU" sz="3600" b="1" dirty="0">
                <a:solidFill>
                  <a:srgbClr val="FF0000"/>
                </a:solidFill>
              </a:rPr>
              <a:t>в душе человека</a:t>
            </a:r>
            <a:r>
              <a:rPr lang="ru-RU" sz="3600" dirty="0"/>
              <a:t>, а не вне </a:t>
            </a:r>
            <a:r>
              <a:rPr lang="ru-RU" sz="3600" dirty="0" smtClean="0"/>
              <a:t>ее, необходимо использовать </a:t>
            </a:r>
            <a:r>
              <a:rPr lang="ru-RU" sz="3600" dirty="0"/>
              <a:t>внутреннюю энергетику, а не сооружать хитроумные внешние рычаги </a:t>
            </a:r>
            <a:r>
              <a:rPr lang="ru-RU" sz="3600" dirty="0" smtClean="0"/>
              <a:t>. 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7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457200" y="144463"/>
            <a:ext cx="8229600" cy="579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Font typeface="Verdan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 dirty="0" err="1" smtClean="0">
                <a:solidFill>
                  <a:srgbClr val="1D528D"/>
                </a:solidFill>
                <a:latin typeface="Verdana" pitchFamily="34" charset="0"/>
              </a:rPr>
              <a:t>Условия</a:t>
            </a:r>
            <a:r>
              <a:rPr lang="ru-RU" sz="3200" dirty="0" smtClean="0">
                <a:solidFill>
                  <a:srgbClr val="1D528D"/>
                </a:solidFill>
                <a:latin typeface="Verdana" pitchFamily="34" charset="0"/>
              </a:rPr>
              <a:t> хорошей мотивации</a:t>
            </a:r>
            <a:endParaRPr lang="en-GB" sz="3200" dirty="0">
              <a:solidFill>
                <a:srgbClr val="1D528D"/>
              </a:solidFill>
              <a:latin typeface="Verdana" pitchFamily="34" charset="0"/>
            </a:endParaRP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57200" y="642919"/>
            <a:ext cx="8229600" cy="56816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500"/>
              </a:spcBef>
              <a:buClr>
                <a:srgbClr val="9999FF"/>
              </a:buClr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err="1">
                <a:latin typeface="Verdana" pitchFamily="34" charset="0"/>
              </a:rPr>
              <a:t>учебные</a:t>
            </a:r>
            <a:r>
              <a:rPr lang="en-GB" sz="2000" dirty="0">
                <a:latin typeface="Verdana" pitchFamily="34" charset="0"/>
              </a:rPr>
              <a:t> </a:t>
            </a:r>
            <a:r>
              <a:rPr lang="en-GB" sz="2000" dirty="0" err="1">
                <a:latin typeface="Verdana" pitchFamily="34" charset="0"/>
              </a:rPr>
              <a:t>задачи</a:t>
            </a:r>
            <a:r>
              <a:rPr lang="en-GB" sz="2000" dirty="0">
                <a:latin typeface="Verdana" pitchFamily="34" charset="0"/>
              </a:rPr>
              <a:t> </a:t>
            </a:r>
            <a:r>
              <a:rPr lang="en-GB" sz="2000" dirty="0" err="1">
                <a:latin typeface="Verdana" pitchFamily="34" charset="0"/>
              </a:rPr>
              <a:t>не</a:t>
            </a:r>
            <a:r>
              <a:rPr lang="en-GB" sz="2000" dirty="0">
                <a:latin typeface="Verdana" pitchFamily="34" charset="0"/>
              </a:rPr>
              <a:t> </a:t>
            </a:r>
            <a:r>
              <a:rPr lang="en-GB" sz="2000" dirty="0" err="1">
                <a:latin typeface="Verdana" pitchFamily="34" charset="0"/>
              </a:rPr>
              <a:t>должны</a:t>
            </a:r>
            <a:r>
              <a:rPr lang="en-GB" sz="2000" dirty="0">
                <a:latin typeface="Verdana" pitchFamily="34" charset="0"/>
              </a:rPr>
              <a:t> </a:t>
            </a:r>
            <a:r>
              <a:rPr lang="en-GB" sz="2000" dirty="0" err="1">
                <a:latin typeface="Verdana" pitchFamily="34" charset="0"/>
              </a:rPr>
              <a:t>быть</a:t>
            </a:r>
            <a:r>
              <a:rPr lang="en-GB" sz="2000" dirty="0">
                <a:latin typeface="Verdana" pitchFamily="34" charset="0"/>
              </a:rPr>
              <a:t> </a:t>
            </a:r>
            <a:r>
              <a:rPr lang="en-GB" sz="2000" dirty="0" err="1">
                <a:latin typeface="Verdana" pitchFamily="34" charset="0"/>
              </a:rPr>
              <a:t>как</a:t>
            </a:r>
            <a:r>
              <a:rPr lang="en-GB" sz="2000" dirty="0">
                <a:latin typeface="Verdana" pitchFamily="34" charset="0"/>
              </a:rPr>
              <a:t> </a:t>
            </a:r>
            <a:r>
              <a:rPr lang="en-GB" sz="2000" dirty="0" err="1">
                <a:latin typeface="Verdana" pitchFamily="34" charset="0"/>
              </a:rPr>
              <a:t>чрезмерно</a:t>
            </a:r>
            <a:r>
              <a:rPr lang="en-GB" sz="2000" dirty="0">
                <a:latin typeface="Verdana" pitchFamily="34" charset="0"/>
              </a:rPr>
              <a:t> </a:t>
            </a:r>
            <a:r>
              <a:rPr lang="en-GB" sz="2000" dirty="0" err="1">
                <a:latin typeface="Verdana" pitchFamily="34" charset="0"/>
              </a:rPr>
              <a:t>легкими</a:t>
            </a:r>
            <a:r>
              <a:rPr lang="en-GB" sz="2000" dirty="0">
                <a:latin typeface="Verdana" pitchFamily="34" charset="0"/>
              </a:rPr>
              <a:t>, </a:t>
            </a:r>
            <a:r>
              <a:rPr lang="en-GB" sz="2000" dirty="0" err="1">
                <a:latin typeface="Verdana" pitchFamily="34" charset="0"/>
              </a:rPr>
              <a:t>так</a:t>
            </a:r>
            <a:r>
              <a:rPr lang="en-GB" sz="2000" dirty="0">
                <a:latin typeface="Verdana" pitchFamily="34" charset="0"/>
              </a:rPr>
              <a:t> и </a:t>
            </a:r>
            <a:r>
              <a:rPr lang="en-GB" sz="2000" dirty="0" err="1">
                <a:latin typeface="Verdana" pitchFamily="34" charset="0"/>
              </a:rPr>
              <a:t>чрезмерно</a:t>
            </a:r>
            <a:r>
              <a:rPr lang="en-GB" sz="2000" dirty="0">
                <a:latin typeface="Verdana" pitchFamily="34" charset="0"/>
              </a:rPr>
              <a:t> </a:t>
            </a:r>
            <a:r>
              <a:rPr lang="en-GB" sz="2000" dirty="0" err="1">
                <a:latin typeface="Verdana" pitchFamily="34" charset="0"/>
              </a:rPr>
              <a:t>трудными</a:t>
            </a:r>
            <a:r>
              <a:rPr lang="en-GB" sz="2000" dirty="0" smtClean="0">
                <a:latin typeface="Verdana" pitchFamily="34" charset="0"/>
              </a:rPr>
              <a:t>;</a:t>
            </a:r>
            <a:endParaRPr lang="ru-RU" sz="2000" dirty="0" smtClean="0">
              <a:latin typeface="Verdana" pitchFamily="34" charset="0"/>
            </a:endParaRPr>
          </a:p>
          <a:p>
            <a:pPr marL="341313" indent="-341313">
              <a:spcBef>
                <a:spcPts val="500"/>
              </a:spcBef>
              <a:buClr>
                <a:srgbClr val="9999FF"/>
              </a:buClr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dirty="0">
              <a:latin typeface="Verdana" pitchFamily="34" charset="0"/>
            </a:endParaRPr>
          </a:p>
          <a:p>
            <a:pPr marL="341313" indent="-341313">
              <a:spcBef>
                <a:spcPts val="500"/>
              </a:spcBef>
              <a:buClr>
                <a:srgbClr val="9999FF"/>
              </a:buClr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err="1">
                <a:latin typeface="Verdana" pitchFamily="34" charset="0"/>
              </a:rPr>
              <a:t>важно</a:t>
            </a:r>
            <a:r>
              <a:rPr lang="en-GB" sz="2000" dirty="0">
                <a:latin typeface="Verdana" pitchFamily="34" charset="0"/>
              </a:rPr>
              <a:t> </a:t>
            </a:r>
            <a:r>
              <a:rPr lang="en-GB" sz="2000" dirty="0" err="1">
                <a:latin typeface="Verdana" pitchFamily="34" charset="0"/>
              </a:rPr>
              <a:t>определить</a:t>
            </a:r>
            <a:r>
              <a:rPr lang="en-GB" sz="2000" dirty="0">
                <a:latin typeface="Verdana" pitchFamily="34" charset="0"/>
              </a:rPr>
              <a:t> </a:t>
            </a:r>
            <a:r>
              <a:rPr lang="en-GB" sz="2000" dirty="0" err="1">
                <a:latin typeface="Verdana" pitchFamily="34" charset="0"/>
              </a:rPr>
              <a:t>достаточно</a:t>
            </a:r>
            <a:r>
              <a:rPr lang="en-GB" sz="2000" dirty="0">
                <a:latin typeface="Verdana" pitchFamily="34" charset="0"/>
              </a:rPr>
              <a:t> </a:t>
            </a:r>
            <a:r>
              <a:rPr lang="en-GB" sz="2000" dirty="0" err="1">
                <a:latin typeface="Verdana" pitchFamily="34" charset="0"/>
              </a:rPr>
              <a:t>времени</a:t>
            </a:r>
            <a:r>
              <a:rPr lang="en-GB" sz="2000" dirty="0">
                <a:latin typeface="Verdana" pitchFamily="34" charset="0"/>
              </a:rPr>
              <a:t> </a:t>
            </a:r>
            <a:r>
              <a:rPr lang="en-GB" sz="2000" dirty="0" err="1">
                <a:latin typeface="Verdana" pitchFamily="34" charset="0"/>
              </a:rPr>
              <a:t>на</a:t>
            </a:r>
            <a:r>
              <a:rPr lang="en-GB" sz="2000" dirty="0">
                <a:latin typeface="Verdana" pitchFamily="34" charset="0"/>
              </a:rPr>
              <a:t> </a:t>
            </a:r>
            <a:r>
              <a:rPr lang="en-GB" sz="2000" dirty="0" err="1">
                <a:latin typeface="Verdana" pitchFamily="34" charset="0"/>
              </a:rPr>
              <a:t>работу</a:t>
            </a:r>
            <a:r>
              <a:rPr lang="en-GB" sz="2000" dirty="0" smtClean="0">
                <a:latin typeface="Verdana" pitchFamily="34" charset="0"/>
              </a:rPr>
              <a:t>;</a:t>
            </a:r>
            <a:endParaRPr lang="ru-RU" sz="2000" dirty="0" smtClean="0">
              <a:latin typeface="Verdana" pitchFamily="34" charset="0"/>
            </a:endParaRPr>
          </a:p>
          <a:p>
            <a:pPr marL="341313" indent="-341313">
              <a:spcBef>
                <a:spcPts val="500"/>
              </a:spcBef>
              <a:buClr>
                <a:srgbClr val="9999FF"/>
              </a:buClr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dirty="0">
              <a:latin typeface="Verdana" pitchFamily="34" charset="0"/>
            </a:endParaRPr>
          </a:p>
          <a:p>
            <a:pPr marL="341313" indent="-341313">
              <a:spcBef>
                <a:spcPts val="500"/>
              </a:spcBef>
              <a:buClr>
                <a:srgbClr val="9999FF"/>
              </a:buClr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err="1">
                <a:latin typeface="Verdana" pitchFamily="34" charset="0"/>
              </a:rPr>
              <a:t>деятельность</a:t>
            </a:r>
            <a:r>
              <a:rPr lang="en-GB" sz="2000" dirty="0">
                <a:latin typeface="Verdana" pitchFamily="34" charset="0"/>
              </a:rPr>
              <a:t> </a:t>
            </a:r>
            <a:r>
              <a:rPr lang="en-GB" sz="2000" dirty="0" err="1">
                <a:latin typeface="Verdana" pitchFamily="34" charset="0"/>
              </a:rPr>
              <a:t>детей</a:t>
            </a:r>
            <a:r>
              <a:rPr lang="en-GB" sz="2000" dirty="0">
                <a:latin typeface="Verdana" pitchFamily="34" charset="0"/>
              </a:rPr>
              <a:t> </a:t>
            </a:r>
            <a:r>
              <a:rPr lang="en-GB" sz="2000" dirty="0" err="1">
                <a:latin typeface="Verdana" pitchFamily="34" charset="0"/>
              </a:rPr>
              <a:t>должна</a:t>
            </a:r>
            <a:r>
              <a:rPr lang="en-GB" sz="2000" dirty="0">
                <a:latin typeface="Verdana" pitchFamily="34" charset="0"/>
              </a:rPr>
              <a:t> </a:t>
            </a:r>
            <a:r>
              <a:rPr lang="en-GB" sz="2000" dirty="0" err="1">
                <a:latin typeface="Verdana" pitchFamily="34" charset="0"/>
              </a:rPr>
              <a:t>носить</a:t>
            </a:r>
            <a:r>
              <a:rPr lang="en-GB" sz="2000" dirty="0">
                <a:latin typeface="Verdana" pitchFamily="34" charset="0"/>
              </a:rPr>
              <a:t> </a:t>
            </a:r>
            <a:r>
              <a:rPr lang="en-GB" sz="2000" dirty="0" err="1">
                <a:latin typeface="Verdana" pitchFamily="34" charset="0"/>
              </a:rPr>
              <a:t>преимущественно</a:t>
            </a:r>
            <a:r>
              <a:rPr lang="en-GB" sz="2000" dirty="0">
                <a:latin typeface="Verdana" pitchFamily="34" charset="0"/>
              </a:rPr>
              <a:t> </a:t>
            </a:r>
            <a:r>
              <a:rPr lang="en-GB" sz="2000" dirty="0" err="1">
                <a:latin typeface="Verdana" pitchFamily="34" charset="0"/>
              </a:rPr>
              <a:t>самостоятельный</a:t>
            </a:r>
            <a:r>
              <a:rPr lang="en-GB" sz="2000" dirty="0">
                <a:latin typeface="Verdana" pitchFamily="34" charset="0"/>
              </a:rPr>
              <a:t> </a:t>
            </a:r>
            <a:r>
              <a:rPr lang="en-GB" sz="2000" dirty="0" err="1">
                <a:latin typeface="Verdana" pitchFamily="34" charset="0"/>
              </a:rPr>
              <a:t>характер</a:t>
            </a:r>
            <a:r>
              <a:rPr lang="en-GB" sz="2000" dirty="0" smtClean="0">
                <a:latin typeface="Verdana" pitchFamily="34" charset="0"/>
              </a:rPr>
              <a:t>;</a:t>
            </a:r>
            <a:endParaRPr lang="ru-RU" sz="2000" dirty="0" smtClean="0">
              <a:latin typeface="Verdana" pitchFamily="34" charset="0"/>
            </a:endParaRPr>
          </a:p>
          <a:p>
            <a:pPr marL="341313" indent="-341313">
              <a:spcBef>
                <a:spcPts val="500"/>
              </a:spcBef>
              <a:buClr>
                <a:srgbClr val="9999FF"/>
              </a:buClr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dirty="0">
              <a:latin typeface="Verdana" pitchFamily="34" charset="0"/>
            </a:endParaRPr>
          </a:p>
          <a:p>
            <a:pPr marL="341313" indent="-341313">
              <a:spcBef>
                <a:spcPts val="500"/>
              </a:spcBef>
              <a:buClr>
                <a:srgbClr val="9999FF"/>
              </a:buClr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err="1">
                <a:latin typeface="Verdana" pitchFamily="34" charset="0"/>
              </a:rPr>
              <a:t>оценку</a:t>
            </a:r>
            <a:r>
              <a:rPr lang="en-GB" sz="2000" dirty="0">
                <a:latin typeface="Verdana" pitchFamily="34" charset="0"/>
              </a:rPr>
              <a:t> </a:t>
            </a:r>
            <a:r>
              <a:rPr lang="en-GB" sz="2000" dirty="0" err="1">
                <a:latin typeface="Verdana" pitchFamily="34" charset="0"/>
              </a:rPr>
              <a:t>деятельности</a:t>
            </a:r>
            <a:r>
              <a:rPr lang="en-GB" sz="2000" dirty="0">
                <a:latin typeface="Verdana" pitchFamily="34" charset="0"/>
              </a:rPr>
              <a:t> </a:t>
            </a:r>
            <a:r>
              <a:rPr lang="en-GB" sz="2000" dirty="0" err="1">
                <a:latin typeface="Verdana" pitchFamily="34" charset="0"/>
              </a:rPr>
              <a:t>школьников</a:t>
            </a:r>
            <a:r>
              <a:rPr lang="en-GB" sz="2000" dirty="0">
                <a:latin typeface="Verdana" pitchFamily="34" charset="0"/>
              </a:rPr>
              <a:t> </a:t>
            </a:r>
            <a:r>
              <a:rPr lang="en-GB" sz="2000" dirty="0" err="1">
                <a:latin typeface="Verdana" pitchFamily="34" charset="0"/>
              </a:rPr>
              <a:t>следует</a:t>
            </a:r>
            <a:r>
              <a:rPr lang="en-GB" sz="2000" dirty="0">
                <a:latin typeface="Verdana" pitchFamily="34" charset="0"/>
              </a:rPr>
              <a:t> </a:t>
            </a:r>
            <a:r>
              <a:rPr lang="en-GB" sz="2000" dirty="0" err="1">
                <a:latin typeface="Verdana" pitchFamily="34" charset="0"/>
              </a:rPr>
              <a:t>осуществлять</a:t>
            </a:r>
            <a:r>
              <a:rPr lang="en-GB" sz="2000" dirty="0">
                <a:latin typeface="Verdana" pitchFamily="34" charset="0"/>
              </a:rPr>
              <a:t> </a:t>
            </a:r>
            <a:r>
              <a:rPr lang="en-GB" sz="2000" dirty="0" err="1">
                <a:latin typeface="Verdana" pitchFamily="34" charset="0"/>
              </a:rPr>
              <a:t>на</a:t>
            </a:r>
            <a:r>
              <a:rPr lang="en-GB" sz="2000" dirty="0">
                <a:latin typeface="Verdana" pitchFamily="34" charset="0"/>
              </a:rPr>
              <a:t> </a:t>
            </a:r>
            <a:r>
              <a:rPr lang="en-GB" sz="2000" dirty="0" err="1">
                <a:latin typeface="Verdana" pitchFamily="34" charset="0"/>
              </a:rPr>
              <a:t>основании</a:t>
            </a:r>
            <a:r>
              <a:rPr lang="en-GB" sz="2000" dirty="0">
                <a:latin typeface="Verdana" pitchFamily="34" charset="0"/>
              </a:rPr>
              <a:t> </a:t>
            </a:r>
            <a:r>
              <a:rPr lang="en-GB" sz="2000" dirty="0" err="1">
                <a:latin typeface="Verdana" pitchFamily="34" charset="0"/>
              </a:rPr>
              <a:t>объективных</a:t>
            </a:r>
            <a:r>
              <a:rPr lang="en-GB" sz="2000" dirty="0">
                <a:latin typeface="Verdana" pitchFamily="34" charset="0"/>
              </a:rPr>
              <a:t> и </a:t>
            </a:r>
            <a:r>
              <a:rPr lang="en-GB" sz="2000" dirty="0" err="1">
                <a:latin typeface="Verdana" pitchFamily="34" charset="0"/>
              </a:rPr>
              <a:t>известных</a:t>
            </a:r>
            <a:r>
              <a:rPr lang="en-GB" sz="2000" dirty="0">
                <a:latin typeface="Verdana" pitchFamily="34" charset="0"/>
              </a:rPr>
              <a:t> </a:t>
            </a:r>
            <a:r>
              <a:rPr lang="en-GB" sz="2000" dirty="0" err="1">
                <a:latin typeface="Verdana" pitchFamily="34" charset="0"/>
              </a:rPr>
              <a:t>критериев</a:t>
            </a:r>
            <a:r>
              <a:rPr lang="en-GB" sz="2000" dirty="0" smtClean="0">
                <a:latin typeface="Verdana" pitchFamily="34" charset="0"/>
              </a:rPr>
              <a:t>;</a:t>
            </a:r>
            <a:endParaRPr lang="ru-RU" sz="2000" dirty="0" smtClean="0">
              <a:latin typeface="Verdana" pitchFamily="34" charset="0"/>
            </a:endParaRPr>
          </a:p>
          <a:p>
            <a:pPr marL="341313" indent="-341313">
              <a:spcBef>
                <a:spcPts val="500"/>
              </a:spcBef>
              <a:buClr>
                <a:srgbClr val="9999FF"/>
              </a:buClr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dirty="0">
              <a:latin typeface="Verdana" pitchFamily="34" charset="0"/>
            </a:endParaRPr>
          </a:p>
          <a:p>
            <a:pPr marL="341313" indent="-341313">
              <a:spcBef>
                <a:spcPts val="500"/>
              </a:spcBef>
              <a:buClr>
                <a:srgbClr val="9999FF"/>
              </a:buClr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err="1">
                <a:latin typeface="Verdana" pitchFamily="34" charset="0"/>
              </a:rPr>
              <a:t>стимулировать</a:t>
            </a:r>
            <a:r>
              <a:rPr lang="en-GB" sz="2000" dirty="0">
                <a:latin typeface="Verdana" pitchFamily="34" charset="0"/>
              </a:rPr>
              <a:t> </a:t>
            </a:r>
            <a:r>
              <a:rPr lang="en-GB" sz="2000" dirty="0" err="1">
                <a:latin typeface="Verdana" pitchFamily="34" charset="0"/>
              </a:rPr>
              <a:t>состязательность</a:t>
            </a:r>
            <a:r>
              <a:rPr lang="en-GB" sz="2000" dirty="0">
                <a:latin typeface="Verdana" pitchFamily="34" charset="0"/>
              </a:rPr>
              <a:t> </a:t>
            </a:r>
            <a:r>
              <a:rPr lang="en-GB" sz="2000" dirty="0" err="1">
                <a:latin typeface="Verdana" pitchFamily="34" charset="0"/>
              </a:rPr>
              <a:t>среди</a:t>
            </a:r>
            <a:r>
              <a:rPr lang="en-GB" sz="2000" dirty="0">
                <a:latin typeface="Verdana" pitchFamily="34" charset="0"/>
              </a:rPr>
              <a:t> </a:t>
            </a:r>
            <a:r>
              <a:rPr lang="en-GB" sz="2000" dirty="0" err="1">
                <a:latin typeface="Verdana" pitchFamily="34" charset="0"/>
              </a:rPr>
              <a:t>учащихся</a:t>
            </a:r>
            <a:r>
              <a:rPr lang="en-GB" sz="2000" dirty="0">
                <a:latin typeface="Verdana" pitchFamily="34" charset="0"/>
              </a:rPr>
              <a:t> </a:t>
            </a:r>
            <a:r>
              <a:rPr lang="en-GB" sz="2000" dirty="0" err="1">
                <a:latin typeface="Verdana" pitchFamily="34" charset="0"/>
              </a:rPr>
              <a:t>примерно</a:t>
            </a:r>
            <a:r>
              <a:rPr lang="en-GB" sz="2000" dirty="0">
                <a:latin typeface="Verdana" pitchFamily="34" charset="0"/>
              </a:rPr>
              <a:t> </a:t>
            </a:r>
            <a:r>
              <a:rPr lang="en-GB" sz="2000" dirty="0" err="1">
                <a:latin typeface="Verdana" pitchFamily="34" charset="0"/>
              </a:rPr>
              <a:t>равных</a:t>
            </a:r>
            <a:r>
              <a:rPr lang="en-GB" sz="2000" dirty="0">
                <a:latin typeface="Verdana" pitchFamily="34" charset="0"/>
              </a:rPr>
              <a:t> </a:t>
            </a:r>
            <a:r>
              <a:rPr lang="en-GB" sz="2000" dirty="0" err="1">
                <a:latin typeface="Verdana" pitchFamily="34" charset="0"/>
              </a:rPr>
              <a:t>возможностей</a:t>
            </a:r>
            <a:r>
              <a:rPr lang="en-GB" sz="2000" dirty="0" smtClean="0">
                <a:latin typeface="Verdana" pitchFamily="34" charset="0"/>
              </a:rPr>
              <a:t>;</a:t>
            </a:r>
            <a:endParaRPr lang="ru-RU" sz="2000" dirty="0" smtClean="0">
              <a:latin typeface="Verdana" pitchFamily="34" charset="0"/>
            </a:endParaRPr>
          </a:p>
          <a:p>
            <a:pPr marL="341313" indent="-341313">
              <a:spcBef>
                <a:spcPts val="500"/>
              </a:spcBef>
              <a:buClr>
                <a:srgbClr val="9999FF"/>
              </a:buClr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dirty="0">
              <a:latin typeface="Verdana" pitchFamily="34" charset="0"/>
            </a:endParaRPr>
          </a:p>
          <a:p>
            <a:pPr marL="341313" indent="-341313">
              <a:spcBef>
                <a:spcPts val="500"/>
              </a:spcBef>
              <a:buClr>
                <a:srgbClr val="9999FF"/>
              </a:buClr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err="1">
                <a:latin typeface="Verdana" pitchFamily="34" charset="0"/>
              </a:rPr>
              <a:t>положительная</a:t>
            </a:r>
            <a:r>
              <a:rPr lang="en-GB" sz="2000" dirty="0">
                <a:latin typeface="Verdana" pitchFamily="34" charset="0"/>
              </a:rPr>
              <a:t> </a:t>
            </a:r>
            <a:r>
              <a:rPr lang="en-GB" sz="2000" dirty="0" err="1">
                <a:latin typeface="Verdana" pitchFamily="34" charset="0"/>
              </a:rPr>
              <a:t>мотивация</a:t>
            </a:r>
            <a:r>
              <a:rPr lang="en-GB" sz="2000" dirty="0">
                <a:latin typeface="Verdana" pitchFamily="34" charset="0"/>
              </a:rPr>
              <a:t> </a:t>
            </a:r>
            <a:r>
              <a:rPr lang="en-GB" sz="2000" dirty="0" err="1">
                <a:latin typeface="Verdana" pitchFamily="34" charset="0"/>
              </a:rPr>
              <a:t>должна</a:t>
            </a:r>
            <a:r>
              <a:rPr lang="en-GB" sz="2000" dirty="0">
                <a:latin typeface="Verdana" pitchFamily="34" charset="0"/>
              </a:rPr>
              <a:t> </a:t>
            </a:r>
            <a:r>
              <a:rPr lang="en-GB" sz="2000" dirty="0" err="1">
                <a:latin typeface="Verdana" pitchFamily="34" charset="0"/>
              </a:rPr>
              <a:t>преобладать</a:t>
            </a:r>
            <a:r>
              <a:rPr lang="en-GB" sz="2000" dirty="0">
                <a:latin typeface="Verdana" pitchFamily="34" charset="0"/>
              </a:rPr>
              <a:t> </a:t>
            </a:r>
            <a:r>
              <a:rPr lang="en-GB" sz="2000" dirty="0" err="1">
                <a:latin typeface="Verdana" pitchFamily="34" charset="0"/>
              </a:rPr>
              <a:t>над</a:t>
            </a:r>
            <a:r>
              <a:rPr lang="en-GB" sz="2000" dirty="0">
                <a:latin typeface="Verdana" pitchFamily="34" charset="0"/>
              </a:rPr>
              <a:t> </a:t>
            </a:r>
            <a:r>
              <a:rPr lang="en-GB" sz="2000" dirty="0" err="1">
                <a:latin typeface="Verdana" pitchFamily="34" charset="0"/>
              </a:rPr>
              <a:t>отрицательным</a:t>
            </a:r>
            <a:r>
              <a:rPr lang="en-GB" sz="2000" dirty="0">
                <a:latin typeface="Verdana" pitchFamily="34" charset="0"/>
              </a:rPr>
              <a:t> </a:t>
            </a:r>
            <a:r>
              <a:rPr lang="en-GB" sz="2000" dirty="0" err="1">
                <a:latin typeface="Verdana" pitchFamily="34" charset="0"/>
              </a:rPr>
              <a:t>стимулированием</a:t>
            </a:r>
            <a:r>
              <a:rPr lang="en-GB" sz="2000" dirty="0">
                <a:latin typeface="Verdana" pitchFamily="34" charset="0"/>
              </a:rPr>
              <a:t>.</a:t>
            </a:r>
          </a:p>
          <a:p>
            <a:pPr marL="341313" indent="-341313">
              <a:spcBef>
                <a:spcPts val="500"/>
              </a:spcBef>
              <a:buClr>
                <a:srgbClr val="9999FF"/>
              </a:buClr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dirty="0">
              <a:solidFill>
                <a:srgbClr val="1D528D"/>
              </a:solidFill>
              <a:latin typeface="Verdana" pitchFamily="34" charset="0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457200" y="6400800"/>
            <a:ext cx="21336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5867400" y="6443663"/>
            <a:ext cx="2895600" cy="290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3" grpId="0"/>
      <p:bldP spid="819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C:\Documents and Settings\User\Рабочий стол\Демидко Т Н\001 рисунки\сова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35663" y="2286000"/>
            <a:ext cx="3208337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sz="240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Monotype Corsiva" pitchFamily="66" charset="0"/>
              </a:rPr>
              <a:t>Какими же качествами должен обладать учитель, чтобы его отношения с учащимися содействовали появлению и проявлению интереса к предмету?</a:t>
            </a:r>
            <a:endParaRPr lang="ru-RU" sz="24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1600200"/>
            <a:ext cx="8929687" cy="452596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Эрудиция учителя, умение последовательно усложнять познавательные задачи.</a:t>
            </a:r>
          </a:p>
          <a:p>
            <a:pPr eaLnBrk="1" hangingPunct="1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Увлечённость предметом.</a:t>
            </a:r>
          </a:p>
          <a:p>
            <a:pPr eaLnBrk="1" hangingPunct="1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Любовь к работе.</a:t>
            </a:r>
          </a:p>
          <a:p>
            <a:pPr eaLnBrk="1" hangingPunct="1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Доброжелательное отношение к учащимся.</a:t>
            </a:r>
          </a:p>
          <a:p>
            <a:pPr eaLnBrk="1" hangingPunct="1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Вера в ученика, в его познавательные силы (Педагогический оптимизм).</a:t>
            </a:r>
          </a:p>
          <a:p>
            <a:pPr eaLnBrk="1" hangingPunct="1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Стремление к максимальной гибкости.</a:t>
            </a:r>
          </a:p>
          <a:p>
            <a:pPr eaLnBrk="1" hangingPunct="1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Способность к сопереживанию, сочувствию, восприимчивость к потребностям учащихся.</a:t>
            </a:r>
          </a:p>
          <a:p>
            <a:pPr eaLnBrk="1" hangingPunct="1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Умение придать личностную окраску преподаванию.</a:t>
            </a:r>
          </a:p>
          <a:p>
            <a:pPr eaLnBrk="1" hangingPunct="1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Владение стилем доверительного (неформального) общения 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 учащимися.</a:t>
            </a:r>
          </a:p>
          <a:p>
            <a:pPr eaLnBrk="1" hangingPunct="1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Эмоциональная уравновешенность, уверенность в себе, жизнерадостность.</a:t>
            </a:r>
          </a:p>
          <a:p>
            <a:pPr eaLnBrk="1" hangingPunct="1"/>
            <a:endParaRPr lang="ru-RU" sz="2000" dirty="0" smtClean="0"/>
          </a:p>
          <a:p>
            <a:pPr eaLnBrk="1" hangingPunct="1"/>
            <a:endParaRPr lang="ru-RU" sz="2000" dirty="0" smtClean="0">
              <a:latin typeface="Monotype Corsiva" pitchFamily="66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8358188" y="6429375"/>
            <a:ext cx="642937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C:\Documents and Settings\User\Рабочий стол\Демидко Т Н\001 рисунки\3382674-n-------n----noe--n---n---n-----nfn-nf-------n-n----n-----------n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6638" y="2357438"/>
            <a:ext cx="3027362" cy="450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4" descr="C:\Documents and Settings\User\Рабочий стол\Демидко Т Н\001 рисунки\3382788-n-----n--n----n-n--n------noe----n-n-----------n-n-n-----nfn--------n-n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2273300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2800" dirty="0" smtClean="0"/>
              <a:t>.</a:t>
            </a:r>
          </a:p>
        </p:txBody>
      </p:sp>
      <p:sp>
        <p:nvSpPr>
          <p:cNvPr id="6" name="Стрелка вправо 5"/>
          <p:cNvSpPr/>
          <p:nvPr/>
        </p:nvSpPr>
        <p:spPr>
          <a:xfrm>
            <a:off x="8358188" y="6429375"/>
            <a:ext cx="642937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785926"/>
            <a:ext cx="82868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4000" b="1" dirty="0" smtClean="0">
                <a:solidFill>
                  <a:srgbClr val="C00000"/>
                </a:solidFill>
              </a:rPr>
              <a:t>Лучшая мотивация всегда приходит изнутри.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rgbClr val="C00000"/>
                </a:solidFill>
              </a:rPr>
              <a:t>                             </a:t>
            </a:r>
            <a:r>
              <a:rPr lang="ru-RU" sz="2400" b="1" i="1" dirty="0" smtClean="0">
                <a:solidFill>
                  <a:srgbClr val="C00000"/>
                </a:solidFill>
              </a:rPr>
              <a:t>Майкл Джонсон</a:t>
            </a:r>
            <a:endParaRPr lang="ru-RU" sz="2400" i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8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60198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5400" b="1" dirty="0" smtClean="0">
                <a:solidFill>
                  <a:srgbClr val="FF3399"/>
                </a:solidFill>
                <a:latin typeface="Bookman Old Style" pitchFamily="18" charset="0"/>
              </a:rPr>
              <a:t>Спасибо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5400" b="1" dirty="0" smtClean="0">
                <a:solidFill>
                  <a:srgbClr val="FF3399"/>
                </a:solidFill>
                <a:latin typeface="Bookman Old Style" pitchFamily="18" charset="0"/>
              </a:rPr>
              <a:t>за внимание!</a:t>
            </a:r>
          </a:p>
        </p:txBody>
      </p:sp>
      <p:pic>
        <p:nvPicPr>
          <p:cNvPr id="32771" name="Picture 3" descr="25199120_58f7e2b17546[1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50" y="2111375"/>
            <a:ext cx="3857625" cy="450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B050"/>
                </a:solidFill>
              </a:rPr>
              <a:t>Мотивация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72072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r>
              <a:rPr lang="ru-RU" sz="3600" dirty="0"/>
              <a:t>Одна из самых сложных задач психологии</a:t>
            </a:r>
          </a:p>
          <a:p>
            <a:pPr>
              <a:lnSpc>
                <a:spcPct val="80000"/>
              </a:lnSpc>
              <a:buNone/>
            </a:pPr>
            <a:r>
              <a:rPr lang="ru-RU" sz="3600" dirty="0"/>
              <a:t>Представление о мотивации возникает при попытке объяснения поведения. Это поиск ответов на </a:t>
            </a:r>
            <a:r>
              <a:rPr lang="ru-RU" sz="3600" b="1" dirty="0"/>
              <a:t>вопросы:</a:t>
            </a:r>
          </a:p>
          <a:p>
            <a:pPr>
              <a:lnSpc>
                <a:spcPct val="80000"/>
              </a:lnSpc>
            </a:pPr>
            <a:r>
              <a:rPr lang="ru-RU" sz="3600" dirty="0"/>
              <a:t>Почему?</a:t>
            </a:r>
          </a:p>
          <a:p>
            <a:pPr>
              <a:lnSpc>
                <a:spcPct val="80000"/>
              </a:lnSpc>
            </a:pPr>
            <a:r>
              <a:rPr lang="ru-RU" sz="3600" dirty="0"/>
              <a:t>Зачем?</a:t>
            </a:r>
          </a:p>
          <a:p>
            <a:pPr>
              <a:lnSpc>
                <a:spcPct val="80000"/>
              </a:lnSpc>
            </a:pPr>
            <a:r>
              <a:rPr lang="ru-RU" sz="3600" dirty="0"/>
              <a:t>Для какой цели?</a:t>
            </a:r>
          </a:p>
          <a:p>
            <a:pPr>
              <a:lnSpc>
                <a:spcPct val="80000"/>
              </a:lnSpc>
            </a:pPr>
            <a:r>
              <a:rPr lang="ru-RU" sz="3600" dirty="0"/>
              <a:t>Ради чего?</a:t>
            </a:r>
          </a:p>
          <a:p>
            <a:pPr>
              <a:lnSpc>
                <a:spcPct val="80000"/>
              </a:lnSpc>
            </a:pPr>
            <a:r>
              <a:rPr lang="ru-RU" sz="3600" dirty="0"/>
              <a:t>Какой смысл?</a:t>
            </a: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7572396" y="6357958"/>
            <a:ext cx="785818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49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4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4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4" grpId="0"/>
      <p:bldP spid="8499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0"/>
            <a:ext cx="8229600" cy="7254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b="1" dirty="0" smtClean="0">
                <a:solidFill>
                  <a:srgbClr val="FF0000"/>
                </a:solidFill>
              </a:rPr>
              <a:t>Определение мотивации.</a:t>
            </a:r>
            <a:endParaRPr lang="ru-RU" b="1" dirty="0" smtClean="0"/>
          </a:p>
        </p:txBody>
      </p:sp>
      <p:graphicFrame>
        <p:nvGraphicFramePr>
          <p:cNvPr id="4" name="Схема 3"/>
          <p:cNvGraphicFramePr/>
          <p:nvPr/>
        </p:nvGraphicFramePr>
        <p:xfrm>
          <a:off x="0" y="2071678"/>
          <a:ext cx="9144000" cy="4786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172" name="Picture 5" descr="J0336915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715250" y="0"/>
            <a:ext cx="1428750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6" descr="J0336914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000500" y="2286000"/>
            <a:ext cx="1500188" cy="208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214313" y="857250"/>
            <a:ext cx="8929687" cy="10160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rgbClr val="FF3300"/>
                </a:solidFill>
              </a:rPr>
              <a:t>Мотив</a:t>
            </a:r>
            <a:r>
              <a:rPr lang="ru-RU" sz="2000" b="1" dirty="0"/>
              <a:t> – </a:t>
            </a:r>
            <a:r>
              <a:rPr lang="ru-RU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ru-RU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(от латинского) – приводить в движение, толкать. 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2000" b="1" i="1" dirty="0">
                <a:solidFill>
                  <a:srgbClr val="0000FF"/>
                </a:solidFill>
              </a:rPr>
              <a:t>Это  внутреннее побуждение личности к определенному поведению для удовлетворения потребности.</a:t>
            </a:r>
            <a:endParaRPr lang="ru-RU" sz="2000" b="1" dirty="0">
              <a:solidFill>
                <a:srgbClr val="0000FF"/>
              </a:solidFill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8358188" y="6429375"/>
            <a:ext cx="642937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Graphic spid="4" grpId="0">
        <p:bldAsOne/>
      </p:bldGraphic>
      <p:bldP spid="7" grpId="0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3500438" y="1714500"/>
            <a:ext cx="24955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ru-RU" sz="2800" b="1">
                <a:solidFill>
                  <a:srgbClr val="0000FF"/>
                </a:solidFill>
              </a:rPr>
              <a:t>Потребности</a:t>
            </a:r>
            <a:endParaRPr lang="en-GB" sz="20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6072188" y="2928938"/>
            <a:ext cx="14652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ru-RU" sz="2800" b="1">
                <a:solidFill>
                  <a:srgbClr val="0000FF"/>
                </a:solidFill>
              </a:rPr>
              <a:t>Усилия</a:t>
            </a:r>
            <a:endParaRPr lang="en-GB" sz="20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6143625" y="4572000"/>
            <a:ext cx="18859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ru-RU" sz="2800" b="1">
                <a:solidFill>
                  <a:srgbClr val="0000FF"/>
                </a:solidFill>
              </a:rPr>
              <a:t>Действие</a:t>
            </a:r>
            <a:endParaRPr lang="en-GB" sz="20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544513" y="4570413"/>
            <a:ext cx="31432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ru-RU" sz="2800" b="1">
                <a:solidFill>
                  <a:srgbClr val="0000FF"/>
                </a:solidFill>
              </a:rPr>
              <a:t>Вознаграждение</a:t>
            </a:r>
            <a:endParaRPr lang="en-GB" sz="20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533400" y="2959100"/>
            <a:ext cx="31369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ru-RU" sz="2800" b="1">
                <a:solidFill>
                  <a:srgbClr val="0000FF"/>
                </a:solidFill>
              </a:rPr>
              <a:t>Удовлетворение</a:t>
            </a:r>
            <a:endParaRPr lang="en-GB" sz="20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5848" name="Freeform 8"/>
          <p:cNvSpPr>
            <a:spLocks/>
          </p:cNvSpPr>
          <p:nvPr/>
        </p:nvSpPr>
        <p:spPr bwMode="auto">
          <a:xfrm>
            <a:off x="6324600" y="3386138"/>
            <a:ext cx="147638" cy="1233487"/>
          </a:xfrm>
          <a:custGeom>
            <a:avLst/>
            <a:gdLst>
              <a:gd name="T0" fmla="*/ 0 w 93"/>
              <a:gd name="T1" fmla="*/ 0 h 777"/>
              <a:gd name="T2" fmla="*/ 2147483647 w 93"/>
              <a:gd name="T3" fmla="*/ 2147483647 h 777"/>
              <a:gd name="T4" fmla="*/ 2147483647 w 93"/>
              <a:gd name="T5" fmla="*/ 2147483647 h 777"/>
              <a:gd name="T6" fmla="*/ 2147483647 w 93"/>
              <a:gd name="T7" fmla="*/ 2147483647 h 777"/>
              <a:gd name="T8" fmla="*/ 2147483647 w 93"/>
              <a:gd name="T9" fmla="*/ 2147483647 h 777"/>
              <a:gd name="T10" fmla="*/ 2147483647 w 93"/>
              <a:gd name="T11" fmla="*/ 2147483647 h 777"/>
              <a:gd name="T12" fmla="*/ 2147483647 w 93"/>
              <a:gd name="T13" fmla="*/ 2147483647 h 777"/>
              <a:gd name="T14" fmla="*/ 2147483647 w 93"/>
              <a:gd name="T15" fmla="*/ 2147483647 h 777"/>
              <a:gd name="T16" fmla="*/ 2147483647 w 93"/>
              <a:gd name="T17" fmla="*/ 2147483647 h 777"/>
              <a:gd name="T18" fmla="*/ 2147483647 w 93"/>
              <a:gd name="T19" fmla="*/ 2147483647 h 777"/>
              <a:gd name="T20" fmla="*/ 2147483647 w 93"/>
              <a:gd name="T21" fmla="*/ 2147483647 h 777"/>
              <a:gd name="T22" fmla="*/ 2147483647 w 93"/>
              <a:gd name="T23" fmla="*/ 2147483647 h 777"/>
              <a:gd name="T24" fmla="*/ 2147483647 w 93"/>
              <a:gd name="T25" fmla="*/ 2147483647 h 777"/>
              <a:gd name="T26" fmla="*/ 2147483647 w 93"/>
              <a:gd name="T27" fmla="*/ 2147483647 h 777"/>
              <a:gd name="T28" fmla="*/ 2147483647 w 93"/>
              <a:gd name="T29" fmla="*/ 2147483647 h 777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93"/>
              <a:gd name="T46" fmla="*/ 0 h 777"/>
              <a:gd name="T47" fmla="*/ 93 w 93"/>
              <a:gd name="T48" fmla="*/ 777 h 777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93" h="777">
                <a:moveTo>
                  <a:pt x="0" y="0"/>
                </a:moveTo>
                <a:cubicBezTo>
                  <a:pt x="4" y="11"/>
                  <a:pt x="19" y="47"/>
                  <a:pt x="26" y="66"/>
                </a:cubicBezTo>
                <a:cubicBezTo>
                  <a:pt x="33" y="85"/>
                  <a:pt x="36" y="95"/>
                  <a:pt x="41" y="113"/>
                </a:cubicBezTo>
                <a:cubicBezTo>
                  <a:pt x="46" y="131"/>
                  <a:pt x="51" y="153"/>
                  <a:pt x="56" y="173"/>
                </a:cubicBezTo>
                <a:cubicBezTo>
                  <a:pt x="61" y="193"/>
                  <a:pt x="65" y="211"/>
                  <a:pt x="69" y="231"/>
                </a:cubicBezTo>
                <a:cubicBezTo>
                  <a:pt x="73" y="251"/>
                  <a:pt x="77" y="271"/>
                  <a:pt x="80" y="291"/>
                </a:cubicBezTo>
                <a:cubicBezTo>
                  <a:pt x="83" y="311"/>
                  <a:pt x="84" y="331"/>
                  <a:pt x="86" y="350"/>
                </a:cubicBezTo>
                <a:cubicBezTo>
                  <a:pt x="88" y="369"/>
                  <a:pt x="91" y="394"/>
                  <a:pt x="92" y="407"/>
                </a:cubicBezTo>
                <a:cubicBezTo>
                  <a:pt x="93" y="420"/>
                  <a:pt x="92" y="413"/>
                  <a:pt x="92" y="426"/>
                </a:cubicBezTo>
                <a:cubicBezTo>
                  <a:pt x="92" y="439"/>
                  <a:pt x="92" y="464"/>
                  <a:pt x="92" y="483"/>
                </a:cubicBezTo>
                <a:cubicBezTo>
                  <a:pt x="92" y="502"/>
                  <a:pt x="90" y="521"/>
                  <a:pt x="89" y="542"/>
                </a:cubicBezTo>
                <a:cubicBezTo>
                  <a:pt x="88" y="563"/>
                  <a:pt x="86" y="586"/>
                  <a:pt x="83" y="608"/>
                </a:cubicBezTo>
                <a:cubicBezTo>
                  <a:pt x="80" y="630"/>
                  <a:pt x="76" y="653"/>
                  <a:pt x="72" y="674"/>
                </a:cubicBezTo>
                <a:cubicBezTo>
                  <a:pt x="68" y="695"/>
                  <a:pt x="66" y="715"/>
                  <a:pt x="62" y="732"/>
                </a:cubicBezTo>
                <a:cubicBezTo>
                  <a:pt x="58" y="749"/>
                  <a:pt x="52" y="768"/>
                  <a:pt x="50" y="777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849" name="Freeform 9"/>
          <p:cNvSpPr>
            <a:spLocks/>
          </p:cNvSpPr>
          <p:nvPr/>
        </p:nvSpPr>
        <p:spPr bwMode="auto">
          <a:xfrm>
            <a:off x="2914650" y="5048250"/>
            <a:ext cx="3300413" cy="968375"/>
          </a:xfrm>
          <a:custGeom>
            <a:avLst/>
            <a:gdLst>
              <a:gd name="T0" fmla="*/ 2147483647 w 2079"/>
              <a:gd name="T1" fmla="*/ 2147483647 h 610"/>
              <a:gd name="T2" fmla="*/ 2147483647 w 2079"/>
              <a:gd name="T3" fmla="*/ 2147483647 h 610"/>
              <a:gd name="T4" fmla="*/ 2147483647 w 2079"/>
              <a:gd name="T5" fmla="*/ 2147483647 h 610"/>
              <a:gd name="T6" fmla="*/ 2147483647 w 2079"/>
              <a:gd name="T7" fmla="*/ 2147483647 h 610"/>
              <a:gd name="T8" fmla="*/ 2147483647 w 2079"/>
              <a:gd name="T9" fmla="*/ 2147483647 h 610"/>
              <a:gd name="T10" fmla="*/ 2147483647 w 2079"/>
              <a:gd name="T11" fmla="*/ 2147483647 h 610"/>
              <a:gd name="T12" fmla="*/ 2147483647 w 2079"/>
              <a:gd name="T13" fmla="*/ 2147483647 h 610"/>
              <a:gd name="T14" fmla="*/ 2147483647 w 2079"/>
              <a:gd name="T15" fmla="*/ 2147483647 h 610"/>
              <a:gd name="T16" fmla="*/ 2147483647 w 2079"/>
              <a:gd name="T17" fmla="*/ 2147483647 h 610"/>
              <a:gd name="T18" fmla="*/ 2147483647 w 2079"/>
              <a:gd name="T19" fmla="*/ 2147483647 h 610"/>
              <a:gd name="T20" fmla="*/ 2147483647 w 2079"/>
              <a:gd name="T21" fmla="*/ 2147483647 h 610"/>
              <a:gd name="T22" fmla="*/ 2147483647 w 2079"/>
              <a:gd name="T23" fmla="*/ 2147483647 h 610"/>
              <a:gd name="T24" fmla="*/ 2147483647 w 2079"/>
              <a:gd name="T25" fmla="*/ 2147483647 h 610"/>
              <a:gd name="T26" fmla="*/ 2147483647 w 2079"/>
              <a:gd name="T27" fmla="*/ 2147483647 h 610"/>
              <a:gd name="T28" fmla="*/ 2147483647 w 2079"/>
              <a:gd name="T29" fmla="*/ 2147483647 h 610"/>
              <a:gd name="T30" fmla="*/ 2147483647 w 2079"/>
              <a:gd name="T31" fmla="*/ 2147483647 h 610"/>
              <a:gd name="T32" fmla="*/ 2147483647 w 2079"/>
              <a:gd name="T33" fmla="*/ 2147483647 h 610"/>
              <a:gd name="T34" fmla="*/ 2147483647 w 2079"/>
              <a:gd name="T35" fmla="*/ 2147483647 h 610"/>
              <a:gd name="T36" fmla="*/ 2147483647 w 2079"/>
              <a:gd name="T37" fmla="*/ 2147483647 h 610"/>
              <a:gd name="T38" fmla="*/ 2147483647 w 2079"/>
              <a:gd name="T39" fmla="*/ 2147483647 h 610"/>
              <a:gd name="T40" fmla="*/ 0 w 2079"/>
              <a:gd name="T41" fmla="*/ 0 h 610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2079"/>
              <a:gd name="T64" fmla="*/ 0 h 610"/>
              <a:gd name="T65" fmla="*/ 2079 w 2079"/>
              <a:gd name="T66" fmla="*/ 610 h 610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2079" h="610">
                <a:moveTo>
                  <a:pt x="2079" y="9"/>
                </a:moveTo>
                <a:cubicBezTo>
                  <a:pt x="2071" y="22"/>
                  <a:pt x="2043" y="66"/>
                  <a:pt x="2028" y="89"/>
                </a:cubicBezTo>
                <a:cubicBezTo>
                  <a:pt x="2013" y="112"/>
                  <a:pt x="2007" y="127"/>
                  <a:pt x="1988" y="150"/>
                </a:cubicBezTo>
                <a:cubicBezTo>
                  <a:pt x="1969" y="173"/>
                  <a:pt x="1943" y="200"/>
                  <a:pt x="1916" y="228"/>
                </a:cubicBezTo>
                <a:cubicBezTo>
                  <a:pt x="1889" y="256"/>
                  <a:pt x="1849" y="297"/>
                  <a:pt x="1824" y="320"/>
                </a:cubicBezTo>
                <a:cubicBezTo>
                  <a:pt x="1799" y="343"/>
                  <a:pt x="1790" y="350"/>
                  <a:pt x="1766" y="368"/>
                </a:cubicBezTo>
                <a:cubicBezTo>
                  <a:pt x="1742" y="386"/>
                  <a:pt x="1705" y="409"/>
                  <a:pt x="1679" y="425"/>
                </a:cubicBezTo>
                <a:cubicBezTo>
                  <a:pt x="1653" y="441"/>
                  <a:pt x="1637" y="450"/>
                  <a:pt x="1610" y="464"/>
                </a:cubicBezTo>
                <a:cubicBezTo>
                  <a:pt x="1583" y="478"/>
                  <a:pt x="1554" y="494"/>
                  <a:pt x="1517" y="509"/>
                </a:cubicBezTo>
                <a:cubicBezTo>
                  <a:pt x="1480" y="524"/>
                  <a:pt x="1430" y="542"/>
                  <a:pt x="1388" y="555"/>
                </a:cubicBezTo>
                <a:cubicBezTo>
                  <a:pt x="1346" y="568"/>
                  <a:pt x="1297" y="580"/>
                  <a:pt x="1263" y="588"/>
                </a:cubicBezTo>
                <a:cubicBezTo>
                  <a:pt x="1229" y="596"/>
                  <a:pt x="1211" y="599"/>
                  <a:pt x="1185" y="602"/>
                </a:cubicBezTo>
                <a:cubicBezTo>
                  <a:pt x="1159" y="605"/>
                  <a:pt x="1128" y="607"/>
                  <a:pt x="1104" y="608"/>
                </a:cubicBezTo>
                <a:cubicBezTo>
                  <a:pt x="1080" y="609"/>
                  <a:pt x="1071" y="610"/>
                  <a:pt x="1043" y="609"/>
                </a:cubicBezTo>
                <a:cubicBezTo>
                  <a:pt x="1015" y="608"/>
                  <a:pt x="971" y="607"/>
                  <a:pt x="935" y="603"/>
                </a:cubicBezTo>
                <a:cubicBezTo>
                  <a:pt x="899" y="599"/>
                  <a:pt x="863" y="595"/>
                  <a:pt x="824" y="587"/>
                </a:cubicBezTo>
                <a:cubicBezTo>
                  <a:pt x="785" y="579"/>
                  <a:pt x="762" y="580"/>
                  <a:pt x="699" y="557"/>
                </a:cubicBezTo>
                <a:cubicBezTo>
                  <a:pt x="636" y="534"/>
                  <a:pt x="528" y="494"/>
                  <a:pt x="449" y="449"/>
                </a:cubicBezTo>
                <a:cubicBezTo>
                  <a:pt x="370" y="404"/>
                  <a:pt x="285" y="337"/>
                  <a:pt x="228" y="288"/>
                </a:cubicBezTo>
                <a:cubicBezTo>
                  <a:pt x="171" y="239"/>
                  <a:pt x="146" y="204"/>
                  <a:pt x="108" y="156"/>
                </a:cubicBezTo>
                <a:cubicBezTo>
                  <a:pt x="70" y="108"/>
                  <a:pt x="35" y="54"/>
                  <a:pt x="0" y="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850" name="Freeform 10"/>
          <p:cNvSpPr>
            <a:spLocks/>
          </p:cNvSpPr>
          <p:nvPr/>
        </p:nvSpPr>
        <p:spPr bwMode="auto">
          <a:xfrm>
            <a:off x="2673350" y="3413125"/>
            <a:ext cx="134938" cy="1214438"/>
          </a:xfrm>
          <a:custGeom>
            <a:avLst/>
            <a:gdLst>
              <a:gd name="T0" fmla="*/ 2147483647 w 85"/>
              <a:gd name="T1" fmla="*/ 2147483647 h 765"/>
              <a:gd name="T2" fmla="*/ 2147483647 w 85"/>
              <a:gd name="T3" fmla="*/ 2147483647 h 765"/>
              <a:gd name="T4" fmla="*/ 2147483647 w 85"/>
              <a:gd name="T5" fmla="*/ 2147483647 h 765"/>
              <a:gd name="T6" fmla="*/ 2147483647 w 85"/>
              <a:gd name="T7" fmla="*/ 2147483647 h 765"/>
              <a:gd name="T8" fmla="*/ 2147483647 w 85"/>
              <a:gd name="T9" fmla="*/ 2147483647 h 765"/>
              <a:gd name="T10" fmla="*/ 2147483647 w 85"/>
              <a:gd name="T11" fmla="*/ 2147483647 h 765"/>
              <a:gd name="T12" fmla="*/ 2147483647 w 85"/>
              <a:gd name="T13" fmla="*/ 0 h 76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5"/>
              <a:gd name="T22" fmla="*/ 0 h 765"/>
              <a:gd name="T23" fmla="*/ 85 w 85"/>
              <a:gd name="T24" fmla="*/ 765 h 76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5" h="765">
                <a:moveTo>
                  <a:pt x="44" y="765"/>
                </a:moveTo>
                <a:cubicBezTo>
                  <a:pt x="38" y="736"/>
                  <a:pt x="17" y="647"/>
                  <a:pt x="10" y="591"/>
                </a:cubicBezTo>
                <a:cubicBezTo>
                  <a:pt x="3" y="535"/>
                  <a:pt x="0" y="479"/>
                  <a:pt x="1" y="426"/>
                </a:cubicBezTo>
                <a:cubicBezTo>
                  <a:pt x="2" y="373"/>
                  <a:pt x="8" y="317"/>
                  <a:pt x="13" y="271"/>
                </a:cubicBezTo>
                <a:cubicBezTo>
                  <a:pt x="18" y="225"/>
                  <a:pt x="25" y="188"/>
                  <a:pt x="34" y="150"/>
                </a:cubicBezTo>
                <a:cubicBezTo>
                  <a:pt x="43" y="112"/>
                  <a:pt x="62" y="65"/>
                  <a:pt x="70" y="40"/>
                </a:cubicBezTo>
                <a:cubicBezTo>
                  <a:pt x="78" y="15"/>
                  <a:pt x="82" y="8"/>
                  <a:pt x="85" y="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851" name="Freeform 11"/>
          <p:cNvSpPr>
            <a:spLocks/>
          </p:cNvSpPr>
          <p:nvPr/>
        </p:nvSpPr>
        <p:spPr bwMode="auto">
          <a:xfrm>
            <a:off x="3003550" y="2333625"/>
            <a:ext cx="915988" cy="708025"/>
          </a:xfrm>
          <a:custGeom>
            <a:avLst/>
            <a:gdLst>
              <a:gd name="T0" fmla="*/ 0 w 577"/>
              <a:gd name="T1" fmla="*/ 2147483647 h 446"/>
              <a:gd name="T2" fmla="*/ 2147483647 w 577"/>
              <a:gd name="T3" fmla="*/ 2147483647 h 446"/>
              <a:gd name="T4" fmla="*/ 2147483647 w 577"/>
              <a:gd name="T5" fmla="*/ 2147483647 h 446"/>
              <a:gd name="T6" fmla="*/ 2147483647 w 577"/>
              <a:gd name="T7" fmla="*/ 2147483647 h 446"/>
              <a:gd name="T8" fmla="*/ 2147483647 w 577"/>
              <a:gd name="T9" fmla="*/ 2147483647 h 446"/>
              <a:gd name="T10" fmla="*/ 2147483647 w 577"/>
              <a:gd name="T11" fmla="*/ 2147483647 h 446"/>
              <a:gd name="T12" fmla="*/ 2147483647 w 577"/>
              <a:gd name="T13" fmla="*/ 2147483647 h 446"/>
              <a:gd name="T14" fmla="*/ 2147483647 w 577"/>
              <a:gd name="T15" fmla="*/ 0 h 44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77"/>
              <a:gd name="T25" fmla="*/ 0 h 446"/>
              <a:gd name="T26" fmla="*/ 577 w 577"/>
              <a:gd name="T27" fmla="*/ 446 h 44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77" h="446">
                <a:moveTo>
                  <a:pt x="0" y="446"/>
                </a:moveTo>
                <a:cubicBezTo>
                  <a:pt x="18" y="425"/>
                  <a:pt x="72" y="353"/>
                  <a:pt x="106" y="315"/>
                </a:cubicBezTo>
                <a:cubicBezTo>
                  <a:pt x="140" y="277"/>
                  <a:pt x="166" y="249"/>
                  <a:pt x="202" y="218"/>
                </a:cubicBezTo>
                <a:cubicBezTo>
                  <a:pt x="238" y="187"/>
                  <a:pt x="285" y="154"/>
                  <a:pt x="322" y="129"/>
                </a:cubicBezTo>
                <a:cubicBezTo>
                  <a:pt x="359" y="104"/>
                  <a:pt x="394" y="85"/>
                  <a:pt x="424" y="69"/>
                </a:cubicBezTo>
                <a:cubicBezTo>
                  <a:pt x="454" y="53"/>
                  <a:pt x="483" y="40"/>
                  <a:pt x="502" y="31"/>
                </a:cubicBezTo>
                <a:cubicBezTo>
                  <a:pt x="521" y="22"/>
                  <a:pt x="529" y="22"/>
                  <a:pt x="541" y="17"/>
                </a:cubicBezTo>
                <a:cubicBezTo>
                  <a:pt x="553" y="12"/>
                  <a:pt x="570" y="4"/>
                  <a:pt x="577" y="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852" name="Freeform 12"/>
          <p:cNvSpPr>
            <a:spLocks/>
          </p:cNvSpPr>
          <p:nvPr/>
        </p:nvSpPr>
        <p:spPr bwMode="auto">
          <a:xfrm rot="5400000">
            <a:off x="5342731" y="2197894"/>
            <a:ext cx="690563" cy="923925"/>
          </a:xfrm>
          <a:custGeom>
            <a:avLst/>
            <a:gdLst>
              <a:gd name="T0" fmla="*/ 0 w 577"/>
              <a:gd name="T1" fmla="*/ 2147483647 h 446"/>
              <a:gd name="T2" fmla="*/ 2147483647 w 577"/>
              <a:gd name="T3" fmla="*/ 2147483647 h 446"/>
              <a:gd name="T4" fmla="*/ 2147483647 w 577"/>
              <a:gd name="T5" fmla="*/ 2147483647 h 446"/>
              <a:gd name="T6" fmla="*/ 2147483647 w 577"/>
              <a:gd name="T7" fmla="*/ 2147483647 h 446"/>
              <a:gd name="T8" fmla="*/ 2147483647 w 577"/>
              <a:gd name="T9" fmla="*/ 2147483647 h 446"/>
              <a:gd name="T10" fmla="*/ 2147483647 w 577"/>
              <a:gd name="T11" fmla="*/ 2147483647 h 446"/>
              <a:gd name="T12" fmla="*/ 2147483647 w 577"/>
              <a:gd name="T13" fmla="*/ 2147483647 h 446"/>
              <a:gd name="T14" fmla="*/ 2147483647 w 577"/>
              <a:gd name="T15" fmla="*/ 0 h 44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77"/>
              <a:gd name="T25" fmla="*/ 0 h 446"/>
              <a:gd name="T26" fmla="*/ 577 w 577"/>
              <a:gd name="T27" fmla="*/ 446 h 44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77" h="446">
                <a:moveTo>
                  <a:pt x="0" y="446"/>
                </a:moveTo>
                <a:cubicBezTo>
                  <a:pt x="18" y="425"/>
                  <a:pt x="72" y="353"/>
                  <a:pt x="106" y="315"/>
                </a:cubicBezTo>
                <a:cubicBezTo>
                  <a:pt x="140" y="277"/>
                  <a:pt x="166" y="249"/>
                  <a:pt x="202" y="218"/>
                </a:cubicBezTo>
                <a:cubicBezTo>
                  <a:pt x="238" y="187"/>
                  <a:pt x="285" y="154"/>
                  <a:pt x="322" y="129"/>
                </a:cubicBezTo>
                <a:cubicBezTo>
                  <a:pt x="359" y="104"/>
                  <a:pt x="394" y="85"/>
                  <a:pt x="424" y="69"/>
                </a:cubicBezTo>
                <a:cubicBezTo>
                  <a:pt x="454" y="53"/>
                  <a:pt x="483" y="40"/>
                  <a:pt x="502" y="31"/>
                </a:cubicBezTo>
                <a:cubicBezTo>
                  <a:pt x="521" y="22"/>
                  <a:pt x="529" y="22"/>
                  <a:pt x="541" y="17"/>
                </a:cubicBezTo>
                <a:cubicBezTo>
                  <a:pt x="553" y="12"/>
                  <a:pt x="570" y="4"/>
                  <a:pt x="577" y="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ru-RU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Цикл мотивации.</a:t>
            </a:r>
            <a:endParaRPr lang="ru-RU" sz="4400" b="1" dirty="0">
              <a:latin typeface="+mj-lt"/>
              <a:ea typeface="+mj-ea"/>
              <a:cs typeface="+mj-cs"/>
            </a:endParaRPr>
          </a:p>
        </p:txBody>
      </p:sp>
      <p:sp>
        <p:nvSpPr>
          <p:cNvPr id="14" name="Стрелка вправо 13"/>
          <p:cNvSpPr/>
          <p:nvPr/>
        </p:nvSpPr>
        <p:spPr>
          <a:xfrm>
            <a:off x="8358188" y="6429375"/>
            <a:ext cx="642937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00"/>
                            </p:stCondLst>
                            <p:childTnLst>
                              <p:par>
                                <p:cTn id="8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5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5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8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8500"/>
                            </p:stCondLst>
                            <p:childTnLst>
                              <p:par>
                                <p:cTn id="22" presetID="2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1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45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70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autoUpdateAnimBg="0"/>
      <p:bldP spid="35844" grpId="0" autoUpdateAnimBg="0"/>
      <p:bldP spid="35845" grpId="0" autoUpdateAnimBg="0"/>
      <p:bldP spid="35846" grpId="0" autoUpdateAnimBg="0"/>
      <p:bldP spid="35847" grpId="0" autoUpdateAnimBg="0"/>
      <p:bldP spid="35848" grpId="0" animBg="1"/>
      <p:bldP spid="35849" grpId="0" animBg="1"/>
      <p:bldP spid="35850" grpId="0" animBg="1"/>
      <p:bldP spid="35851" grpId="0" animBg="1"/>
      <p:bldP spid="35852" grpId="0" animBg="1"/>
      <p:bldP spid="13" grpId="0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82" name="Picture 18" descr="C:\Documents and Settings\User\Рабочий стол\Демидко Т Н\001 рисунки\motiva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67050" y="4425950"/>
            <a:ext cx="3657600" cy="2438400"/>
          </a:xfrm>
          <a:prstGeom prst="rect">
            <a:avLst/>
          </a:prstGeom>
          <a:noFill/>
        </p:spPr>
      </p:pic>
      <p:pic>
        <p:nvPicPr>
          <p:cNvPr id="11281" name="Picture 17" descr="C:\Documents and Settings\User\Рабочий стол\Демидко Т Н\001 рисунки\53556865_motivaziya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92875" y="781050"/>
            <a:ext cx="2370138" cy="2370138"/>
          </a:xfrm>
          <a:prstGeom prst="rect">
            <a:avLst/>
          </a:prstGeom>
          <a:noFill/>
        </p:spPr>
      </p:pic>
      <p:pic>
        <p:nvPicPr>
          <p:cNvPr id="11268" name="Picture 16" descr="C:\Documents and Settings\User\Рабочий стол\Демидко Т Н\001 рисунки\dep_4848676-Children-reading-a-book_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8" y="928688"/>
            <a:ext cx="2786062" cy="241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14313" y="2857500"/>
            <a:ext cx="3357562" cy="150018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246" name="Прямоугольник 29"/>
          <p:cNvSpPr>
            <a:spLocks noChangeArrowheads="1"/>
          </p:cNvSpPr>
          <p:nvPr/>
        </p:nvSpPr>
        <p:spPr bwMode="auto">
          <a:xfrm>
            <a:off x="357188" y="214313"/>
            <a:ext cx="84296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Виды мотивации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57563" y="1071563"/>
            <a:ext cx="2571750" cy="128587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272" name="Прямоугольник 29"/>
          <p:cNvSpPr>
            <a:spLocks noChangeArrowheads="1"/>
          </p:cNvSpPr>
          <p:nvPr/>
        </p:nvSpPr>
        <p:spPr bwMode="auto">
          <a:xfrm>
            <a:off x="3286125" y="1357313"/>
            <a:ext cx="257175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>
                <a:solidFill>
                  <a:srgbClr val="0000FF"/>
                </a:solidFill>
              </a:rPr>
              <a:t>Внешняя мотивация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571750" y="4857750"/>
            <a:ext cx="4286250" cy="11430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274" name="Прямоугольник 29"/>
          <p:cNvSpPr>
            <a:spLocks noChangeArrowheads="1"/>
          </p:cNvSpPr>
          <p:nvPr/>
        </p:nvSpPr>
        <p:spPr bwMode="auto">
          <a:xfrm>
            <a:off x="2643188" y="5072063"/>
            <a:ext cx="421481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/>
              <a:t>Внутренняя нравственно – волевая мотивация</a:t>
            </a:r>
          </a:p>
        </p:txBody>
      </p:sp>
      <p:sp>
        <p:nvSpPr>
          <p:cNvPr id="11" name="Стрелка вниз 10"/>
          <p:cNvSpPr/>
          <p:nvPr/>
        </p:nvSpPr>
        <p:spPr>
          <a:xfrm>
            <a:off x="4286250" y="2643188"/>
            <a:ext cx="474663" cy="207168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572125" y="2857500"/>
            <a:ext cx="3357563" cy="150018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277" name="Прямоугольник 29"/>
          <p:cNvSpPr>
            <a:spLocks noChangeArrowheads="1"/>
          </p:cNvSpPr>
          <p:nvPr/>
        </p:nvSpPr>
        <p:spPr bwMode="auto">
          <a:xfrm>
            <a:off x="357188" y="2928938"/>
            <a:ext cx="30003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dirty="0">
                <a:solidFill>
                  <a:srgbClr val="00B050"/>
                </a:solidFill>
              </a:rPr>
              <a:t>Внешне положительные.</a:t>
            </a:r>
          </a:p>
        </p:txBody>
      </p:sp>
      <p:sp>
        <p:nvSpPr>
          <p:cNvPr id="11278" name="Прямоугольник 29"/>
          <p:cNvSpPr>
            <a:spLocks noChangeArrowheads="1"/>
          </p:cNvSpPr>
          <p:nvPr/>
        </p:nvSpPr>
        <p:spPr bwMode="auto">
          <a:xfrm>
            <a:off x="5715000" y="2928938"/>
            <a:ext cx="30003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dirty="0">
                <a:solidFill>
                  <a:srgbClr val="00B050"/>
                </a:solidFill>
              </a:rPr>
              <a:t>Внешне отрицательные.</a:t>
            </a:r>
          </a:p>
        </p:txBody>
      </p:sp>
      <p:sp>
        <p:nvSpPr>
          <p:cNvPr id="11279" name="Прямоугольник 29"/>
          <p:cNvSpPr>
            <a:spLocks noChangeArrowheads="1"/>
          </p:cNvSpPr>
          <p:nvPr/>
        </p:nvSpPr>
        <p:spPr bwMode="auto">
          <a:xfrm>
            <a:off x="214313" y="3571875"/>
            <a:ext cx="3429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dirty="0"/>
              <a:t>(Желание хорошо учиться; получать высокие оценки.)</a:t>
            </a:r>
          </a:p>
        </p:txBody>
      </p:sp>
      <p:sp>
        <p:nvSpPr>
          <p:cNvPr id="11280" name="Прямоугольник 29"/>
          <p:cNvSpPr>
            <a:spLocks noChangeArrowheads="1"/>
          </p:cNvSpPr>
          <p:nvPr/>
        </p:nvSpPr>
        <p:spPr bwMode="auto">
          <a:xfrm>
            <a:off x="5500688" y="3571875"/>
            <a:ext cx="3429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dirty="0"/>
              <a:t>(Чтобы не ругали; отстали с просьбами.)</a:t>
            </a:r>
          </a:p>
        </p:txBody>
      </p:sp>
      <p:sp>
        <p:nvSpPr>
          <p:cNvPr id="20" name="Стрелка вниз 19"/>
          <p:cNvSpPr/>
          <p:nvPr/>
        </p:nvSpPr>
        <p:spPr>
          <a:xfrm rot="3361919">
            <a:off x="2226470" y="1253331"/>
            <a:ext cx="474662" cy="192087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 rot="18734587">
            <a:off x="6458743" y="1316832"/>
            <a:ext cx="474663" cy="17780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8358188" y="6429375"/>
            <a:ext cx="642937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1" dur="20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4" dur="20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/>
      <p:bldP spid="11272" grpId="0"/>
      <p:bldP spid="11274" grpId="0"/>
      <p:bldP spid="11277" grpId="0"/>
      <p:bldP spid="11278" grpId="0"/>
      <p:bldP spid="11279" grpId="0"/>
      <p:bldP spid="1128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</a:rPr>
              <a:t>Мотивация на каждом этапе  </a:t>
            </a:r>
            <a:r>
              <a:rPr lang="ru-RU" sz="2800" b="1" dirty="0">
                <a:solidFill>
                  <a:srgbClr val="00B050"/>
                </a:solidFill>
              </a:rPr>
              <a:t>урока</a:t>
            </a:r>
            <a:r>
              <a:rPr lang="ru-RU" sz="3800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00240"/>
            <a:ext cx="8229600" cy="4125923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chemeClr val="accent2">
                    <a:lumMod val="75000"/>
                  </a:schemeClr>
                </a:solidFill>
              </a:rPr>
              <a:t>1-й этап. Возникновение мотивации</a:t>
            </a:r>
          </a:p>
          <a:p>
            <a:r>
              <a:rPr lang="ru-RU" sz="4000" b="1" dirty="0">
                <a:solidFill>
                  <a:schemeClr val="accent2">
                    <a:lumMod val="75000"/>
                  </a:schemeClr>
                </a:solidFill>
              </a:rPr>
              <a:t>2-й этап. Подкрепление и усиление возникшей мотивации</a:t>
            </a:r>
          </a:p>
          <a:p>
            <a:r>
              <a:rPr lang="ru-RU" sz="4000" b="1" dirty="0">
                <a:solidFill>
                  <a:schemeClr val="accent2">
                    <a:lumMod val="75000"/>
                  </a:schemeClr>
                </a:solidFill>
              </a:rPr>
              <a:t>3-й этап. Мотивация завершения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9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0" grpId="0"/>
      <p:bldP spid="8909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1-й этап. Возникновение мотивации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ru-RU" sz="3600" dirty="0"/>
              <a:t>1) зафиксировать у детей мотивы предыдущих достижений. (Мы хорошо поработали над предыдущей темой.);</a:t>
            </a:r>
          </a:p>
          <a:p>
            <a:pPr>
              <a:lnSpc>
                <a:spcPct val="90000"/>
              </a:lnSpc>
            </a:pPr>
            <a:r>
              <a:rPr lang="ru-RU" sz="3600" dirty="0"/>
              <a:t>2) вызвать мотивы относительной неудовлетворенности. (Но не усвоили еще одну важную сторону этой темы.);</a:t>
            </a:r>
          </a:p>
          <a:p>
            <a:pPr>
              <a:lnSpc>
                <a:spcPct val="90000"/>
              </a:lnSpc>
            </a:pPr>
            <a:r>
              <a:rPr lang="ru-RU" sz="3600" dirty="0"/>
              <a:t>3) усилить мотивы ориентации на предстоящую деятельность. (А между тем это вам понадобится в таких-то ситуациях.)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  <p:bldP spid="9011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b="1" dirty="0" smtClean="0">
                <a:solidFill>
                  <a:srgbClr val="FF0000"/>
                </a:solidFill>
              </a:rPr>
              <a:t>2-й этап. Подкрепление и усиление возникшей мотивации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1905000"/>
            <a:ext cx="8034337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ru-RU" sz="2800" dirty="0" smtClean="0"/>
              <a:t>чередование разных видов деятельности;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sz="2800" dirty="0" smtClean="0"/>
              <a:t> </a:t>
            </a:r>
            <a:r>
              <a:rPr lang="ru-RU" sz="2800" dirty="0" smtClean="0"/>
              <a:t>чередование материала различной степени трудности и оценивания, вызывающее положительные или отрицательные эмоции;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ru-RU" sz="2800" dirty="0" smtClean="0"/>
              <a:t> удовлетворенность и неудовлетворенность результатом деятельности;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ru-RU" sz="2800" dirty="0" smtClean="0"/>
              <a:t>поисковая деятельность  учащихся;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ru-RU" sz="2800" dirty="0" smtClean="0"/>
              <a:t>- самоконтроль и самооценка.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1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2000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0" dur="2000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2000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0" dur="2000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5" dur="2000"/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1063</Words>
  <Application>Microsoft Office PowerPoint</Application>
  <PresentationFormat>Экран (4:3)</PresentationFormat>
  <Paragraphs>172</Paragraphs>
  <Slides>27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Слайд 1</vt:lpstr>
      <vt:lpstr>Слайд 2</vt:lpstr>
      <vt:lpstr>Мотивация</vt:lpstr>
      <vt:lpstr>Определение мотивации.</vt:lpstr>
      <vt:lpstr>Слайд 5</vt:lpstr>
      <vt:lpstr>Слайд 6</vt:lpstr>
      <vt:lpstr>Мотивация на каждом этапе  урока </vt:lpstr>
      <vt:lpstr>1-й этап. Возникновение мотивации</vt:lpstr>
      <vt:lpstr>2-й этап. Подкрепление и усиление возникшей мотивации</vt:lpstr>
      <vt:lpstr>3-й этап. Мотивация завершения</vt:lpstr>
      <vt:lpstr>МОТИВАЦИОННАЯ СФЕРА</vt:lpstr>
      <vt:lpstr>Слайд 12</vt:lpstr>
      <vt:lpstr>Два основных вопроса мотивации:</vt:lpstr>
      <vt:lpstr>Слайд 14</vt:lpstr>
      <vt:lpstr>Общая структура мотивации к учению  </vt:lpstr>
      <vt:lpstr> Познавательная мотивация</vt:lpstr>
      <vt:lpstr> Мотивация достижения успеха</vt:lpstr>
      <vt:lpstr> Престижная мотивация </vt:lpstr>
      <vt:lpstr>     Мотивация избегания неудачи</vt:lpstr>
      <vt:lpstr> Компенсаторная мотивация </vt:lpstr>
      <vt:lpstr>Слайд 21</vt:lpstr>
      <vt:lpstr> Мотивация,  лежащая  в самой  учебной   деятельности</vt:lpstr>
      <vt:lpstr> ВНУТРЕННЯЯ МОТИВАЦИЯ</vt:lpstr>
      <vt:lpstr>Слайд 24</vt:lpstr>
      <vt:lpstr>Какими же качествами должен обладать учитель, чтобы его отношения с учащимися содействовали появлению и проявлению интереса к предмету?</vt:lpstr>
      <vt:lpstr>Слайд 26</vt:lpstr>
      <vt:lpstr>Слайд 27</vt:lpstr>
    </vt:vector>
  </TitlesOfParts>
  <Company>Image&amp;Matros™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Image&amp;Matros™</dc:creator>
  <cp:lastModifiedBy>с наступающим!</cp:lastModifiedBy>
  <cp:revision>72</cp:revision>
  <dcterms:created xsi:type="dcterms:W3CDTF">2013-12-07T04:53:32Z</dcterms:created>
  <dcterms:modified xsi:type="dcterms:W3CDTF">2013-12-24T14:50:38Z</dcterms:modified>
</cp:coreProperties>
</file>