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  <p:sldMasterId id="2147483711" r:id="rId4"/>
    <p:sldMasterId id="2147483724" r:id="rId5"/>
    <p:sldMasterId id="2147483737" r:id="rId6"/>
    <p:sldMasterId id="2147483750" r:id="rId7"/>
  </p:sldMasterIdLst>
  <p:notesMasterIdLst>
    <p:notesMasterId r:id="rId15"/>
  </p:notesMasterIdLst>
  <p:sldIdLst>
    <p:sldId id="257" r:id="rId8"/>
    <p:sldId id="260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0" y="-10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8961D-3B0B-4371-A87A-7DA81CC6D7A0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D353A-A273-4FDF-9B96-6814E11E474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172565-301E-4BAC-8390-2DB81266B3D6}" type="slidenum">
              <a:rPr lang="ru-RU">
                <a:solidFill>
                  <a:prstClr val="black"/>
                </a:solidFill>
                <a:latin typeface="Arial" pitchFamily="34" charset="0"/>
              </a:rPr>
              <a:pPr/>
              <a:t>1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7EC73-DDDA-46AF-9E03-56B5657F9211}" type="slidenum">
              <a:rPr lang="ru-RU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8AE49-D93E-4C62-A4C0-1D390F9604B4}" type="slidenum">
              <a:rPr lang="ru-RU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AA631-F363-4E37-AB2D-377BA34C87ED}" type="slidenum">
              <a:rPr lang="ru-RU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F9E27-579B-4257-9D2D-839108478C4D}" type="slidenum">
              <a:rPr lang="ru-RU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079-801F-4D58-B658-4B9B3254156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DD-40D6-4591-B491-5F6F078E104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EAA-1D90-4821-A4D0-6290A1FA2E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9B94-FD8F-4407-9DD8-226C2E8B8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079-801F-4D58-B658-4B9B3254156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B58E-3BBE-48CB-B42D-E060507C73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276-D333-4CCD-8F42-A0B027E102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D44-BCF9-4078-94FA-E18DE8A267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575-4A75-474E-B928-DAA56C80663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AE9-D1A8-42F1-B6D8-7ACBA95FE73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2FF9-6B5F-4829-AFE2-3DB4C5E91F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B58E-3BBE-48CB-B42D-E060507C73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3904-AC63-4EDE-9FF6-C1C0D71CBD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F9F0-EBF3-4642-8100-C7207BC29A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DD-40D6-4591-B491-5F6F078E104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EAA-1D90-4821-A4D0-6290A1FA2E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9B94-FD8F-4407-9DD8-226C2E8B8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079-801F-4D58-B658-4B9B3254156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B58E-3BBE-48CB-B42D-E060507C73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276-D333-4CCD-8F42-A0B027E102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D44-BCF9-4078-94FA-E18DE8A267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575-4A75-474E-B928-DAA56C80663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276-D333-4CCD-8F42-A0B027E102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AE9-D1A8-42F1-B6D8-7ACBA95FE73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2FF9-6B5F-4829-AFE2-3DB4C5E91F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3904-AC63-4EDE-9FF6-C1C0D71CBD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F9F0-EBF3-4642-8100-C7207BC29A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DD-40D6-4591-B491-5F6F078E104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EAA-1D90-4821-A4D0-6290A1FA2E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9B94-FD8F-4407-9DD8-226C2E8B8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079-801F-4D58-B658-4B9B3254156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B58E-3BBE-48CB-B42D-E060507C73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276-D333-4CCD-8F42-A0B027E102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D44-BCF9-4078-94FA-E18DE8A267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D44-BCF9-4078-94FA-E18DE8A267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575-4A75-474E-B928-DAA56C80663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AE9-D1A8-42F1-B6D8-7ACBA95FE73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2FF9-6B5F-4829-AFE2-3DB4C5E91F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3904-AC63-4EDE-9FF6-C1C0D71CBD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F9F0-EBF3-4642-8100-C7207BC29A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DD-40D6-4591-B491-5F6F078E104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EAA-1D90-4821-A4D0-6290A1FA2E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9B94-FD8F-4407-9DD8-226C2E8B8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079-801F-4D58-B658-4B9B3254156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575-4A75-474E-B928-DAA56C80663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B58E-3BBE-48CB-B42D-E060507C73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276-D333-4CCD-8F42-A0B027E102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D44-BCF9-4078-94FA-E18DE8A267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575-4A75-474E-B928-DAA56C80663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AE9-D1A8-42F1-B6D8-7ACBA95FE73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2FF9-6B5F-4829-AFE2-3DB4C5E91F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3904-AC63-4EDE-9FF6-C1C0D71CBD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F9F0-EBF3-4642-8100-C7207BC29A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DD-40D6-4591-B491-5F6F078E104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EAA-1D90-4821-A4D0-6290A1FA2E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AE9-D1A8-42F1-B6D8-7ACBA95FE73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9B94-FD8F-4407-9DD8-226C2E8B8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079-801F-4D58-B658-4B9B3254156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B58E-3BBE-48CB-B42D-E060507C73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276-D333-4CCD-8F42-A0B027E102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D44-BCF9-4078-94FA-E18DE8A267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575-4A75-474E-B928-DAA56C80663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AE9-D1A8-42F1-B6D8-7ACBA95FE73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2FF9-6B5F-4829-AFE2-3DB4C5E91F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3904-AC63-4EDE-9FF6-C1C0D71CBD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F9F0-EBF3-4642-8100-C7207BC29A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2FF9-6B5F-4829-AFE2-3DB4C5E91F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DD-40D6-4591-B491-5F6F078E104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EAA-1D90-4821-A4D0-6290A1FA2E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9B94-FD8F-4407-9DD8-226C2E8B8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E0079-801F-4D58-B658-4B9B3254156C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FB58E-3BBE-48CB-B42D-E060507C730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8276-D333-4CCD-8F42-A0B027E102F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CD44-BCF9-4078-94FA-E18DE8A26738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BA575-4A75-474E-B928-DAA56C806632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CAE9-D1A8-42F1-B6D8-7ACBA95FE73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2FF9-6B5F-4829-AFE2-3DB4C5E91F21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3904-AC63-4EDE-9FF6-C1C0D71CBD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B3904-AC63-4EDE-9FF6-C1C0D71CBD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F9F0-EBF3-4642-8100-C7207BC29A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07DD-40D6-4591-B491-5F6F078E1046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2CEAA-1D90-4821-A4D0-6290A1FA2E93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29B94-FD8F-4407-9DD8-226C2E8B8654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F9F0-EBF3-4642-8100-C7207BC29A09}" type="slidenum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7DF57-5B3D-454A-8664-41EFEEF94542}" type="slidenum">
              <a:rPr lang="ru-RU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7DF57-5B3D-454A-8664-41EFEEF94542}" type="slidenum">
              <a:rPr lang="ru-RU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7DF57-5B3D-454A-8664-41EFEEF94542}" type="slidenum">
              <a:rPr lang="ru-RU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7DF57-5B3D-454A-8664-41EFEEF94542}" type="slidenum">
              <a:rPr lang="ru-RU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7DF57-5B3D-454A-8664-41EFEEF94542}" type="slidenum">
              <a:rPr lang="ru-RU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7DF57-5B3D-454A-8664-41EFEEF94542}" type="slidenum">
              <a:rPr lang="ru-RU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77DF57-5B3D-454A-8664-41EFEEF94542}" type="slidenum">
              <a:rPr lang="ru-RU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620713"/>
            <a:ext cx="7772400" cy="1800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 НОРМЫ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ОТКЛОНЯЮЩЕЕСЯ ПОВЕДЕНИЕ</a:t>
            </a:r>
            <a:r>
              <a:rPr lang="ru-RU" sz="4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360045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План </a:t>
            </a:r>
            <a:r>
              <a:rPr lang="ru-RU" dirty="0" smtClean="0"/>
              <a:t>урока</a:t>
            </a:r>
            <a:r>
              <a:rPr lang="ru-RU" dirty="0"/>
              <a:t>: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/>
              <a:t>Социальные нормы, их значение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/>
              <a:t>Социальный контроль и самоконтроль.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/>
              <a:t>Отклоняющееся поведение, его причины.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/>
              <a:t>Наиболее опасные проявления отклоняющегося поведения. Наркомания. Преступность.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endParaRPr lang="ru-RU" sz="2000" dirty="0"/>
          </a:p>
        </p:txBody>
      </p:sp>
      <p:pic>
        <p:nvPicPr>
          <p:cNvPr id="11268" name="Picture 5" descr="http://yak-prosto.com/images/d/1/sho-take-socialna-nor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28875"/>
            <a:ext cx="6643688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6938" y="1285875"/>
            <a:ext cx="133350" cy="8096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8929688" y="6000750"/>
            <a:ext cx="61912" cy="7937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571500" y="285750"/>
            <a:ext cx="82153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 2" pitchFamily="18" charset="2"/>
              <a:buNone/>
            </a:pPr>
            <a:r>
              <a:rPr lang="ru-RU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 урока:</a:t>
            </a:r>
          </a:p>
          <a:p>
            <a:pPr marL="609600" indent="-6096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Социальные нормы, их значение</a:t>
            </a:r>
          </a:p>
          <a:p>
            <a:pPr marL="609600" indent="-6096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Социальный контроль и самоконтроль.</a:t>
            </a:r>
          </a:p>
          <a:p>
            <a:pPr marL="609600" indent="-6096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Отклоняющееся поведение, его причины.</a:t>
            </a:r>
          </a:p>
          <a:p>
            <a:pPr marL="609600" indent="-609600"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4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Наиболее опасные проявления отклоняющегося поведения. Наркомания. Преступность.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Социальные нормы, их значение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85813"/>
            <a:ext cx="8424863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Социальные нормы-</a:t>
            </a:r>
            <a:r>
              <a:rPr lang="ru-RU" sz="2800" smtClean="0"/>
              <a:t> это общие правила, которые для индивида являются мерой его поведения, а для общества – масштабом оценки этого поведения.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1800" b="1" i="1" smtClean="0"/>
              <a:t>Заполни таблицу используя учебник. </a:t>
            </a:r>
          </a:p>
        </p:txBody>
      </p:sp>
      <p:graphicFrame>
        <p:nvGraphicFramePr>
          <p:cNvPr id="7202" name="Group 34"/>
          <p:cNvGraphicFramePr>
            <a:graphicFrameLocks noGrp="1"/>
          </p:cNvGraphicFramePr>
          <p:nvPr>
            <p:ph sz="half" idx="2"/>
          </p:nvPr>
        </p:nvGraphicFramePr>
        <p:xfrm>
          <a:off x="642938" y="2714625"/>
          <a:ext cx="8104216" cy="3773859"/>
        </p:xfrm>
        <a:graphic>
          <a:graphicData uri="http://schemas.openxmlformats.org/drawingml/2006/table">
            <a:tbl>
              <a:tblPr/>
              <a:tblGrid>
                <a:gridCol w="2578758"/>
                <a:gridCol w="5525458"/>
              </a:tblGrid>
              <a:tr h="1079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Виды социальных норм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Содержание ; примеры соц. норм.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Обычаи, традиции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Правовые нормы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7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…..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>
                <a:latin typeface="Arial Black" pitchFamily="34" charset="0"/>
              </a:rPr>
              <a:t>Социальный контроль и самоконтроль.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b="1" i="1" smtClean="0"/>
              <a:t> Социальный контроль </a:t>
            </a:r>
            <a:r>
              <a:rPr lang="ru-RU" smtClean="0"/>
              <a:t>- это механизм</a:t>
            </a:r>
          </a:p>
          <a:p>
            <a:pPr algn="just" eaLnBrk="1" hangingPunct="1">
              <a:buFontTx/>
              <a:buNone/>
            </a:pPr>
            <a:r>
              <a:rPr lang="ru-RU" smtClean="0"/>
              <a:t>регуляции отношений индивида и общества</a:t>
            </a:r>
          </a:p>
          <a:p>
            <a:pPr algn="just" eaLnBrk="1" hangingPunct="1">
              <a:buFontTx/>
              <a:buNone/>
            </a:pPr>
            <a:r>
              <a:rPr lang="ru-RU" smtClean="0"/>
              <a:t>с целью укрепления порядка и стабильности</a:t>
            </a:r>
          </a:p>
          <a:p>
            <a:pPr algn="just" eaLnBrk="1" hangingPunct="1">
              <a:buFontTx/>
              <a:buNone/>
            </a:pPr>
            <a:r>
              <a:rPr lang="ru-RU" smtClean="0"/>
              <a:t>в обществе.</a:t>
            </a:r>
          </a:p>
          <a:p>
            <a:pPr algn="ctr" eaLnBrk="1" hangingPunct="1">
              <a:buFontTx/>
              <a:buNone/>
            </a:pPr>
            <a:r>
              <a:rPr lang="ru-RU" u="sng" smtClean="0"/>
              <a:t>Элементы социального контроля: </a:t>
            </a:r>
          </a:p>
          <a:p>
            <a:pPr algn="ctr" eaLnBrk="1" hangingPunct="1">
              <a:buFontTx/>
              <a:buNone/>
            </a:pPr>
            <a:endParaRPr lang="ru-RU" u="sng" smtClean="0"/>
          </a:p>
          <a:p>
            <a:pPr eaLnBrk="1" hangingPunct="1">
              <a:buFontTx/>
              <a:buNone/>
            </a:pPr>
            <a:r>
              <a:rPr lang="ru-RU" smtClean="0"/>
              <a:t>социальные нормы                  санкции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928813" y="4500563"/>
            <a:ext cx="484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6643688" y="4500563"/>
            <a:ext cx="484187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>
          <a:xfrm>
            <a:off x="2428875" y="457200"/>
            <a:ext cx="4714875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3" name="Picture 4" descr="вика07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42875"/>
            <a:ext cx="614362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500188" y="571500"/>
            <a:ext cx="62865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5800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6388" name="Picture 4" descr="вика0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4313"/>
            <a:ext cx="777716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Самоконтроль - это осознание и оценка субъектом собственных действий, психических процессов и состояний.</a:t>
            </a:r>
            <a:br>
              <a:rPr lang="ru-RU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142875" y="1928813"/>
            <a:ext cx="5910263" cy="45085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/>
              <a:t>    </a:t>
            </a:r>
            <a:r>
              <a:rPr lang="ru-RU" sz="2800" smtClean="0">
                <a:solidFill>
                  <a:srgbClr val="0070C0"/>
                </a:solidFill>
              </a:rPr>
              <a:t>Люди, владеющие искусством самоконтроля, способны совершать осознанные действия, контролировать проявление своих эмоций, и руководствуясь мотивацией, достигать собственных целей или вносить личный вклад в достижение коллективных целей</a:t>
            </a:r>
            <a:r>
              <a:rPr lang="ru-RU" smtClean="0">
                <a:solidFill>
                  <a:srgbClr val="0070C0"/>
                </a:solidFill>
              </a:rPr>
              <a:t>. </a:t>
            </a:r>
          </a:p>
        </p:txBody>
      </p:sp>
      <p:pic>
        <p:nvPicPr>
          <p:cNvPr id="17412" name="Picture 2" descr="http://berichnow.ru/wp-content/uploads/2012/10/metodyi-samokontrol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071688"/>
            <a:ext cx="3214688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6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Экран (4:3)</PresentationFormat>
  <Paragraphs>34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Трек</vt:lpstr>
      <vt:lpstr>1_Трек</vt:lpstr>
      <vt:lpstr>2_Трек</vt:lpstr>
      <vt:lpstr>3_Трек</vt:lpstr>
      <vt:lpstr>4_Трек</vt:lpstr>
      <vt:lpstr>5_Трек</vt:lpstr>
      <vt:lpstr>6_Трек</vt:lpstr>
      <vt:lpstr>СОЦИАЛЬНЫЕ НОРМЫ . ОТКЛОНЯЮЩЕЕСЯ ПОВЕДЕНИЕ.</vt:lpstr>
      <vt:lpstr>Слайд 2</vt:lpstr>
      <vt:lpstr>Социальные нормы, их значение </vt:lpstr>
      <vt:lpstr>Социальный контроль и самоконтроль.</vt:lpstr>
      <vt:lpstr>Слайд 5</vt:lpstr>
      <vt:lpstr>Слайд 6</vt:lpstr>
      <vt:lpstr> Самоконтроль - это осознание и оценка субъектом собственных действий, психических процессов и состояний.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НОРМЫ . ОТКЛОНЯЮЩЕЕСЯ ПОВЕДЕНИЕ.</dc:title>
  <cp:lastModifiedBy>Admin</cp:lastModifiedBy>
  <cp:revision>1</cp:revision>
  <dcterms:modified xsi:type="dcterms:W3CDTF">2014-01-30T15:29:02Z</dcterms:modified>
</cp:coreProperties>
</file>