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74" r:id="rId4"/>
    <p:sldId id="273" r:id="rId5"/>
    <p:sldId id="258" r:id="rId6"/>
    <p:sldId id="283" r:id="rId7"/>
    <p:sldId id="259" r:id="rId8"/>
    <p:sldId id="262" r:id="rId9"/>
    <p:sldId id="263" r:id="rId10"/>
    <p:sldId id="275" r:id="rId11"/>
    <p:sldId id="276" r:id="rId12"/>
    <p:sldId id="267" r:id="rId13"/>
    <p:sldId id="268" r:id="rId14"/>
    <p:sldId id="269" r:id="rId15"/>
    <p:sldId id="270" r:id="rId16"/>
    <p:sldId id="277" r:id="rId17"/>
    <p:sldId id="272" r:id="rId18"/>
    <p:sldId id="281" r:id="rId19"/>
    <p:sldId id="282" r:id="rId20"/>
    <p:sldId id="284" r:id="rId21"/>
    <p:sldId id="279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94660"/>
  </p:normalViewPr>
  <p:slideViewPr>
    <p:cSldViewPr>
      <p:cViewPr varScale="1">
        <p:scale>
          <a:sx n="50" d="100"/>
          <a:sy n="50" d="100"/>
        </p:scale>
        <p:origin x="-84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876EFE-24F9-413A-BF3C-1515C88EEED7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70C3E7-A77E-498A-B8B9-3D376A2B0C2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0C3E7-A77E-498A-B8B9-3D376A2B0C2C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0C3E7-A77E-498A-B8B9-3D376A2B0C2C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0C3E7-A77E-498A-B8B9-3D376A2B0C2C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0C3E7-A77E-498A-B8B9-3D376A2B0C2C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0C3E7-A77E-498A-B8B9-3D376A2B0C2C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0C3E7-A77E-498A-B8B9-3D376A2B0C2C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0C3E7-A77E-498A-B8B9-3D376A2B0C2C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0C3E7-A77E-498A-B8B9-3D376A2B0C2C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0C3E7-A77E-498A-B8B9-3D376A2B0C2C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0C3E7-A77E-498A-B8B9-3D376A2B0C2C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0C3E7-A77E-498A-B8B9-3D376A2B0C2C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0C3E7-A77E-498A-B8B9-3D376A2B0C2C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0C3E7-A77E-498A-B8B9-3D376A2B0C2C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0C3E7-A77E-498A-B8B9-3D376A2B0C2C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0C3E7-A77E-498A-B8B9-3D376A2B0C2C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0C3E7-A77E-498A-B8B9-3D376A2B0C2C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0C3E7-A77E-498A-B8B9-3D376A2B0C2C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0C3E7-A77E-498A-B8B9-3D376A2B0C2C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0C3E7-A77E-498A-B8B9-3D376A2B0C2C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0C3E7-A77E-498A-B8B9-3D376A2B0C2C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0C3E7-A77E-498A-B8B9-3D376A2B0C2C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6CAC7-83EE-44F1-9CB5-591BBBB79BE4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76DB8-C5DB-4474-A26F-0DA21C6547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6CAC7-83EE-44F1-9CB5-591BBBB79BE4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76DB8-C5DB-4474-A26F-0DA21C6547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6CAC7-83EE-44F1-9CB5-591BBBB79BE4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76DB8-C5DB-4474-A26F-0DA21C6547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6CAC7-83EE-44F1-9CB5-591BBBB79BE4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76DB8-C5DB-4474-A26F-0DA21C6547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6CAC7-83EE-44F1-9CB5-591BBBB79BE4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76DB8-C5DB-4474-A26F-0DA21C6547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6CAC7-83EE-44F1-9CB5-591BBBB79BE4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76DB8-C5DB-4474-A26F-0DA21C6547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6CAC7-83EE-44F1-9CB5-591BBBB79BE4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76DB8-C5DB-4474-A26F-0DA21C6547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6CAC7-83EE-44F1-9CB5-591BBBB79BE4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76DB8-C5DB-4474-A26F-0DA21C6547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6CAC7-83EE-44F1-9CB5-591BBBB79BE4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76DB8-C5DB-4474-A26F-0DA21C6547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6CAC7-83EE-44F1-9CB5-591BBBB79BE4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76DB8-C5DB-4474-A26F-0DA21C6547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6CAC7-83EE-44F1-9CB5-591BBBB79BE4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76DB8-C5DB-4474-A26F-0DA21C6547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6CAC7-83EE-44F1-9CB5-591BBBB79BE4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776DB8-C5DB-4474-A26F-0DA21C65475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gi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\Desktop\ДОКЛАД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017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476672"/>
            <a:ext cx="8892480" cy="1470025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ru-RU" sz="35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2060848"/>
            <a:ext cx="8748464" cy="4536504"/>
          </a:xfrm>
        </p:spPr>
        <p:txBody>
          <a:bodyPr>
            <a:normAutofit/>
          </a:bodyPr>
          <a:lstStyle/>
          <a:p>
            <a:pPr algn="l"/>
            <a:endParaRPr lang="ru-RU" sz="25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ТЕМА:  « Исследовательская деятельность как одна из форм работы детьми»</a:t>
            </a:r>
          </a:p>
          <a:p>
            <a:pPr algn="l"/>
            <a:endParaRPr lang="ru-RU" sz="25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ru-RU" sz="25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r>
              <a:rPr lang="ru-RU" sz="2500" dirty="0" smtClean="0">
                <a:solidFill>
                  <a:schemeClr val="accent6">
                    <a:lumMod val="50000"/>
                  </a:schemeClr>
                </a:solidFill>
              </a:rPr>
              <a:t>Автор:                                          </a:t>
            </a:r>
            <a:r>
              <a:rPr lang="ru-RU" sz="2500" dirty="0" err="1" smtClean="0">
                <a:solidFill>
                  <a:schemeClr val="accent6">
                    <a:lumMod val="50000"/>
                  </a:schemeClr>
                </a:solidFill>
              </a:rPr>
              <a:t>Кашеня</a:t>
            </a:r>
            <a:r>
              <a:rPr lang="ru-RU" sz="2500" dirty="0" smtClean="0">
                <a:solidFill>
                  <a:schemeClr val="accent6">
                    <a:lumMod val="50000"/>
                  </a:schemeClr>
                </a:solidFill>
              </a:rPr>
              <a:t> Г.В. учитель истории</a:t>
            </a:r>
          </a:p>
          <a:p>
            <a:pPr algn="l"/>
            <a:r>
              <a:rPr lang="ru-RU" sz="2500" dirty="0" smtClean="0">
                <a:solidFill>
                  <a:schemeClr val="accent6">
                    <a:lumMod val="50000"/>
                  </a:schemeClr>
                </a:solidFill>
              </a:rPr>
              <a:t>                                                      МБОУ «Баргузинская СОШ»			                                            				 				 	  </a:t>
            </a:r>
            <a:r>
              <a:rPr lang="ru-RU" dirty="0" smtClean="0"/>
              <a:t>       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Админ\Desktop\ДОКЛАД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017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5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Принципы учебно-исследовательской деятельности учащихся.</a:t>
            </a:r>
            <a:endParaRPr lang="ru-RU" sz="35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96752"/>
            <a:ext cx="8424936" cy="541784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      </a:t>
            </a:r>
            <a:r>
              <a:rPr lang="ru-RU" sz="3700" dirty="0" smtClean="0"/>
              <a:t>  </a:t>
            </a:r>
          </a:p>
          <a:p>
            <a:r>
              <a:rPr lang="ru-RU" sz="3700" dirty="0" smtClean="0">
                <a:solidFill>
                  <a:schemeClr val="accent2">
                    <a:lumMod val="75000"/>
                  </a:schemeClr>
                </a:solidFill>
              </a:rPr>
              <a:t>—  принцип доступности (способность ребёнка выполнить задание, по завершению которого возникнет ощущение успеха от результата собственной деятельности);</a:t>
            </a:r>
          </a:p>
          <a:p>
            <a:r>
              <a:rPr lang="ru-RU" sz="3700" dirty="0" smtClean="0">
                <a:solidFill>
                  <a:schemeClr val="accent2">
                    <a:lumMod val="75000"/>
                  </a:schemeClr>
                </a:solidFill>
              </a:rPr>
              <a:t>—  принцип естественности (проблема должна быть реальной, а не надуманной; подлинный интерес к процессу исследования);</a:t>
            </a:r>
          </a:p>
          <a:p>
            <a:r>
              <a:rPr lang="ru-RU" sz="3700" dirty="0" smtClean="0">
                <a:solidFill>
                  <a:schemeClr val="accent2">
                    <a:lumMod val="75000"/>
                  </a:schemeClr>
                </a:solidFill>
              </a:rPr>
              <a:t>—   принцип  экспериментальности  (познание учащимися свойств чего-либо посредством всех анализаторов, в результате чего различные свойства предметов и явления воспринимаются во взаимосвязи, охватываются со всех сторон);</a:t>
            </a:r>
          </a:p>
          <a:p>
            <a:r>
              <a:rPr lang="ru-RU" sz="3700" dirty="0" smtClean="0">
                <a:solidFill>
                  <a:schemeClr val="accent2">
                    <a:lumMod val="75000"/>
                  </a:schemeClr>
                </a:solidFill>
              </a:rPr>
              <a:t>—  принцип  культуросообразности (учёт традиций миропонимания, которые существуют в данной культуре);</a:t>
            </a:r>
          </a:p>
          <a:p>
            <a:r>
              <a:rPr lang="ru-RU" sz="3700" dirty="0" smtClean="0">
                <a:solidFill>
                  <a:schemeClr val="accent2">
                    <a:lumMod val="75000"/>
                  </a:schemeClr>
                </a:solidFill>
              </a:rPr>
              <a:t>— принцип  самодеятельности (ученик овладевает ходом исследования и новыми знаниями через собственный опыт самостоятельной работы). 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Админ\Desktop\ДОКЛАД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017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5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Формы организации учебно-исследовательской деятельности на урочных занятиях</a:t>
            </a:r>
            <a:r>
              <a:rPr lang="ru-RU" sz="35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  <a:endParaRPr lang="ru-RU" sz="35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2">
              <a:lnSpc>
                <a:spcPct val="80000"/>
              </a:lnSpc>
            </a:pPr>
            <a:r>
              <a:rPr lang="ru-RU" sz="2500" dirty="0" smtClean="0">
                <a:solidFill>
                  <a:schemeClr val="accent2">
                    <a:lumMod val="75000"/>
                  </a:schemeClr>
                </a:solidFill>
              </a:rPr>
              <a:t>урок-лаборатория, </a:t>
            </a:r>
          </a:p>
          <a:p>
            <a:pPr lvl="2">
              <a:lnSpc>
                <a:spcPct val="80000"/>
              </a:lnSpc>
            </a:pPr>
            <a:r>
              <a:rPr lang="ru-RU" sz="2500" dirty="0" smtClean="0">
                <a:solidFill>
                  <a:schemeClr val="accent2">
                    <a:lumMod val="75000"/>
                  </a:schemeClr>
                </a:solidFill>
              </a:rPr>
              <a:t>урок — творческий отчёт,</a:t>
            </a:r>
          </a:p>
          <a:p>
            <a:pPr lvl="2">
              <a:lnSpc>
                <a:spcPct val="80000"/>
              </a:lnSpc>
            </a:pPr>
            <a:r>
              <a:rPr lang="ru-RU" sz="2500" dirty="0" smtClean="0">
                <a:solidFill>
                  <a:schemeClr val="accent2">
                    <a:lumMod val="75000"/>
                  </a:schemeClr>
                </a:solidFill>
              </a:rPr>
              <a:t>урок изобретательства, </a:t>
            </a:r>
          </a:p>
          <a:p>
            <a:pPr lvl="2">
              <a:lnSpc>
                <a:spcPct val="80000"/>
              </a:lnSpc>
            </a:pPr>
            <a:r>
              <a:rPr lang="ru-RU" sz="2500" dirty="0" smtClean="0">
                <a:solidFill>
                  <a:schemeClr val="accent2">
                    <a:lumMod val="75000"/>
                  </a:schemeClr>
                </a:solidFill>
              </a:rPr>
              <a:t>урок — рассказ об учёных, </a:t>
            </a:r>
          </a:p>
          <a:p>
            <a:pPr lvl="2">
              <a:lnSpc>
                <a:spcPct val="80000"/>
              </a:lnSpc>
            </a:pPr>
            <a:r>
              <a:rPr lang="ru-RU" sz="2500" dirty="0" smtClean="0">
                <a:solidFill>
                  <a:schemeClr val="accent2">
                    <a:lumMod val="75000"/>
                  </a:schemeClr>
                </a:solidFill>
              </a:rPr>
              <a:t>урок — защита исследовательских проектов, </a:t>
            </a:r>
          </a:p>
          <a:p>
            <a:pPr lvl="2">
              <a:lnSpc>
                <a:spcPct val="80000"/>
              </a:lnSpc>
            </a:pPr>
            <a:r>
              <a:rPr lang="ru-RU" sz="2500" dirty="0" smtClean="0">
                <a:solidFill>
                  <a:schemeClr val="accent2">
                    <a:lumMod val="75000"/>
                  </a:schemeClr>
                </a:solidFill>
              </a:rPr>
              <a:t>урок-экспертиза, </a:t>
            </a:r>
          </a:p>
          <a:p>
            <a:pPr lvl="2">
              <a:lnSpc>
                <a:spcPct val="80000"/>
              </a:lnSpc>
            </a:pPr>
            <a:r>
              <a:rPr lang="ru-RU" sz="2500" dirty="0" smtClean="0">
                <a:solidFill>
                  <a:schemeClr val="accent2">
                    <a:lumMod val="75000"/>
                  </a:schemeClr>
                </a:solidFill>
              </a:rPr>
              <a:t>урок открытых мыслей;</a:t>
            </a:r>
          </a:p>
          <a:p>
            <a:pPr lvl="2">
              <a:lnSpc>
                <a:spcPct val="80000"/>
              </a:lnSpc>
            </a:pPr>
            <a:r>
              <a:rPr lang="ru-RU" sz="2500" dirty="0" smtClean="0">
                <a:solidFill>
                  <a:schemeClr val="accent2">
                    <a:lumMod val="75000"/>
                  </a:schemeClr>
                </a:solidFill>
              </a:rPr>
              <a:t>урок – исследования </a:t>
            </a:r>
          </a:p>
          <a:p>
            <a:pPr lvl="2">
              <a:lnSpc>
                <a:spcPct val="80000"/>
              </a:lnSpc>
            </a:pPr>
            <a:r>
              <a:rPr lang="ru-RU" sz="2500" dirty="0" smtClean="0">
                <a:solidFill>
                  <a:schemeClr val="accent2">
                    <a:lumMod val="75000"/>
                  </a:schemeClr>
                </a:solidFill>
              </a:rPr>
              <a:t>домашнее задание исследовательского характера</a:t>
            </a:r>
            <a:r>
              <a:rPr lang="ru-RU" sz="2500" dirty="0" smtClean="0"/>
              <a:t>.</a:t>
            </a:r>
          </a:p>
          <a:p>
            <a:pPr>
              <a:lnSpc>
                <a:spcPct val="80000"/>
              </a:lnSpc>
              <a:buNone/>
            </a:pPr>
            <a:r>
              <a:rPr lang="ru-RU" sz="2500" dirty="0" smtClean="0"/>
              <a:t>.</a:t>
            </a:r>
            <a:endParaRPr lang="ru-RU" sz="2500" i="1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Админ\Desktop\ДОКЛАД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017000" cy="6858000"/>
          </a:xfrm>
          <a:prstGeom prst="rect">
            <a:avLst/>
          </a:prstGeom>
          <a:noFill/>
        </p:spPr>
      </p:pic>
      <p:pic>
        <p:nvPicPr>
          <p:cNvPr id="1027" name="Picture 3" descr="C:\users\админ\desktop\documents\мой класс\9 в класс\P10201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3" y="4337721"/>
            <a:ext cx="3168352" cy="252027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13002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60648"/>
            <a:ext cx="8229600" cy="5793507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Подлинно исследовательская историческая деятельность невозможна без развития исторического мышления, так как именно оно ведёт к новому объекту познания. Ученик должен взвесить все «за» и «против», предвидеть последствия, т.е. рассмотреть проблему с разных точек зрения, учесть разные мнения. Развитие критического мышления у школьников необходимо начинать как можно  раньше, постепенно формируя умения работать с информацией на всех типах уроков, т.е. закладывая навыки  исследовательской работы.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Админ\Desktop\ДОКЛАД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017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u="sng" dirty="0" smtClean="0">
                <a:solidFill>
                  <a:schemeClr val="accent2">
                    <a:lumMod val="75000"/>
                  </a:schemeClr>
                </a:solidFill>
              </a:rPr>
              <a:t>Рассмотрим задание:</a:t>
            </a:r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u="sng" dirty="0" smtClean="0">
                <a:solidFill>
                  <a:schemeClr val="accent2">
                    <a:lumMod val="75000"/>
                  </a:schemeClr>
                </a:solidFill>
              </a:rPr>
              <a:t>Юлий Цезарь и Александр Македонский.</a:t>
            </a:r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- Он был великим полководцем.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- Он умер, достигнув вершины славы и могущества.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- Он считал себя потомком Геракла… 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Picture 2" descr="c:\users\админ\desktop\documents\мой класс\ВИЗИТКА\3675\714795931.jpg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0" y="5085184"/>
            <a:ext cx="1857747" cy="16916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Админ\Desktop\ДОКЛАД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017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1" descr="C:\Users\Админ\Desktop\4c85742ff8b82d9897428a17c937a736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4129276"/>
            <a:ext cx="2592288" cy="2728724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В учебной исследовательской деятельности старшеклассники  знакомятся со специальными методами исторического исследования: синхронным, хронологическим, методом исторических параллелей, методом исторического моделирования, структурно-системным методом, методом актуализации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Админ\Desktop\ДОКЛАД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017000" cy="6858000"/>
          </a:xfrm>
          <a:prstGeom prst="rect">
            <a:avLst/>
          </a:prstGeom>
          <a:noFill/>
        </p:spPr>
      </p:pic>
      <p:pic>
        <p:nvPicPr>
          <p:cNvPr id="3074" name="Picture 2" descr="C:\users\админ\desktop\documents\мой класс\9 в класс\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092962"/>
            <a:ext cx="5076056" cy="33840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Так, при повторении темы «Общественное движение в России во второй половине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XIX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века» учащимся предлагается составить модель Российского государства по программам декабристов, западников</a:t>
            </a:r>
            <a:r>
              <a:rPr lang="ru-RU" smtClean="0">
                <a:solidFill>
                  <a:schemeClr val="accent2">
                    <a:lumMod val="75000"/>
                  </a:schemeClr>
                </a:solidFill>
              </a:rPr>
              <a:t>, славянофилов.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Синхронный метод применяется при ответе на вопрос об основных международных проблемах, составлявших содержание Восточного вопроса во внешней политике России в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XIX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веке. При помощи хронологического метода предлагается выделить формирования парламентаризма в России.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Админ\Desktop\ДОКЛАД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017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Формы исследовательской деятельности: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Доклад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Реферат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Исследовательский проект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Эссе </a:t>
            </a:r>
          </a:p>
        </p:txBody>
      </p:sp>
      <p:pic>
        <p:nvPicPr>
          <p:cNvPr id="54275" name="Picture 3" descr="c:\users\админ\desktop\documents\мой класс\ВИЗИТКА\3675\1391_RAA\Учителя и ученики ІІ\14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3933056"/>
            <a:ext cx="2088232" cy="2590800"/>
          </a:xfrm>
          <a:prstGeom prst="rect">
            <a:avLst/>
          </a:prstGeom>
          <a:noFill/>
        </p:spPr>
      </p:pic>
      <p:pic>
        <p:nvPicPr>
          <p:cNvPr id="7" name="Picture 6" descr="c:\users\админ\desktop\documents\мой класс\ВИЗИТКА\03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113" y="1340768"/>
            <a:ext cx="3563888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5" descr="c:\users\админ\desktop\documents\мой класс\ВИЗИТКА\02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79912" y="4671138"/>
            <a:ext cx="2915816" cy="21868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Админ\Desktop\ДОКЛАД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017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Участие в научно-практических конференциях.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Picture 2" descr="C:\users\админ\desktop\documents\мой класс\9 в класс\P1020149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412776"/>
            <a:ext cx="3897490" cy="25991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3" descr="C:\users\админ\desktop\documents\мой класс\9 в класс\P102015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920" y="1700809"/>
            <a:ext cx="3816424" cy="25442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 descr="C:\Users\9226~1\AppData\Local\Temp\Rar$DIa0.671\06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4168" y="4128192"/>
            <a:ext cx="2814816" cy="24151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2" descr="C:\Users\9226~1\AppData\Local\Temp\Rar$DIa0.615\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3933056"/>
            <a:ext cx="2808312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3" name="Picture 1" descr="c:\users\админ\desktop\documents\мой класс\ВИЗИТКА\Новая папка\максим\Изображение 00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15815" y="4455150"/>
            <a:ext cx="3024337" cy="21422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5" name="Picture 3" descr="c:\users\админ\desktop\documents\мой класс\часть 2\часть2\Ученик года-2009\Валя_JPG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660232" y="1029526"/>
            <a:ext cx="2232248" cy="20394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Админ\Desktop\ДОКЛАД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017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Наши достижения.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Picture 3" descr="C:\Users\Админ\Desktop\Новая папка (5)\Новая папка\19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196752"/>
            <a:ext cx="3491879" cy="23762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6323" name="Picture 3" descr="c:\users\админ\desktop\documents\мой класс\ВИЗИТКА\9 В класс\P102040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833664"/>
            <a:ext cx="4032448" cy="30243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6324" name="Picture 4" descr="c:\users\админ\desktop\documents\мой класс\ВИЗИТКА\9 В класс\P102041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3302986"/>
            <a:ext cx="3923928" cy="35550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6325" name="Picture 5" descr="c:\users\админ\desktop\documents\мой класс\ВИЗИТКА\9 В класс\P102041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67944" y="1124744"/>
            <a:ext cx="4211960" cy="28083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Админ\Desktop\ДОКЛАД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017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Админ\Desktop\Новая папка (5)\Новая папка\44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315416"/>
            <a:ext cx="5118743" cy="414908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Picture 2" descr="c:\users\админ\desktop\documents\мой класс\ВИЗИТКА\9 В класс\P102040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7704" y="3645024"/>
            <a:ext cx="4283968" cy="32129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3" descr="C:\Users\9226~1\AppData\Local\Temp\Rar$DIa0.812\1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4008" y="0"/>
            <a:ext cx="3816424" cy="352839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Админ\Desktop\ДОКЛАД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017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5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АКТУАЛЬНОСТЬ.</a:t>
            </a:r>
            <a:endParaRPr lang="ru-RU" sz="35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6866" name="Picture 2" descr="c:\users\админ\desktop\documents\мой класс\ВИЗИТКА\3675\714795931.jpg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0312" y="5517232"/>
            <a:ext cx="1417315" cy="1107182"/>
          </a:xfrm>
          <a:prstGeom prst="rect">
            <a:avLst/>
          </a:prstGeom>
          <a:noFill/>
        </p:spPr>
      </p:pic>
      <p:pic>
        <p:nvPicPr>
          <p:cNvPr id="7" name="Picture 2" descr="c:\users\админ\desktop\documents\мой класс\ВИЗИТКА\3675\714795931.jpg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32712" y="5669632"/>
            <a:ext cx="1417315" cy="110718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96752"/>
            <a:ext cx="8712968" cy="511256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	</a:t>
            </a:r>
            <a:r>
              <a:rPr lang="ru-RU" sz="2600" dirty="0" smtClean="0">
                <a:solidFill>
                  <a:schemeClr val="accent2">
                    <a:lumMod val="75000"/>
                  </a:schemeClr>
                </a:solidFill>
              </a:rPr>
              <a:t>	</a:t>
            </a:r>
            <a:r>
              <a:rPr lang="ru-RU" sz="2800" dirty="0" smtClean="0">
                <a:solidFill>
                  <a:srgbClr val="C00000"/>
                </a:solidFill>
              </a:rPr>
              <a:t>Происходящие изменения в современном обществе требуют развития новых способов образования, педагогических технологий, нацеленных на индивидуальное развитие личности, творческую инициацию, выработку навыка самостоятельной навигации в информационных полях, формирование у учащихся универсального умения ставить и решать задачи для разрешения возникающих в жизни проблем – профессиональной деятельности, самоопределения, повседневной жизни.</a:t>
            </a:r>
            <a:endParaRPr lang="ru-RU" sz="27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Админ\Desktop\ДОКЛАД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017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процессе исследовательской деятельности формируются</a:t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32656"/>
            <a:ext cx="8892480" cy="5976664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7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None/>
            </a:pPr>
            <a:endParaRPr lang="ru-RU" sz="27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None/>
            </a:pPr>
            <a:endParaRPr lang="ru-RU" sz="27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2700" dirty="0" smtClean="0">
                <a:solidFill>
                  <a:schemeClr val="accent2">
                    <a:lumMod val="75000"/>
                  </a:schemeClr>
                </a:solidFill>
              </a:rPr>
              <a:t>1. Ценностно-смысловая компетенция</a:t>
            </a:r>
          </a:p>
          <a:p>
            <a:r>
              <a:rPr lang="ru-RU" sz="2700" dirty="0" smtClean="0">
                <a:solidFill>
                  <a:schemeClr val="accent2">
                    <a:lumMod val="75000"/>
                  </a:schemeClr>
                </a:solidFill>
              </a:rPr>
              <a:t>2. Общекультурная компетенция</a:t>
            </a:r>
          </a:p>
          <a:p>
            <a:r>
              <a:rPr lang="ru-RU" sz="2700" dirty="0" smtClean="0">
                <a:solidFill>
                  <a:schemeClr val="accent2">
                    <a:lumMod val="75000"/>
                  </a:schemeClr>
                </a:solidFill>
              </a:rPr>
              <a:t>3. Учебно-познавательная</a:t>
            </a:r>
          </a:p>
          <a:p>
            <a:r>
              <a:rPr lang="ru-RU" sz="2700" dirty="0" smtClean="0">
                <a:solidFill>
                  <a:schemeClr val="accent2">
                    <a:lumMod val="75000"/>
                  </a:schemeClr>
                </a:solidFill>
              </a:rPr>
              <a:t>4. Информационная</a:t>
            </a:r>
          </a:p>
          <a:p>
            <a:r>
              <a:rPr lang="ru-RU" sz="2700" dirty="0" smtClean="0">
                <a:solidFill>
                  <a:schemeClr val="accent2">
                    <a:lumMod val="75000"/>
                  </a:schemeClr>
                </a:solidFill>
              </a:rPr>
              <a:t>5. Коммуникативная</a:t>
            </a:r>
          </a:p>
          <a:p>
            <a:r>
              <a:rPr lang="ru-RU" sz="2700" dirty="0" smtClean="0">
                <a:solidFill>
                  <a:schemeClr val="accent2">
                    <a:lumMod val="75000"/>
                  </a:schemeClr>
                </a:solidFill>
              </a:rPr>
              <a:t>6. Социально-трудовая</a:t>
            </a:r>
          </a:p>
          <a:p>
            <a:r>
              <a:rPr lang="ru-RU" sz="2700" dirty="0" smtClean="0">
                <a:solidFill>
                  <a:schemeClr val="accent2">
                    <a:lumMod val="75000"/>
                  </a:schemeClr>
                </a:solidFill>
              </a:rPr>
              <a:t>7. Личностная компетенция – самосовершенствование</a:t>
            </a:r>
          </a:p>
          <a:p>
            <a:endParaRPr lang="ru-RU" dirty="0"/>
          </a:p>
        </p:txBody>
      </p:sp>
      <p:pic>
        <p:nvPicPr>
          <p:cNvPr id="5" name="Picture 2" descr="c:\users\админ\desktop\documents\мой класс\ВИЗИТКА\3675\714795931.jpg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5301208"/>
            <a:ext cx="2073771" cy="14756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Админ\Desktop\ДОКЛАД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017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600200"/>
            <a:ext cx="8892480" cy="4525963"/>
          </a:xfrm>
        </p:spPr>
        <p:txBody>
          <a:bodyPr>
            <a:prstTxWarp prst="textCanDown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None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ВНИМАНИЕ!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Picture 2" descr="c:\users\админ\desktop\documents\мой класс\ВИЗИТКА\3675\714795931.jpg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0312" y="5589240"/>
            <a:ext cx="1569715" cy="11875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Админ\Desktop\ДОКЛАД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017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		</a:t>
            </a:r>
            <a:r>
              <a:rPr lang="ru-RU" sz="2700" dirty="0" smtClean="0">
                <a:solidFill>
                  <a:schemeClr val="accent2">
                    <a:lumMod val="75000"/>
                  </a:schemeClr>
                </a:solidFill>
              </a:rPr>
              <a:t>Проектно -исследовательская деятельность позволяет развивать интеллектуальный потенциал личности: от накопления знаний и навыков к самовыражению в творчестве и науке. Необходимо предоставить ребенку возможности практического применения знаний, умений и навыков в период становления личности. Овладение исследовательским методом дает возможность приобрести умение анализировать, находить причинно-следственные связи.</a:t>
            </a:r>
            <a:endParaRPr lang="ru-RU" sz="27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049" name="Picture 1" descr="C:\Users\Админ\Desktop\4c85742ff8b82d9897428a17c937a736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4129275"/>
            <a:ext cx="2592288" cy="2728724"/>
          </a:xfrm>
          <a:prstGeom prst="rect">
            <a:avLst/>
          </a:prstGeom>
          <a:noFill/>
        </p:spPr>
      </p:pic>
      <p:pic>
        <p:nvPicPr>
          <p:cNvPr id="6" name="Picture 1" descr="C:\Users\Админ\Desktop\4c85742ff8b82d9897428a17c937a736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4129276"/>
            <a:ext cx="2592288" cy="27287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Админ\Desktop\ДОКЛАД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017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60648"/>
            <a:ext cx="8229600" cy="51125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		</a:t>
            </a:r>
            <a:r>
              <a:rPr lang="ru-RU" sz="2700" dirty="0" smtClean="0">
                <a:solidFill>
                  <a:schemeClr val="accent2">
                    <a:lumMod val="75000"/>
                  </a:schemeClr>
                </a:solidFill>
              </a:rPr>
              <a:t>Организация исследовательской деятельности рассматривается сегодня как мощная инновационная образовательная технология. Одаренные  дети нуждаются в нагрузке, которая была быть  под стать их умственным силам, и одной из результативных технологий работы с одаренными детьми, является вовлечение их в исследовательскую деятельность.</a:t>
            </a:r>
            <a:endParaRPr lang="ru-RU" sz="27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1" descr="C:\Users\Админ\Desktop\4c85742ff8b82d9897428a17c937a736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3789040"/>
            <a:ext cx="2592288" cy="27287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Админ\Desktop\ДОКЛАД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017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ЦЕЛЬ РАБОТЫ: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1" descr="C:\Users\Админ\Desktop\4c85742ff8b82d9897428a17c937a736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4129276"/>
            <a:ext cx="2592288" cy="2728724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000" dirty="0" smtClean="0">
                <a:solidFill>
                  <a:schemeClr val="accent2">
                    <a:lumMod val="75000"/>
                  </a:schemeClr>
                </a:solidFill>
              </a:rPr>
              <a:t>создание </a:t>
            </a:r>
            <a:r>
              <a:rPr lang="ru-RU" sz="3000" dirty="0">
                <a:solidFill>
                  <a:schemeClr val="accent2">
                    <a:lumMod val="75000"/>
                  </a:schemeClr>
                </a:solidFill>
              </a:rPr>
              <a:t>условий для разработки механизмов саморазвития, самореализации и профессионального самоопределения личности ребёнка в результате исследовательской деятельности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Админ\Desktop\ДОКЛАД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017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Задачи: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1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 Проанализировать сущность исследовательской деятельности учащихся и выявить особенности ее организации.</a:t>
            </a:r>
          </a:p>
          <a:p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2Рассмотреть исследовательскую работу, как одну из форм развития детей</a:t>
            </a:r>
          </a:p>
          <a:p>
            <a:r>
              <a:rPr lang="ru-RU" sz="2800" dirty="0" smtClean="0"/>
              <a:t> </a:t>
            </a:r>
          </a:p>
          <a:p>
            <a:endParaRPr lang="ru-RU" dirty="0"/>
          </a:p>
        </p:txBody>
      </p:sp>
      <p:pic>
        <p:nvPicPr>
          <p:cNvPr id="5" name="Picture 2" descr="c:\users\админ\desktop\documents\мой класс\ВИЗИТКА\3675\714795931.jpg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4869160"/>
            <a:ext cx="2361803" cy="19076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Админ\Desktop\ДОКЛАД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017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Организация исследовательской деятельности учащихся.  </a:t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700" dirty="0" smtClean="0">
                <a:solidFill>
                  <a:schemeClr val="accent2">
                    <a:lumMod val="75000"/>
                  </a:schemeClr>
                </a:solidFill>
              </a:rPr>
              <a:t>В  связи с внедрением  в образовательную деятельность школ  стандартов второго поколения, особое внимание  уделяется исследовательской деятельности  учащихся, как действенному методу развития универсальных учебных действий.</a:t>
            </a:r>
            <a:endParaRPr lang="ru-RU" sz="27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Picture 1" descr="C:\Users\Админ\Desktop\4c85742ff8b82d9897428a17c937a736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4129276"/>
            <a:ext cx="2592288" cy="27287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Админ\Desktop\ДОКЛАД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017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91264" cy="5865515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 </a:t>
            </a:r>
            <a:r>
              <a:rPr lang="ru-RU" sz="3400" dirty="0" smtClean="0"/>
              <a:t> </a:t>
            </a:r>
            <a:r>
              <a:rPr lang="ru-RU" sz="3400" b="1" dirty="0" smtClean="0">
                <a:solidFill>
                  <a:schemeClr val="accent2">
                    <a:lumMod val="75000"/>
                  </a:schemeClr>
                </a:solidFill>
              </a:rPr>
              <a:t> Исследовательская деятельность </a:t>
            </a:r>
            <a:r>
              <a:rPr lang="ru-RU" sz="3400" dirty="0" smtClean="0">
                <a:solidFill>
                  <a:schemeClr val="accent2">
                    <a:lumMod val="75000"/>
                  </a:schemeClr>
                </a:solidFill>
              </a:rPr>
              <a:t> — деятельность учащихся, связанная с решением учащимися творческой, исследовательской задачи с заранее неизвестным решением (в отличие от практикума, служащего для иллюстрации тех или иных законов природы) и предполагающая наличие основных этапов, характерных для исследования в научной сфере, нормированную исходя из принятых в науке традиций: постановку проблемы, изучение теории, посвященной данной проблематике, подбор методик исследования и практическое овладение ими, сбор собственного материала, его анализ и обобщение, научный комментарий, собственные выводы.  </a:t>
            </a:r>
            <a:endParaRPr lang="ru-RU" sz="3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Админ\Desktop\ДОКЛАД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017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1" descr="C:\Users\Админ\Desktop\4c85742ff8b82d9897428a17c937a736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4129276"/>
            <a:ext cx="2592288" cy="2728724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597352"/>
          </a:xfrm>
        </p:spPr>
        <p:txBody>
          <a:bodyPr>
            <a:noAutofit/>
          </a:bodyPr>
          <a:lstStyle/>
          <a:p>
            <a:r>
              <a:rPr lang="ru-RU" sz="2600" dirty="0" smtClean="0">
                <a:solidFill>
                  <a:schemeClr val="accent2">
                    <a:lumMod val="75000"/>
                  </a:schemeClr>
                </a:solidFill>
              </a:rPr>
              <a:t>Для успешного осуществления учебно-исследовательской деятельности,  обучающиеся должны овладеть следующими действиями:</a:t>
            </a:r>
          </a:p>
          <a:p>
            <a:r>
              <a:rPr lang="ru-RU" sz="2600" dirty="0" smtClean="0">
                <a:solidFill>
                  <a:schemeClr val="accent2">
                    <a:lumMod val="75000"/>
                  </a:schemeClr>
                </a:solidFill>
              </a:rPr>
              <a:t>• постановка проблемы и аргументирование её актуальности;</a:t>
            </a:r>
          </a:p>
          <a:p>
            <a:r>
              <a:rPr lang="ru-RU" sz="2600" dirty="0" smtClean="0">
                <a:solidFill>
                  <a:schemeClr val="accent2">
                    <a:lumMod val="75000"/>
                  </a:schemeClr>
                </a:solidFill>
              </a:rPr>
              <a:t>• формулировка гипотезы исследования и раскрытие замысла — сущности  будущей деятельности;</a:t>
            </a:r>
          </a:p>
          <a:p>
            <a:r>
              <a:rPr lang="ru-RU" sz="2600" dirty="0" smtClean="0">
                <a:solidFill>
                  <a:schemeClr val="accent2">
                    <a:lumMod val="75000"/>
                  </a:schemeClr>
                </a:solidFill>
              </a:rPr>
              <a:t>• планирование исследовательских работ и выбор необходимого инструментария;</a:t>
            </a:r>
          </a:p>
          <a:p>
            <a:r>
              <a:rPr lang="ru-RU" sz="2600" dirty="0" smtClean="0">
                <a:solidFill>
                  <a:schemeClr val="accent2">
                    <a:lumMod val="75000"/>
                  </a:schemeClr>
                </a:solidFill>
              </a:rPr>
              <a:t>• собственно проведение исследования с обязательным поэтапным контролем и коррекцией результатов работ;</a:t>
            </a:r>
          </a:p>
          <a:p>
            <a:r>
              <a:rPr lang="ru-RU" sz="2600" dirty="0" smtClean="0">
                <a:solidFill>
                  <a:schemeClr val="accent2">
                    <a:lumMod val="75000"/>
                  </a:schemeClr>
                </a:solidFill>
              </a:rPr>
              <a:t>• оформление результатов учебно-исследовательской деятельности как конечного продукта;</a:t>
            </a:r>
          </a:p>
          <a:p>
            <a:r>
              <a:rPr lang="ru-RU" sz="2600" dirty="0" smtClean="0">
                <a:solidFill>
                  <a:schemeClr val="accent2">
                    <a:lumMod val="75000"/>
                  </a:schemeClr>
                </a:solidFill>
              </a:rPr>
              <a:t>• представление результатов исследования широкому кругу заинтересованных лиц для обсуждения и возможного дальнейшего практического использования</a:t>
            </a:r>
            <a:r>
              <a:rPr lang="ru-RU" sz="2600" dirty="0" smtClean="0"/>
              <a:t>.</a:t>
            </a:r>
            <a:endParaRPr lang="ru-RU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716</TotalTime>
  <Words>418</Words>
  <Application>Microsoft Office PowerPoint</Application>
  <PresentationFormat>Экран (4:3)</PresentationFormat>
  <Paragraphs>92</Paragraphs>
  <Slides>21</Slides>
  <Notes>21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АКТУАЛЬНОСТЬ.</vt:lpstr>
      <vt:lpstr>Слайд 3</vt:lpstr>
      <vt:lpstr>Слайд 4</vt:lpstr>
      <vt:lpstr>ЦЕЛЬ РАБОТЫ:</vt:lpstr>
      <vt:lpstr>Задачи:</vt:lpstr>
      <vt:lpstr> Организация исследовательской деятельности учащихся.   </vt:lpstr>
      <vt:lpstr>Слайд 8</vt:lpstr>
      <vt:lpstr>Слайд 9</vt:lpstr>
      <vt:lpstr>Принципы учебно-исследовательской деятельности учащихся.</vt:lpstr>
      <vt:lpstr>Формы организации учебно-исследовательской деятельности на урочных занятиях:</vt:lpstr>
      <vt:lpstr>Слайд 12</vt:lpstr>
      <vt:lpstr>Слайд 13</vt:lpstr>
      <vt:lpstr>Слайд 14</vt:lpstr>
      <vt:lpstr>Слайд 15</vt:lpstr>
      <vt:lpstr>Формы исследовательской деятельности:</vt:lpstr>
      <vt:lpstr>Участие в научно-практических конференциях.</vt:lpstr>
      <vt:lpstr>Наши достижения.</vt:lpstr>
      <vt:lpstr>Слайд 19</vt:lpstr>
      <vt:lpstr>В процессе исследовательской деятельности формируются </vt:lpstr>
      <vt:lpstr>Слайд 21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Школьная научно-педагогическая конференция  «Одаренный педагог – одаренным детям»</dc:title>
  <dc:creator>кашеня  галина</dc:creator>
  <cp:lastModifiedBy>кашеня  галина</cp:lastModifiedBy>
  <cp:revision>69</cp:revision>
  <dcterms:created xsi:type="dcterms:W3CDTF">2012-11-20T07:43:19Z</dcterms:created>
  <dcterms:modified xsi:type="dcterms:W3CDTF">2013-12-11T12:21:43Z</dcterms:modified>
</cp:coreProperties>
</file>