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60C1F-D2F6-4758-BD00-175E1F8F4CD9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79ED5-6341-4A15-B56D-050C50B00D5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60C1F-D2F6-4758-BD00-175E1F8F4CD9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79ED5-6341-4A15-B56D-050C50B00D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60C1F-D2F6-4758-BD00-175E1F8F4CD9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79ED5-6341-4A15-B56D-050C50B00D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60C1F-D2F6-4758-BD00-175E1F8F4CD9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79ED5-6341-4A15-B56D-050C50B00D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60C1F-D2F6-4758-BD00-175E1F8F4CD9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79ED5-6341-4A15-B56D-050C50B00D5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60C1F-D2F6-4758-BD00-175E1F8F4CD9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79ED5-6341-4A15-B56D-050C50B00D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60C1F-D2F6-4758-BD00-175E1F8F4CD9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79ED5-6341-4A15-B56D-050C50B00D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60C1F-D2F6-4758-BD00-175E1F8F4CD9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79ED5-6341-4A15-B56D-050C50B00D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60C1F-D2F6-4758-BD00-175E1F8F4CD9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79ED5-6341-4A15-B56D-050C50B00D5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60C1F-D2F6-4758-BD00-175E1F8F4CD9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79ED5-6341-4A15-B56D-050C50B00D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60C1F-D2F6-4758-BD00-175E1F8F4CD9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79ED5-6341-4A15-B56D-050C50B00D5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0B60C1F-D2F6-4758-BD00-175E1F8F4CD9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B79ED5-6341-4A15-B56D-050C50B00D5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47078"/>
            <a:ext cx="7772400" cy="2664295"/>
          </a:xfrm>
        </p:spPr>
        <p:txBody>
          <a:bodyPr>
            <a:noAutofit/>
          </a:bodyPr>
          <a:lstStyle/>
          <a:p>
            <a:r>
              <a:rPr lang="ru-RU" sz="8800" b="1" dirty="0" smtClean="0"/>
              <a:t>Англичане</a:t>
            </a:r>
            <a:br>
              <a:rPr lang="ru-RU" sz="8800" b="1" dirty="0" smtClean="0"/>
            </a:br>
            <a:endParaRPr lang="ru-RU" sz="8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5373216"/>
            <a:ext cx="5256584" cy="936104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Подготовила ученица 11 Б класса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Тюрина Валерия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328763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56992"/>
            <a:ext cx="304762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23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формирования этноса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cs typeface="Andalus" panose="02020603050405020304" pitchFamily="18" charset="-78"/>
              </a:rPr>
              <a:t>Английский народ сложился в результате смешения и длительной </a:t>
            </a:r>
            <a:r>
              <a:rPr lang="ru-RU" sz="1800" dirty="0" smtClean="0">
                <a:solidFill>
                  <a:srgbClr val="002060"/>
                </a:solidFill>
                <a:cs typeface="Andalus" panose="02020603050405020304" pitchFamily="18" charset="-78"/>
              </a:rPr>
              <a:t>ассимиляции </a:t>
            </a:r>
            <a:r>
              <a:rPr lang="ru-RU" sz="1800" dirty="0" smtClean="0">
                <a:cs typeface="Andalus" panose="02020603050405020304" pitchFamily="18" charset="-78"/>
              </a:rPr>
              <a:t>разнородных</a:t>
            </a:r>
            <a:r>
              <a:rPr lang="ru-RU" sz="1800" dirty="0">
                <a:cs typeface="Andalus" panose="02020603050405020304" pitchFamily="18" charset="-78"/>
              </a:rPr>
              <a:t> этнических элементов. Одними из древнейших обитателей Британских островов были кельтские племена (</a:t>
            </a:r>
            <a:r>
              <a:rPr lang="ru-RU" sz="1800" dirty="0" smtClean="0">
                <a:cs typeface="Andalus" panose="02020603050405020304" pitchFamily="18" charset="-78"/>
              </a:rPr>
              <a:t>бритты и </a:t>
            </a:r>
            <a:r>
              <a:rPr lang="ru-RU" sz="1800" dirty="0">
                <a:cs typeface="Andalus" panose="02020603050405020304" pitchFamily="18" charset="-78"/>
              </a:rPr>
              <a:t>др.), поселившиеся здесь около середины I тыс. до н.э. В V—VI вв. н. э. на острова переселились с материка германские племена — англы, саксы, юты. Они частью ассимилировали кельтов, частью оттеснили их в горы Шотландии, Уэльса и Корнуолла. Сложившаяся в VII—X вв. на основе германских и кельтских племён народность </a:t>
            </a:r>
            <a:r>
              <a:rPr lang="ru-RU" sz="1800" dirty="0" smtClean="0">
                <a:cs typeface="Andalus" panose="02020603050405020304" pitchFamily="18" charset="-78"/>
              </a:rPr>
              <a:t>англосаксов подверглась </a:t>
            </a:r>
            <a:r>
              <a:rPr lang="ru-RU" sz="1800" dirty="0">
                <a:cs typeface="Andalus" panose="02020603050405020304" pitchFamily="18" charset="-78"/>
              </a:rPr>
              <a:t>значительному влиянию </a:t>
            </a:r>
            <a:r>
              <a:rPr lang="ru-RU" sz="1800" dirty="0" smtClean="0">
                <a:cs typeface="Andalus" panose="02020603050405020304" pitchFamily="18" charset="-78"/>
              </a:rPr>
              <a:t>скандинавов (данов</a:t>
            </a:r>
            <a:r>
              <a:rPr lang="ru-RU" sz="1800" dirty="0">
                <a:cs typeface="Andalus" panose="02020603050405020304" pitchFamily="18" charset="-78"/>
              </a:rPr>
              <a:t>, норвежцев), завоевавших в VIII—IX вв. некоторые районы </a:t>
            </a:r>
            <a:r>
              <a:rPr lang="ru-RU" sz="1800" dirty="0" smtClean="0">
                <a:cs typeface="Andalus" panose="02020603050405020304" pitchFamily="18" charset="-78"/>
              </a:rPr>
              <a:t>Англии. </a:t>
            </a:r>
            <a:r>
              <a:rPr lang="ru-RU" sz="1800" dirty="0">
                <a:cs typeface="Andalus" panose="02020603050405020304" pitchFamily="18" charset="-78"/>
              </a:rPr>
              <a:t>Наиболее важное событие в этнической истории англичан — Нормандское завоевание Англии </a:t>
            </a:r>
            <a:r>
              <a:rPr lang="ru-RU" sz="1800" u="sng" dirty="0" smtClean="0">
                <a:cs typeface="Andalus" panose="02020603050405020304" pitchFamily="18" charset="-78"/>
              </a:rPr>
              <a:t>1066</a:t>
            </a:r>
            <a:r>
              <a:rPr lang="ru-RU" sz="1800" dirty="0">
                <a:cs typeface="Andalus" panose="02020603050405020304" pitchFamily="18" charset="-78"/>
              </a:rPr>
              <a:t> </a:t>
            </a:r>
            <a:r>
              <a:rPr lang="ru-RU" sz="1800" dirty="0" smtClean="0">
                <a:cs typeface="Andalus" panose="02020603050405020304" pitchFamily="18" charset="-78"/>
              </a:rPr>
              <a:t>г. Постепенно </a:t>
            </a:r>
            <a:r>
              <a:rPr lang="ru-RU" sz="1800" dirty="0">
                <a:cs typeface="Andalus" panose="02020603050405020304" pitchFamily="18" charset="-78"/>
              </a:rPr>
              <a:t>(к XIII—XIV вв.) англосаксы и норманны слились в единую английскую национальную общность. В XVI в. складывается общеанглийский разговорный и литературный язык. Английская буржуазная </a:t>
            </a:r>
            <a:r>
              <a:rPr lang="ru-RU" sz="1800" dirty="0" smtClean="0">
                <a:cs typeface="Andalus" panose="02020603050405020304" pitchFamily="18" charset="-78"/>
              </a:rPr>
              <a:t>революция XVII </a:t>
            </a:r>
            <a:r>
              <a:rPr lang="ru-RU" sz="1800" dirty="0">
                <a:cs typeface="Andalus" panose="02020603050405020304" pitchFamily="18" charset="-78"/>
              </a:rPr>
              <a:t>века завершила в основном процесс формирования английской нации. В XVII—XIX вв. многие англичане переселились в захваченные Англией колонии и стали одним из главных компонентов в  </a:t>
            </a:r>
            <a:r>
              <a:rPr lang="ru-RU" sz="1800" dirty="0" smtClean="0">
                <a:cs typeface="Andalus" panose="02020603050405020304" pitchFamily="18" charset="-78"/>
              </a:rPr>
              <a:t>формировании ряда наций — американцев США, англоканадцев, австралийцев,новозеландцев.</a:t>
            </a:r>
            <a:endParaRPr lang="ru-RU" sz="1800" dirty="0"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2699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Традиции и обычаи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1800" dirty="0" smtClean="0"/>
              <a:t>В значительной мере традиции связаны с культурой питания: к примеру, воскресный обед, согласно традиции, до сих пор собирает многие из английских семей за одним столом. При этом блюда готовят только по классическим рецептам, никакие новшества не одобряются. Здесь принято переодеваться к обеду.</a:t>
            </a:r>
            <a:r>
              <a:rPr lang="ru-RU" sz="1800" b="1" dirty="0" smtClean="0"/>
              <a:t> </a:t>
            </a:r>
            <a:endParaRPr lang="ru-RU" sz="1800" dirty="0" smtClean="0"/>
          </a:p>
          <a:p>
            <a:pPr marL="0" indent="0" fontAlgn="base">
              <a:buNone/>
            </a:pPr>
            <a:r>
              <a:rPr lang="ru-RU" sz="1800" dirty="0" smtClean="0"/>
              <a:t>Так же традицией являются  «пятичасовой чай» или овсянка на завтрак. </a:t>
            </a:r>
          </a:p>
          <a:p>
            <a:pPr marL="0" indent="0" fontAlgn="base">
              <a:buNone/>
            </a:pPr>
            <a:r>
              <a:rPr lang="ru-RU" sz="1800" dirty="0" smtClean="0"/>
              <a:t>Но многие традиции доставляют неудобства, как жителям Англии, так и туристам. Левостороннее движение по дорогам страны, два раздельных крана в ванной (с холодной и горячей водой), запрет на замену окон и дверей в старых домах.</a:t>
            </a:r>
          </a:p>
          <a:p>
            <a:pPr marL="0" indent="0" fontAlgn="base">
              <a:buNone/>
            </a:pPr>
            <a:r>
              <a:rPr lang="ru-RU" sz="1800" dirty="0" smtClean="0"/>
              <a:t> С большим уважением англичане относятся к своей истории. Согласно традициям предков англичане воспитывают своих детей в строгости.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User\Desktop\ча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02" y="4797152"/>
            <a:ext cx="2880320" cy="1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загруженно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223" y="4797152"/>
            <a:ext cx="2808312" cy="1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5353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праздники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5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/>
              <a:t>Новый Год и Рождество (New Year and Christmas</a:t>
            </a:r>
            <a:r>
              <a:rPr lang="ru-RU" sz="1800" dirty="0" smtClean="0"/>
              <a:t>)</a:t>
            </a:r>
            <a:r>
              <a:rPr lang="ru-RU" sz="1800" dirty="0"/>
              <a:t>-</a:t>
            </a:r>
            <a:r>
              <a:rPr lang="ru-RU" sz="1800" dirty="0" smtClean="0"/>
              <a:t> 25 </a:t>
            </a:r>
            <a:r>
              <a:rPr lang="ru-RU" sz="1800" dirty="0"/>
              <a:t>декабря, и этот день является официальным выходным, а также 26 и 27 декабря в качестве Дня подарков (Boxing Day) и Рождественского дня отдыха (Christmas Bank Holiday</a:t>
            </a:r>
            <a:r>
              <a:rPr lang="ru-RU" sz="1800" b="1" dirty="0" smtClean="0"/>
              <a:t>)</a:t>
            </a:r>
            <a:r>
              <a:rPr lang="ru-RU" sz="1800" dirty="0" smtClean="0"/>
              <a:t>.</a:t>
            </a:r>
            <a:r>
              <a:rPr lang="ru-RU" sz="1800" dirty="0"/>
              <a:t> Ещё один немаловажный для англичан праздник проходит 14 </a:t>
            </a:r>
            <a:r>
              <a:rPr lang="ru-RU" sz="1800" dirty="0" smtClean="0"/>
              <a:t>февраля-</a:t>
            </a:r>
            <a:r>
              <a:rPr lang="ru-RU" sz="1800" dirty="0"/>
              <a:t> День Св.Валентина (St.Valentine’s Day</a:t>
            </a:r>
            <a:r>
              <a:rPr lang="ru-RU" sz="1800" dirty="0" smtClean="0"/>
              <a:t>).</a:t>
            </a:r>
            <a:r>
              <a:rPr lang="ru-RU" sz="1800" dirty="0"/>
              <a:t> 17 марта все жители </a:t>
            </a:r>
            <a:r>
              <a:rPr lang="ru-RU" sz="1800" dirty="0" smtClean="0"/>
              <a:t>празднуют</a:t>
            </a:r>
            <a:r>
              <a:rPr lang="ru-RU" sz="1800" dirty="0"/>
              <a:t> День Святого </a:t>
            </a:r>
            <a:r>
              <a:rPr lang="ru-RU" sz="1800" dirty="0" smtClean="0"/>
              <a:t>Патрика. Англичане </a:t>
            </a:r>
            <a:r>
              <a:rPr lang="ru-RU" sz="1800" dirty="0"/>
              <a:t>очень любят свою Королеву и поэтому </a:t>
            </a:r>
            <a:r>
              <a:rPr lang="ru-RU" sz="1800" dirty="0" smtClean="0"/>
              <a:t>празднуют День </a:t>
            </a:r>
            <a:r>
              <a:rPr lang="ru-RU" sz="1800" dirty="0"/>
              <a:t>её Рождения (Queen's Birthday), который приходится на 21 </a:t>
            </a:r>
            <a:r>
              <a:rPr lang="ru-RU" sz="1800" dirty="0" smtClean="0"/>
              <a:t>апреля.</a:t>
            </a:r>
            <a:r>
              <a:rPr lang="ru-RU" sz="1800" dirty="0"/>
              <a:t> 1-го апреля, на весёлой ноте, проходит праздник День дурака (April’s </a:t>
            </a:r>
            <a:r>
              <a:rPr lang="ru-RU" sz="1800" dirty="0" smtClean="0"/>
              <a:t>Fool).</a:t>
            </a:r>
            <a:r>
              <a:rPr lang="ru-RU" sz="1800" dirty="0"/>
              <a:t> </a:t>
            </a:r>
            <a:r>
              <a:rPr lang="ru-RU" sz="1800" dirty="0" smtClean="0"/>
              <a:t>День </a:t>
            </a:r>
            <a:r>
              <a:rPr lang="ru-RU" sz="1800" dirty="0"/>
              <a:t>Рождения Монарха в Англии </a:t>
            </a:r>
            <a:r>
              <a:rPr lang="ru-RU" sz="1800" dirty="0" smtClean="0"/>
              <a:t>берёт </a:t>
            </a:r>
            <a:r>
              <a:rPr lang="ru-RU" sz="1800" dirty="0"/>
              <a:t>начало с 1748 года и отводится на 2-ую субботу </a:t>
            </a:r>
            <a:r>
              <a:rPr lang="ru-RU" sz="1800" dirty="0" smtClean="0"/>
              <a:t>июня. </a:t>
            </a:r>
            <a:r>
              <a:rPr lang="ru-RU" sz="1800" dirty="0"/>
              <a:t>Пасха (</a:t>
            </a:r>
            <a:r>
              <a:rPr lang="en-US" sz="1800" dirty="0" smtClean="0">
                <a:latin typeface="Calibri" panose="020F0502020204030204" pitchFamily="34" charset="0"/>
              </a:rPr>
              <a:t>Easter</a:t>
            </a:r>
            <a:r>
              <a:rPr lang="ru-RU" sz="1800" dirty="0" smtClean="0"/>
              <a:t>)-</a:t>
            </a:r>
            <a:r>
              <a:rPr lang="ru-RU" sz="1800" dirty="0"/>
              <a:t> </a:t>
            </a:r>
            <a:r>
              <a:rPr lang="ru-RU" sz="1800" dirty="0" smtClean="0"/>
              <a:t>март </a:t>
            </a:r>
            <a:r>
              <a:rPr lang="ru-RU" sz="1800" dirty="0"/>
              <a:t>или </a:t>
            </a:r>
            <a:r>
              <a:rPr lang="ru-RU" sz="1800" dirty="0" smtClean="0"/>
              <a:t>апрель.</a:t>
            </a:r>
            <a:r>
              <a:rPr lang="ru-RU" sz="1800" dirty="0"/>
              <a:t>  1-ый понедельник </a:t>
            </a:r>
            <a:r>
              <a:rPr lang="ru-RU" sz="1800" dirty="0" smtClean="0"/>
              <a:t>Мая-День </a:t>
            </a:r>
            <a:r>
              <a:rPr lang="ru-RU" sz="1800" dirty="0"/>
              <a:t>весны (May </a:t>
            </a:r>
            <a:r>
              <a:rPr lang="ru-RU" sz="1800" dirty="0" smtClean="0"/>
              <a:t>Day). Августовский </a:t>
            </a:r>
            <a:r>
              <a:rPr lang="ru-RU" sz="1800" dirty="0"/>
              <a:t>день отдыха (August Bank Holiday), который проходит каждый последний понедельник августа</a:t>
            </a:r>
            <a:r>
              <a:rPr lang="ru-RU" sz="1800" dirty="0" smtClean="0"/>
              <a:t>.</a:t>
            </a:r>
            <a:r>
              <a:rPr lang="ru-RU" sz="1800" dirty="0"/>
              <a:t> Хэллоуин (Halloween), проходящий ежегодно 31 </a:t>
            </a:r>
            <a:r>
              <a:rPr lang="ru-RU" sz="1800" dirty="0" smtClean="0"/>
              <a:t>октября, праздник </a:t>
            </a:r>
            <a:r>
              <a:rPr lang="ru-RU" sz="1800" dirty="0"/>
              <a:t>появился благодаря древним кельтам, и знаменует канун Дня всех святых (All Saint’s Eve).  5 </a:t>
            </a:r>
            <a:r>
              <a:rPr lang="ru-RU" sz="1800" dirty="0" smtClean="0"/>
              <a:t>ноября-это</a:t>
            </a:r>
            <a:r>
              <a:rPr lang="ru-RU" sz="1800" dirty="0"/>
              <a:t> Ночь Гая Фокса (Guy Fawkes Night</a:t>
            </a:r>
            <a:r>
              <a:rPr lang="ru-RU" sz="1800" dirty="0" smtClean="0"/>
              <a:t>).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63038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Национальный костюм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 Одной из основных частей женской одежды была широкая полотняная белая рубаха (smock) длиной почти до колен, со вшитыми широкими рукавами с ластовицами. Рукава не имели обшлагов, но у кисти суживались при помощи нескольких застроченных мелких складочек.</a:t>
            </a:r>
          </a:p>
          <a:p>
            <a:pPr marL="0" indent="0">
              <a:buNone/>
            </a:pPr>
            <a:r>
              <a:rPr lang="ru-RU" sz="1800" dirty="0" smtClean="0"/>
              <a:t>Мужской народный костюм был забыт еще раньше, чем женский. Мужская рубаха по покрою была сходна с женской, но не имела такой обильной вышивки, была короче, и рукава ее были более узкие, часто с обшлагами. </a:t>
            </a:r>
            <a:endParaRPr lang="ru-RU" sz="16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4" name="Picture 4" descr="0011-011-Natsionalnyj-kostjum-v-Velikobritanii"/>
          <p:cNvPicPr>
            <a:picLocks noChangeAspect="1" noChangeArrowheads="1"/>
          </p:cNvPicPr>
          <p:nvPr/>
        </p:nvPicPr>
        <p:blipFill>
          <a:blip r:embed="rId2" cstate="print"/>
          <a:srcRect t="2326"/>
          <a:stretch>
            <a:fillRect/>
          </a:stretch>
        </p:blipFill>
        <p:spPr bwMode="auto">
          <a:xfrm>
            <a:off x="971600" y="3573016"/>
            <a:ext cx="3312368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42086__full_news"/>
          <p:cNvPicPr>
            <a:picLocks noChangeAspect="1" noChangeArrowheads="1"/>
          </p:cNvPicPr>
          <p:nvPr/>
        </p:nvPicPr>
        <p:blipFill>
          <a:blip r:embed="rId3" cstate="print"/>
          <a:srcRect t="2623" b="8007"/>
          <a:stretch>
            <a:fillRect/>
          </a:stretch>
        </p:blipFill>
        <p:spPr bwMode="auto">
          <a:xfrm>
            <a:off x="5111850" y="3604068"/>
            <a:ext cx="3333092" cy="2345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25109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Особенности менталитета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/>
              <a:t>Первая и наиболее очевидная черта этой нации — стабильность и постоянство характера составляющих ее индивидов</a:t>
            </a:r>
            <a:r>
              <a:rPr lang="ru-RU" sz="1800" dirty="0" smtClean="0"/>
              <a:t>.</a:t>
            </a:r>
            <a:r>
              <a:rPr lang="ru-RU" sz="1800" dirty="0"/>
              <a:t> Англичане тяжелы на подъем, склонны обходить острые углы, им присуще желание быть вне посторонних взглядов, порождающее культ частной жизни</a:t>
            </a:r>
            <a:r>
              <a:rPr lang="ru-RU" sz="1800" dirty="0" smtClean="0"/>
              <a:t>.</a:t>
            </a:r>
            <a:r>
              <a:rPr lang="ru-RU" sz="1800" dirty="0"/>
              <a:t> Англичане отличаются умеренностью, о которой они не забывают как во время труда, так и в наслаждениях. В англичанине почти нет ничего показного. Его природе свойственны любовь к порядку, комфорту и стремление к умственной деятельности. Он любит хороший транспорт, свежий костюм, богатую библиотеку</a:t>
            </a:r>
            <a:r>
              <a:rPr lang="ru-RU" sz="1800" dirty="0" smtClean="0"/>
              <a:t>.</a:t>
            </a:r>
            <a:r>
              <a:rPr lang="ru-RU" sz="1800" dirty="0"/>
              <a:t> Англичане простого сословия чрезвычайно дружелюбны и </a:t>
            </a:r>
            <a:r>
              <a:rPr lang="ru-RU" sz="1800" dirty="0" smtClean="0"/>
              <a:t>услужливы. Никто </a:t>
            </a:r>
            <a:r>
              <a:rPr lang="ru-RU" sz="1800" dirty="0"/>
              <a:t>не умеет так строго распределять свое время и деньги, как англичанин. Он чрезвычайно много работает, но всегда находит время и отдохнуть</a:t>
            </a:r>
            <a:r>
              <a:rPr lang="ru-RU" sz="1800" dirty="0" smtClean="0"/>
              <a:t>.</a:t>
            </a:r>
            <a:r>
              <a:rPr lang="ru-RU" sz="1800" dirty="0"/>
              <a:t> Дом служит англичанину крепостью, где он способен укрыться не только от непрошеных посетителей, но и от надоевших забот</a:t>
            </a:r>
            <a:r>
              <a:rPr lang="ru-RU" sz="1800" dirty="0" smtClean="0"/>
              <a:t>.</a:t>
            </a:r>
            <a:r>
              <a:rPr lang="ru-RU" sz="1800" dirty="0"/>
              <a:t> Англичанин любит жить в окружении хорошо знакомых вещей. В убранстве дома, как и во многом другом, он прежде всего ценит старину и добротность.</a:t>
            </a:r>
          </a:p>
        </p:txBody>
      </p:sp>
    </p:spTree>
    <p:extLst>
      <p:ext uri="{BB962C8B-B14F-4D97-AF65-F5344CB8AC3E}">
        <p14:creationId xmlns:p14="http://schemas.microsoft.com/office/powerpoint/2010/main" val="344470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</TotalTime>
  <Words>417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Англичане </vt:lpstr>
      <vt:lpstr>История формирования этноса</vt:lpstr>
      <vt:lpstr>Традиции и обычаи</vt:lpstr>
      <vt:lpstr>Основные праздники </vt:lpstr>
      <vt:lpstr>Национальный костюм</vt:lpstr>
      <vt:lpstr>Особенности менталитета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Англичане</dc:title>
  <dc:creator>User</dc:creator>
  <cp:lastModifiedBy>User</cp:lastModifiedBy>
  <cp:revision>8</cp:revision>
  <dcterms:created xsi:type="dcterms:W3CDTF">2013-11-17T16:24:41Z</dcterms:created>
  <dcterms:modified xsi:type="dcterms:W3CDTF">2013-11-17T18:03:07Z</dcterms:modified>
</cp:coreProperties>
</file>