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52B0F-DC9B-4177-B759-B27F689BC72B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525F7-3F80-450D-98AC-5D3364ACA6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5D16-4C1A-4E03-A7AE-550E44FC2AF8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E20F40B-ACFB-4850-A93E-8A15C6FD4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9C93A-CC20-4604-A624-EED4D953B6EA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F40B-ACFB-4850-A93E-8A15C6FD4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E20F40B-ACFB-4850-A93E-8A15C6FD4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0B39-50A8-47A5-B919-D500CADD175A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D1BB7-B00F-4DB6-95E4-38BFFB4D5042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E20F40B-ACFB-4850-A93E-8A15C6FD4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2342-9612-41CC-9B48-766D1F33BFCF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E20F40B-ACFB-4850-A93E-8A15C6FD4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43D08DA-1A5B-41C6-9FB5-3E9F1583EDB1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F40B-ACFB-4850-A93E-8A15C6FD4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326D-C946-42FF-821A-9E21813CBEF9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E20F40B-ACFB-4850-A93E-8A15C6FD4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0151-8892-4658-A15A-34160650FEFD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E20F40B-ACFB-4850-A93E-8A15C6FD4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8416-17DE-411E-8B71-7FE8B1014C23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20F40B-ACFB-4850-A93E-8A15C6FD4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E20F40B-ACFB-4850-A93E-8A15C6FD4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FB41-4F2A-40D9-98A8-35FB78C01498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E20F40B-ACFB-4850-A93E-8A15C6FD4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C058ED4-0672-4397-A16D-35DD3D769B36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AEE690D-F8F7-41FC-BABC-CA96EDF53995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Преподаватель Котлов В.В.</a:t>
            </a: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E20F40B-ACFB-4850-A93E-8A15C6FD4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9</a:t>
            </a:r>
            <a:r>
              <a:rPr lang="ru-RU" smtClean="0"/>
              <a:t> </a:t>
            </a:r>
            <a:r>
              <a:rPr lang="ru-RU" dirty="0" smtClean="0"/>
              <a:t>класс, </a:t>
            </a:r>
            <a:r>
              <a:rPr lang="ru-RU" smtClean="0"/>
              <a:t>урок 1</a:t>
            </a:r>
            <a:endParaRPr lang="ru-RU" dirty="0" smtClean="0"/>
          </a:p>
          <a:p>
            <a:r>
              <a:rPr lang="ru-RU" dirty="0" smtClean="0"/>
              <a:t>Преподаватель Котлов В.В.</a:t>
            </a:r>
          </a:p>
          <a:p>
            <a:r>
              <a:rPr lang="ru-RU" dirty="0" smtClean="0"/>
              <a:t>  Зареченская СОШ № 2 п.Тоцкое-2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безопасного поведения в повседневной жизни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solidFill>
            <a:schemeClr val="tx2"/>
          </a:solidFill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800" b="1" dirty="0" smtClean="0">
                <a:solidFill>
                  <a:srgbClr val="C00000"/>
                </a:solidFill>
              </a:rPr>
              <a:t>Страницы 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    81-86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6" name="Содержимое 5" descr="J018165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571868" y="785794"/>
            <a:ext cx="5000660" cy="5214974"/>
          </a:xfrm>
        </p:spPr>
      </p:pic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B00D-76BF-4FEF-A141-CA632BECBE49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Меры безопасности на уроках  физики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Не включайте электроприборы и электрооборудование в сеть без разрешения учителя;</a:t>
            </a:r>
          </a:p>
          <a:p>
            <a:r>
              <a:rPr lang="ru-RU" dirty="0" smtClean="0"/>
              <a:t>Не прикасайтесь к конденсаторам даже после отключения электрической цепи от источника питания, Их сначала нужно разрядить, не касайтесь оголенных проводов;</a:t>
            </a:r>
          </a:p>
          <a:p>
            <a:r>
              <a:rPr lang="ru-RU" dirty="0" smtClean="0"/>
              <a:t>Обнаружив неисправность в электрических устройствах, находящихся под напряжением, немедленно отключите их от сети и сообщите об этом учителю.</a:t>
            </a:r>
          </a:p>
          <a:p>
            <a:pPr>
              <a:buNone/>
            </a:pPr>
            <a:r>
              <a:rPr lang="ru-RU" b="1" i="1" dirty="0" smtClean="0"/>
              <a:t>     </a:t>
            </a:r>
            <a:r>
              <a:rPr lang="ru-RU" b="1" i="1" dirty="0" smtClean="0">
                <a:solidFill>
                  <a:srgbClr val="FFC000"/>
                </a:solidFill>
              </a:rPr>
              <a:t>Помните!  В кабинете физики недопустимо разливать воду и другие жидкости, прикасаться к приборам мокрыми или влажными руками.</a:t>
            </a:r>
            <a:endParaRPr lang="ru-RU" b="1" i="1" dirty="0">
              <a:solidFill>
                <a:srgbClr val="FFC000"/>
              </a:solidFill>
            </a:endParaRPr>
          </a:p>
        </p:txBody>
      </p:sp>
      <p:pic>
        <p:nvPicPr>
          <p:cNvPr id="5" name="Содержимое 4" descr="Электричество - друг и враг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00600" y="2197894"/>
            <a:ext cx="4038600" cy="3028950"/>
          </a:xfrm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FF84-0316-445A-9E7A-16FD5CA03FC0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Меры безопасности на уроках  химии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Проводить опыты только в халате;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Проводить только согласованные с учителем опыты;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Будьте аккуратны;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Внимательно читайте этикетку на емкости с веществом;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Берите вещества в количествах, указанных в инструкции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Предварительно ознакомьтесь со свойствами веществ, с которыми проводится химический эксперимент. Незнание свойств веществ может привести к несчастному случаю;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Работу с летучими веществами проводите под тягой;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5" name="Содержимое 4" descr="Как уберечься от поражения электрическим током (4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00600" y="2197894"/>
            <a:ext cx="4038600" cy="3028950"/>
          </a:xfrm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6ABD-C415-468D-9952-8C79CF1CB159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Меры безопасности на уроках  химии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Остаток или избыток вещества сливайте (высыпайте) в специальную банку. Нельзя сливать (высыпать) в раковину или сосуд, где вещество хранилось.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 столе не должны находиться открытые емкости с реактивами, их сразу же следует закрывать пробкой;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Во время нагревания жидкости отверстие  пробирки должно быть направлено в сторону от лица работающего, так как может произойти выброс разогретой жидкости;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Нюхают химические вещества  не наклоняясь над пробиркой, а направляя к себе воздух рукой;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Никакие вещества нельзя пробовать на вкус;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Соблюдайте особую осторожность при работе с кислотами и щелочами; в кабинете химии нельзя есть и пить.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5" name="Содержимое 4" descr="Последствия поражения электрическим током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01625" y="2197894"/>
            <a:ext cx="4038600" cy="3028950"/>
          </a:xfrm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6D7B-325A-4C5C-BF03-8F90E3CA0B4F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Оказание первой помощи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rgbClr val="FFC000"/>
                </a:solidFill>
              </a:rPr>
              <a:t>  При ожогах кожи кислотой </a:t>
            </a:r>
            <a:r>
              <a:rPr lang="ru-RU" i="1" dirty="0" smtClean="0"/>
              <a:t>нужно обильно промыть пораженное место водой и наложить примочку из раствора питьевой соды из расчета 1 чайная ложка соды на 1 стакан воды;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rgbClr val="FFC000"/>
                </a:solidFill>
              </a:rPr>
              <a:t>При ожогах кислотой </a:t>
            </a:r>
            <a:r>
              <a:rPr lang="ru-RU" i="1" dirty="0" smtClean="0"/>
              <a:t>слизистой оболочки рта необходимо полоскать рот  большим количеством воды, а затем раствором питьевой соды (1/2 чайной ложки на 1 стакан воды);</a:t>
            </a:r>
          </a:p>
          <a:p>
            <a:pPr>
              <a:buFont typeface="Wingdings" pitchFamily="2" charset="2"/>
              <a:buChar char="v"/>
            </a:pPr>
            <a:endParaRPr lang="ru-RU" i="1" dirty="0" smtClean="0"/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rgbClr val="FFC000"/>
                </a:solidFill>
              </a:rPr>
              <a:t>При ожогах кожи щелочами </a:t>
            </a:r>
            <a:r>
              <a:rPr lang="ru-RU" i="1" dirty="0" smtClean="0"/>
              <a:t>после обильного промывания её водой следует сделать примочки с раствором борной или лимонной кислоты (1 чайная ложка кислоты на 1 стакан воды) или со столовым уксусом пополам с водой;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rgbClr val="FFC000"/>
                </a:solidFill>
              </a:rPr>
              <a:t>При ожогах щелочью слизистой рта </a:t>
            </a:r>
            <a:r>
              <a:rPr lang="ru-RU" i="1" dirty="0" smtClean="0"/>
              <a:t>надо полоскать его большим  количеством воды, затем раствором борной или лимонной кислоты (1/2 чайной ложки на 1 стакан воды);</a:t>
            </a:r>
          </a:p>
          <a:p>
            <a:pPr>
              <a:buFont typeface="Wingdings" pitchFamily="2" charset="2"/>
              <a:buChar char="v"/>
            </a:pPr>
            <a:endParaRPr lang="ru-RU" i="1" dirty="0" smtClean="0"/>
          </a:p>
          <a:p>
            <a:pPr>
              <a:buFont typeface="Wingdings" pitchFamily="2" charset="2"/>
              <a:buChar char="v"/>
            </a:pPr>
            <a:r>
              <a:rPr lang="ru-RU" i="1" dirty="0" smtClean="0"/>
              <a:t>При химических ожогах глаз, вымыв руки (тщательно, с мылом), раскрыть веки чистыми пальцами и осторожно, без какого –либо усилия удалить стерильным тампоном остатки химического вещества. Затем обильно промыть глаз струей чистой воды и наложить на глаза не тугую  стерильную повязку. </a:t>
            </a:r>
            <a:endParaRPr lang="ru-RU" i="1" dirty="0"/>
          </a:p>
        </p:txBody>
      </p:sp>
      <p:pic>
        <p:nvPicPr>
          <p:cNvPr id="5" name="Содержимое 4" descr="Пищевые отравления (первая помощь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00600" y="2197894"/>
            <a:ext cx="4038600" cy="3028950"/>
          </a:xfrm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A9CFB-A2A8-4EF9-8103-E335D7BA4E51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Безопасное поведение на уроках физкультуры и при занятиях спортом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200" dirty="0" smtClean="0"/>
              <a:t>   перед тренировкой (выполнением упражнения) проверьте исправность тренажеров, тренировочных приспособлений, спортивных снарядов;</a:t>
            </a:r>
          </a:p>
          <a:p>
            <a:pPr>
              <a:buFont typeface="Wingdings" pitchFamily="2" charset="2"/>
              <a:buChar char="q"/>
            </a:pPr>
            <a:r>
              <a:rPr lang="ru-RU" sz="1200" dirty="0" smtClean="0"/>
              <a:t>При лыжных тренировках и прогулках соблюдайте гигиенические требования, предъявляемые к одежде и обуви, следите за исправностью лыж, лыжных палок и креплений;</a:t>
            </a:r>
          </a:p>
          <a:p>
            <a:pPr>
              <a:buFont typeface="Wingdings" pitchFamily="2" charset="2"/>
              <a:buChar char="q"/>
            </a:pPr>
            <a:r>
              <a:rPr lang="ru-RU" sz="1200" dirty="0" smtClean="0"/>
              <a:t>Перед выполнением силовых упражнений сделайте общую разминку, а затем специальную;</a:t>
            </a:r>
          </a:p>
          <a:p>
            <a:pPr>
              <a:buFont typeface="Wingdings" pitchFamily="2" charset="2"/>
              <a:buChar char="q"/>
            </a:pPr>
            <a:r>
              <a:rPr lang="ru-RU" sz="1200" dirty="0" smtClean="0"/>
              <a:t>Никогда не отвлекайтесь при выполнении силовых упражнений;</a:t>
            </a:r>
          </a:p>
          <a:p>
            <a:pPr>
              <a:buFont typeface="Wingdings" pitchFamily="2" charset="2"/>
              <a:buChar char="q"/>
            </a:pPr>
            <a:r>
              <a:rPr lang="ru-RU" sz="1200" dirty="0" smtClean="0"/>
              <a:t>При работе на гимнастических снарядах с предельными и большими весами не забывайте о страховке;</a:t>
            </a:r>
          </a:p>
          <a:p>
            <a:pPr>
              <a:buFont typeface="Wingdings" pitchFamily="2" charset="2"/>
              <a:buChar char="q"/>
            </a:pPr>
            <a:r>
              <a:rPr lang="ru-RU" sz="1200" dirty="0" smtClean="0"/>
              <a:t>Исключайте из тренировки упражнения при выполнении которых возникают болевые ощущения. Боль – сигнал, предупреждающий о возможности получения травмы;</a:t>
            </a:r>
          </a:p>
          <a:p>
            <a:pPr>
              <a:buFont typeface="Wingdings" pitchFamily="2" charset="2"/>
              <a:buChar char="q"/>
            </a:pPr>
            <a:r>
              <a:rPr lang="ru-RU" sz="1200" dirty="0" smtClean="0"/>
              <a:t>После длительных перерывов в тренировках не форсируйте объем и интенсивность работы, а повышайте их постепенно.</a:t>
            </a:r>
          </a:p>
          <a:p>
            <a:pPr>
              <a:buFont typeface="Wingdings" pitchFamily="2" charset="2"/>
              <a:buChar char="q"/>
            </a:pPr>
            <a:endParaRPr lang="ru-RU" sz="1200" dirty="0"/>
          </a:p>
        </p:txBody>
      </p:sp>
      <p:pic>
        <p:nvPicPr>
          <p:cNvPr id="5" name="Содержимое 4" descr="Влияние двигательной активности на здоровье человека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00600" y="2197894"/>
            <a:ext cx="4038600" cy="3028950"/>
          </a:xfrm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E889-9DC2-49F0-A370-58AE3D419CA6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Меры безопасности при использовании электричества</a:t>
            </a:r>
            <a:endParaRPr lang="ru-RU" sz="2800" dirty="0"/>
          </a:p>
        </p:txBody>
      </p:sp>
      <p:pic>
        <p:nvPicPr>
          <p:cNvPr id="5" name="Содержимое 4" descr="Как уберечься от поражения электрическим током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00600" y="2097809"/>
            <a:ext cx="4038600" cy="3229120"/>
          </a:xfrm>
        </p:spPr>
      </p:pic>
      <p:pic>
        <p:nvPicPr>
          <p:cNvPr id="6" name="Содержимое 4" descr="Как уберечься от поражения электрическим током (4)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01625" y="2097809"/>
            <a:ext cx="4038600" cy="3229120"/>
          </a:xfrm>
        </p:spPr>
      </p:pic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BD6B-845D-4496-9D98-5397170FDA18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Меры безопасности при работе на компьютере</a:t>
            </a:r>
            <a:endParaRPr lang="ru-RU" sz="2800" dirty="0"/>
          </a:p>
        </p:txBody>
      </p:sp>
      <p:pic>
        <p:nvPicPr>
          <p:cNvPr id="5" name="Содержимое 4" descr="Телевизор и компьютер - друзья и враги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01625" y="2197894"/>
            <a:ext cx="4038600" cy="302895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1800" dirty="0" smtClean="0"/>
              <a:t>Своевременно удалять пыль с монитора, проводить влажную уборку;</a:t>
            </a:r>
          </a:p>
          <a:p>
            <a:r>
              <a:rPr lang="ru-RU" sz="1800" dirty="0" smtClean="0"/>
              <a:t>Ионизация воздуха в помещении, где установлено множество компьютеров (проветривание помещения);</a:t>
            </a:r>
          </a:p>
          <a:p>
            <a:r>
              <a:rPr lang="ru-RU" sz="1800" dirty="0" smtClean="0"/>
              <a:t>Установка компьютеров не ближе 1,2 м до соседнего компьютера;</a:t>
            </a:r>
          </a:p>
          <a:p>
            <a:r>
              <a:rPr lang="ru-RU" sz="1800" dirty="0" smtClean="0"/>
              <a:t>Экран компьютера не должен быть направлен  в сторону окна;</a:t>
            </a:r>
          </a:p>
          <a:p>
            <a:r>
              <a:rPr lang="ru-RU" sz="1800" dirty="0" smtClean="0"/>
              <a:t>Нельзя работать в темноте или полутемном освещении;</a:t>
            </a:r>
          </a:p>
          <a:p>
            <a:r>
              <a:rPr lang="ru-RU" sz="1800" dirty="0" smtClean="0"/>
              <a:t>Рабочее место не должно быть захламлено, оборудовано удобно под рост человека, работающего на данном компьютере;</a:t>
            </a:r>
          </a:p>
          <a:p>
            <a:r>
              <a:rPr lang="ru-RU" sz="1800" dirty="0" smtClean="0"/>
              <a:t>Делайте перерыв в работе, двигайтесь, стимулируя кровообращение, выполняя простейшие физические упражнения для глаз, пальцев, спины, шеи;</a:t>
            </a:r>
          </a:p>
          <a:p>
            <a:r>
              <a:rPr lang="ru-RU" sz="1800" dirty="0" smtClean="0"/>
              <a:t>После работы на компьютере 2-3 часа не смотрите телевизор.</a:t>
            </a:r>
            <a:endParaRPr lang="ru-RU" sz="1800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AD2C-A8BA-45FC-8FEF-170B1D7AD154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Вопросы </a:t>
            </a:r>
            <a:r>
              <a:rPr lang="ru-RU" b="1" smtClean="0"/>
              <a:t>для повторения: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Что необходимо предпринять, если вы обожгли открытый участок тела кислотой (щелочью)?</a:t>
            </a:r>
          </a:p>
          <a:p>
            <a:r>
              <a:rPr lang="ru-RU" dirty="0" smtClean="0"/>
              <a:t>Почему, находясь в кабинете физики, недопустимо  прикасаться к приборам мокрыми или влажными руками?</a:t>
            </a:r>
          </a:p>
          <a:p>
            <a:r>
              <a:rPr lang="ru-RU" dirty="0" smtClean="0"/>
              <a:t>В каких случаях на уроках трудового обучения необходимо использование защитной маски и очков?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ADB6-90FF-43ED-B772-C57B16456A20}" type="datetime1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Котлов В.В.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122</TotalTime>
  <Words>785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Правила безопасного поведения в повседневной жизни</vt:lpstr>
      <vt:lpstr>Меры безопасности на уроках  физики</vt:lpstr>
      <vt:lpstr>Меры безопасности на уроках  химии</vt:lpstr>
      <vt:lpstr>Меры безопасности на уроках  химии</vt:lpstr>
      <vt:lpstr>Оказание первой помощи</vt:lpstr>
      <vt:lpstr>Безопасное поведение на уроках физкультуры и при занятиях спортом</vt:lpstr>
      <vt:lpstr>Меры безопасности при использовании электричества</vt:lpstr>
      <vt:lpstr>Меры безопасности при работе на компьютере</vt:lpstr>
      <vt:lpstr>Вопросы для повторения:</vt:lpstr>
      <vt:lpstr>Домашнее задание: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Admin</cp:lastModifiedBy>
  <cp:revision>21</cp:revision>
  <dcterms:created xsi:type="dcterms:W3CDTF">2009-06-09T16:02:21Z</dcterms:created>
  <dcterms:modified xsi:type="dcterms:W3CDTF">2012-02-27T12:35:31Z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