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7A087C-0579-4DB0-B28F-9A3DC4B8659F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521F82B-03B8-4F0B-B358-D424D2FD0F5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A087C-0579-4DB0-B28F-9A3DC4B8659F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1F82B-03B8-4F0B-B358-D424D2FD0F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77A087C-0579-4DB0-B28F-9A3DC4B8659F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21F82B-03B8-4F0B-B358-D424D2FD0F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A087C-0579-4DB0-B28F-9A3DC4B8659F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1F82B-03B8-4F0B-B358-D424D2FD0F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7A087C-0579-4DB0-B28F-9A3DC4B8659F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521F82B-03B8-4F0B-B358-D424D2FD0F5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A087C-0579-4DB0-B28F-9A3DC4B8659F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1F82B-03B8-4F0B-B358-D424D2FD0F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A087C-0579-4DB0-B28F-9A3DC4B8659F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1F82B-03B8-4F0B-B358-D424D2FD0F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A087C-0579-4DB0-B28F-9A3DC4B8659F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1F82B-03B8-4F0B-B358-D424D2FD0F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7A087C-0579-4DB0-B28F-9A3DC4B8659F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1F82B-03B8-4F0B-B358-D424D2FD0F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A087C-0579-4DB0-B28F-9A3DC4B8659F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1F82B-03B8-4F0B-B358-D424D2FD0F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A087C-0579-4DB0-B28F-9A3DC4B8659F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1F82B-03B8-4F0B-B358-D424D2FD0F5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77A087C-0579-4DB0-B28F-9A3DC4B8659F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521F82B-03B8-4F0B-B358-D424D2FD0F5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0%BE%D0%B7%D0%B4%D1%83%D1%88%D0%BD%D0%BE-%D0%B4%D0%B5%D1%81%D0%B0%D0%BD%D1%82%D0%BD%D1%8B%D0%B5_%D0%B2%D0%BE%D0%B9%D1%81%D0%BA%D0%B0" TargetMode="External"/><Relationship Id="rId3" Type="http://schemas.openxmlformats.org/officeDocument/2006/relationships/hyperlink" Target="http://ru.wikipedia.org/wiki/%D0%92%D0%BE%D0%BE%D1%80%D1%83%D0%B6%D1%91%D0%BD%D0%BD%D1%8B%D0%B5_%D1%81%D0%B8%D0%BB%D1%8B" TargetMode="External"/><Relationship Id="rId7" Type="http://schemas.openxmlformats.org/officeDocument/2006/relationships/hyperlink" Target="http://ru.wikipedia.org/wiki/%D0%91%D0%B5%D1%80%D0%B5%D0%B3%D0%BE%D0%B2%D1%8B%D0%B5_%D0%B2%D0%BE%D0%B9%D1%81%D0%BA%D0%B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1997_%D0%B3%D0%BE%D0%B4" TargetMode="External"/><Relationship Id="rId5" Type="http://schemas.openxmlformats.org/officeDocument/2006/relationships/hyperlink" Target="http://ru.wikipedia.org/w/index.php?title=%D0%A1%D1%80%D0%B5%D0%B4%D1%81%D1%82%D0%B2%D0%B0_%D0%B2%D0%BE%D0%B7%D0%B4%D1%83%D1%88%D0%BD%D0%BE%D0%B3%D0%BE_%D0%BD%D0%B0%D0%BF%D0%B0%D0%B4%D0%B5%D0%BD%D0%B8%D1%8F&amp;action=edit&amp;redlink=1" TargetMode="External"/><Relationship Id="rId4" Type="http://schemas.openxmlformats.org/officeDocument/2006/relationships/hyperlink" Target="http://ru.wikipedia.org/wiki/%D0%A1%D1%83%D1%85%D0%BE%D0%BF%D1%83%D1%82%D0%BD%D1%8B%D0%B5_%D0%B2%D0%BE%D0%B9%D1%81%D0%BA%D0%B0_%D0%A0%D0%BE%D1%81%D1%81%D0%B8%D0%B9%D1%81%D0%BA%D0%BE%D0%B9_%D0%A4%D0%B5%D0%B4%D0%B5%D1%80%D0%B0%D1%86%D0%B8%D0%B8" TargetMode="External"/><Relationship Id="rId9" Type="http://schemas.openxmlformats.org/officeDocument/2006/relationships/hyperlink" Target="http://ru.wikipedia.org/wiki/1958_%D0%B3%D0%BE%D0%B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2%D0%BE%D0%BE%D1%80%D1%83%D0%B6%D1%91%D0%BD%D0%BD%D1%8B%D0%B5_%D1%81%D0%B8%D0%BB%D1%8B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A1%D0%BB%D1%83%D0%B6%D0%B1%D0%B0_%D1%80%D0%B0%D1%81%D0%BA%D0%B2%D0%B0%D1%80%D1%82%D0%B8%D1%80%D0%BE%D0%B2%D0%B0%D0%BD%D0%B8%D1%8F_%D0%B8_%D0%BE%D0%B1%D1%83%D1%81%D1%82%D1%80%D0%BE%D0%B9%D1%81%D1%82%D0%B2%D0%B0_%D0%9C%D0%B8%D0%BD%D0%B8%D1%81%D1%82%D0%B5%D1%80%D1%81%D1%82%D0%B2%D0%B0_%D0%BE%D0%B1%D0%BE%D1%80%D0%BE%D0%BD%D1%8B_%D0%A0%D0%BE%D1%81%D1%81%D0%B8%D0%B9%D1%81%D0%BA%D0%BE%D0%B9_%D0%A4%D0%B5%D0%B4%D0%B5%D1%80%D0%B0%D1%86%D0%B8%D0%B8" TargetMode="External"/><Relationship Id="rId5" Type="http://schemas.openxmlformats.org/officeDocument/2006/relationships/hyperlink" Target="http://ru.wikipedia.org/wiki/%D0%92%D0%A1_%D0%A0%D0%BE%D1%81%D1%81%D0%B8%D0%B8" TargetMode="External"/><Relationship Id="rId4" Type="http://schemas.openxmlformats.org/officeDocument/2006/relationships/hyperlink" Target="http://ru.wikipedia.org/wiki/%D0%92%D0%BE%D0%B9%D1%81%D0%BA%D0%B0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0%BE%D0%B9%D1%81%D0%BA%D0%B0_%D1%81%D0%B2%D1%8F%D0%B7%D0%B8_%D0%A0%D0%BE%D1%81%D1%81%D0%B8%D0%B9%D1%81%D0%BA%D0%BE%D0%B9_%D0%A4%D0%B5%D0%B4%D0%B5%D1%80%D0%B0%D1%86%D0%B8%D0%B8" TargetMode="External"/><Relationship Id="rId13" Type="http://schemas.openxmlformats.org/officeDocument/2006/relationships/hyperlink" Target="http://ru.wikipedia.org/w/index.php?title=%D0%A2%D0%BE%D0%BF%D0%BE%D0%B3%D1%80%D0%B0%D1%84%D0%B8%D1%87%D0%B5%D1%81%D0%BA%D0%B0%D1%8F_%D1%81%D0%BB%D1%83%D0%B6%D0%B1%D0%B0_%D0%92%D0%BE%D0%BE%D1%80%D1%83%D0%B6%D0%B5%D0%BD%D0%BD%D1%8B%D1%85_%D0%A1%D0%B8%D0%BB_%D0%A0%D0%BE%D1%81%D1%81%D0%B8%D0%B9%D1%81%D0%BA%D0%BE%D0%B9_%D0%A4%D0%B5%D0%B4%D0%B5%D1%80%D0%B0%D1%86%D0%B8%D0%B8&amp;action=edit&amp;redlink=1" TargetMode="External"/><Relationship Id="rId18" Type="http://schemas.openxmlformats.org/officeDocument/2006/relationships/hyperlink" Target="http://ru.wikipedia.org/wiki/%D0%96%D0%B5%D0%BB%D0%B5%D0%B7%D0%BD%D0%BE%D0%B4%D0%BE%D1%80%D0%BE%D0%B6%D0%BD%D1%8B%D0%B5_%D0%B2%D0%BE%D0%B9%D1%81%D0%BA%D0%B0" TargetMode="External"/><Relationship Id="rId26" Type="http://schemas.openxmlformats.org/officeDocument/2006/relationships/hyperlink" Target="http://ru.wikipedia.org/wiki/%D0%9F%D0%BE%D0%B3%D1%80%D0%B0%D0%BD%D0%B8%D1%87%D0%BD%D1%8B%D0%B5_%D0%B2%D0%BE%D0%B9%D1%81%D0%BA%D0%B0" TargetMode="External"/><Relationship Id="rId3" Type="http://schemas.openxmlformats.org/officeDocument/2006/relationships/hyperlink" Target="http://ru.wikipedia.org/w/index.php?title=%D0%98%D0%BD%D0%B6%D0%B5%D0%BD%D0%B5%D1%80%D0%BD%D0%BE-%D0%B0%D1%8D%D1%80%D0%BE%D0%B4%D1%80%D0%BE%D0%BC%D0%BD%D0%B0%D1%8F_%D1%81%D0%BB%D1%83%D0%B6%D0%B1%D0%B0&amp;action=edit&amp;redlink=1" TargetMode="External"/><Relationship Id="rId21" Type="http://schemas.openxmlformats.org/officeDocument/2006/relationships/hyperlink" Target="http://ru.wikipedia.org/w/index.php?title=%D0%A2%D1%80%D1%83%D0%B1%D0%BE%D0%BF%D1%80%D0%BE%D0%B2%D0%BE%D0%B4%D0%BD%D1%8B%D0%B5_%D0%B2%D0%BE%D0%B9%D1%81%D0%BA%D0%B0&amp;action=edit&amp;redlink=1" TargetMode="External"/><Relationship Id="rId7" Type="http://schemas.openxmlformats.org/officeDocument/2006/relationships/hyperlink" Target="http://ru.wikipedia.org/wiki/%D0%92%D0%BE%D0%B9%D1%81%D0%BA%D0%B0_%D0%A0%D0%A5%D0%91%D0%97_%D0%92%D0%A1_%D0%A0%D0%BE%D1%81%D1%81%D0%B8%D0%B8" TargetMode="External"/><Relationship Id="rId12" Type="http://schemas.openxmlformats.org/officeDocument/2006/relationships/hyperlink" Target="http://ru.wikipedia.org/w/index.php?title=%D0%9C%D0%B5%D1%82%D1%80%D0%BE%D0%BB%D0%BE%D0%B3%D0%B8%D1%87%D0%B5%D1%81%D0%BA%D0%B0%D1%8F_%D1%81%D0%BB%D1%83%D0%B6%D0%B1%D0%B0_%D0%92%D0%BE%D0%BE%D1%80%D1%83%D0%B6%D0%B5%D0%BD%D0%BD%D1%8B%D1%85_%D0%A1%D0%B8%D0%BB_%D0%A0%D0%BE%D1%81%D1%81%D0%B8%D0%B9%D1%81%D0%BA%D0%BE%D0%B9_%D0%A4%D0%B5%D0%B4%D0%B5%D1%80%D0%B0%D1%86%D0%B8%D0%B8&amp;action=edit&amp;redlink=1" TargetMode="External"/><Relationship Id="rId17" Type="http://schemas.openxmlformats.org/officeDocument/2006/relationships/hyperlink" Target="http://ru.wikipedia.org/w/index.php?title=%D0%A1%D0%BB%D1%83%D0%B6%D0%B1%D0%B0_%D0%B2%D0%BE%D0%BE%D1%80%D1%83%D0%B6%D0%B5%D0%BD%D0%B8%D1%8F&amp;action=edit&amp;redlink=1" TargetMode="External"/><Relationship Id="rId25" Type="http://schemas.openxmlformats.org/officeDocument/2006/relationships/hyperlink" Target="http://ru.wikipedia.org/wiki/%D0%A4%D0%A1%D0%91" TargetMode="External"/><Relationship Id="rId33" Type="http://schemas.openxmlformats.org/officeDocument/2006/relationships/hyperlink" Target="http://ru.wikipedia.org/w/index.php?title=%D0%92%D0%BE%D0%B5%D0%BD%D0%BD%D0%BE-%D1%82%D0%B5%D1%85%D0%BD%D0%B8%D1%87%D0%B5%D1%81%D0%BA%D0%B8%D0%B5_%D0%B2%D0%BE%D0%B9%D1%81%D0%BA%D0%B0&amp;action=edit&amp;redlink=1" TargetMode="External"/><Relationship Id="rId2" Type="http://schemas.openxmlformats.org/officeDocument/2006/relationships/image" Target="../media/image2.png"/><Relationship Id="rId16" Type="http://schemas.openxmlformats.org/officeDocument/2006/relationships/hyperlink" Target="http://ru.wikipedia.org/w/index.php?title=%D0%93%D0%B8%D0%B4%D1%80%D0%BE%D0%BC%D0%B5%D1%82%D0%B5%D0%BE%D1%80%D0%BE%D0%BB%D0%BE%D0%B3%D0%B8%D1%87%D0%B5%D1%81%D0%BA%D0%B8%D0%B5_%D0%B2%D0%BE%D0%B9%D1%81%D0%BA%D0%B0_%D0%A0%D0%BE%D1%81%D1%81%D0%B8%D0%B9%D1%81%D0%BA%D0%BE%D0%B9_%D0%A4%D0%B5%D0%B4%D0%B5%D1%80%D0%B0%D1%86%D0%B8%D0%B8&amp;action=edit&amp;redlink=1" TargetMode="External"/><Relationship Id="rId20" Type="http://schemas.openxmlformats.org/officeDocument/2006/relationships/hyperlink" Target="http://ru.wikipedia.org/wiki/%D0%94%D0%BE%D1%80%D0%BE%D0%B6%D0%BD%D1%8B%D0%B5_%D0%B2%D0%BE%D0%B9%D1%81%D0%BA%D0%B0_%D0%92%D0%A1_%D0%A0%D0%BE%D1%81%D1%81%D0%B8%D0%B8" TargetMode="External"/><Relationship Id="rId29" Type="http://schemas.openxmlformats.org/officeDocument/2006/relationships/hyperlink" Target="http://ru.wikipedia.org/wiki/%D0%9C%D0%A7%D0%A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98%D0%BD%D0%B6%D0%B5%D0%BD%D0%B5%D1%80%D0%BD%D1%8B%D0%B5_%D0%B2%D0%BE%D0%B9%D1%81%D0%BA%D0%B0" TargetMode="External"/><Relationship Id="rId11" Type="http://schemas.openxmlformats.org/officeDocument/2006/relationships/hyperlink" Target="http://ru.wikipedia.org/wiki/%D0%92%D0%BE%D0%B9%D1%81%D0%BA%D0%B0_%D1%82%D0%B5%D1%85%D0%BD%D0%B8%D1%87%D0%B5%D1%81%D0%BA%D0%BE%D0%B3%D0%BE_%D0%BE%D0%B1%D0%B5%D1%81%D0%BF%D0%B5%D1%87%D0%B5%D0%BD%D0%B8%D1%8F_(%D1%82%D0%B5%D1%85%D0%BD%D0%B8%D1%87%D0%B5%D1%81%D0%BA%D0%B8%D0%B5_%D0%B2%D0%BE%D0%B9%D1%81%D0%BA%D0%B0)" TargetMode="External"/><Relationship Id="rId24" Type="http://schemas.openxmlformats.org/officeDocument/2006/relationships/hyperlink" Target="http://ru.wikipedia.org/wiki/%D0%92%D0%BE%D0%B9%D1%81%D0%BA%D0%B0_%D0%BE%D1%85%D1%80%D0%B0%D0%BD%D1%8B" TargetMode="External"/><Relationship Id="rId32" Type="http://schemas.openxmlformats.org/officeDocument/2006/relationships/hyperlink" Target="http://ru.wikipedia.org/w/index.php?title=%D0%94%D0%BE%D1%80%D0%BE%D0%B6%D0%BD%D0%BE-%D1%81%D1%82%D1%80%D0%BE%D0%B8%D1%82%D0%B5%D0%BB%D1%8C%D0%BD%D1%8B%D0%B5_%D0%B2%D0%BE%D0%B9%D1%81%D0%BA%D0%B0&amp;action=edit&amp;redlink=1" TargetMode="External"/><Relationship Id="rId5" Type="http://schemas.openxmlformats.org/officeDocument/2006/relationships/hyperlink" Target="http://ru.wikipedia.org/wiki/%D0%9F%D0%BE%D0%B8%D1%81%D0%BA%D0%BE%D0%B2%D0%BE-%D1%81%D0%BF%D0%B0%D1%81%D0%B0%D1%82%D0%B5%D0%BB%D1%8C%D0%BD%D0%B0%D1%8F_%D1%81%D0%BB%D1%83%D0%B6%D0%B1%D0%B0" TargetMode="External"/><Relationship Id="rId15" Type="http://schemas.openxmlformats.org/officeDocument/2006/relationships/hyperlink" Target="http://ru.wikipedia.org/wiki/%D0%A2%D0%BE%D0%BF%D0%BE%D0%B3%D0%B5%D0%BE%D0%B4%D0%B5%D0%B7%D0%B8%D1%87%D0%B5%D1%81%D0%BA%D0%B8%D0%B5_%D0%B2%D0%BE%D0%B9%D1%81%D0%BA%D0%B0_%D0%A0%D0%BE%D1%81%D1%81%D0%B8%D0%B9%D1%81%D0%BA%D0%BE%D0%B9_%D0%A4%D0%B5%D0%B4%D0%B5%D1%80%D0%B0%D1%86%D0%B8%D0%B8" TargetMode="External"/><Relationship Id="rId23" Type="http://schemas.openxmlformats.org/officeDocument/2006/relationships/hyperlink" Target="http://ru.wikipedia.org/wiki/%D0%A4%D0%A1%D0%9E" TargetMode="External"/><Relationship Id="rId28" Type="http://schemas.openxmlformats.org/officeDocument/2006/relationships/hyperlink" Target="http://ru.wikipedia.org/wiki/%D0%92%D0%BD%D1%83%D1%82%D1%80%D0%B5%D0%BD%D0%BD%D0%B8%D0%B5_%D0%B2%D0%BE%D0%B9%D1%81%D0%BA%D0%B0" TargetMode="External"/><Relationship Id="rId10" Type="http://schemas.openxmlformats.org/officeDocument/2006/relationships/hyperlink" Target="http://ru.wikipedia.org/w/index.php?title=%D0%A0%D0%B0%D0%B7%D0%B2%D0%B5%D0%B4%D1%8B%D0%B2%D0%B0%D1%82%D0%B5%D0%BB%D1%8C%D0%BD%D0%B0%D1%8F_%D1%81%D0%BB%D1%83%D0%B6%D0%B1%D0%B0&amp;action=edit&amp;redlink=1" TargetMode="External"/><Relationship Id="rId19" Type="http://schemas.openxmlformats.org/officeDocument/2006/relationships/hyperlink" Target="http://ru.wikipedia.org/wiki/%D0%90%D0%B2%D1%82%D0%BE%D0%BC%D0%BE%D0%B1%D0%B8%D0%BB%D1%8C%D0%BD%D1%8B%D0%B5_%D0%B2%D0%BE%D0%B9%D1%81%D0%BA%D0%B0" TargetMode="External"/><Relationship Id="rId31" Type="http://schemas.openxmlformats.org/officeDocument/2006/relationships/hyperlink" Target="http://ru.wikipedia.org/wiki/%D0%A4%D0%B5%D0%B4%D0%B5%D1%80%D0%B0%D0%BB%D1%8C%D0%BD%D0%BE%D0%B5_%D0%B0%D0%B3%D0%B5%D0%BD%D1%82%D1%81%D1%82%D0%B2%D0%BE_%D1%81%D0%BF%D0%B5%D1%86%D0%B8%D0%B0%D0%BB%D1%8C%D0%BD%D0%BE%D0%B3%D0%BE_%D1%81%D1%82%D1%80%D0%BE%D0%B8%D1%82%D0%B5%D0%BB%D1%8C%D1%81%D1%82%D0%B2%D0%B0" TargetMode="External"/><Relationship Id="rId4" Type="http://schemas.openxmlformats.org/officeDocument/2006/relationships/hyperlink" Target="http://ru.wikipedia.org/w/index.php?title=%D0%90%D0%B2%D0%B8%D0%B0%D1%86%D0%B8%D0%BE%D0%BD%D0%BD%D0%BE-%D1%82%D0%B5%D1%85%D0%BD%D0%B8%D1%87%D0%B5%D1%81%D0%BA%D0%B0%D1%8F_%D1%81%D0%BB%D1%83%D0%B6%D0%B1%D0%B0&amp;action=edit&amp;redlink=1" TargetMode="External"/><Relationship Id="rId9" Type="http://schemas.openxmlformats.org/officeDocument/2006/relationships/hyperlink" Target="http://ru.wikipedia.org/wiki/%D0%92%D0%BE%D0%B9%D1%81%D0%BA%D0%B0_%D1%80%D0%B0%D0%B4%D0%B8%D0%BE%D1%8D%D0%BB%D0%B5%D0%BA%D1%82%D1%80%D0%BE%D0%BD%D0%BD%D0%BE%D0%B9_%D0%B1%D0%BE%D1%80%D1%8C%D0%B1%D1%8B_%D0%A0%D0%BE%D1%81%D1%81%D0%B8%D0%B9%D1%81%D0%BA%D0%BE%D0%B9_%D0%A4%D0%B5%D0%B4%D0%B5%D1%80%D0%B0%D1%86%D0%B8%D0%B8" TargetMode="External"/><Relationship Id="rId14" Type="http://schemas.openxmlformats.org/officeDocument/2006/relationships/hyperlink" Target="http://ru.wikipedia.org/w/index.php?title=%D0%93%D0%B8%D0%B4%D1%80%D0%BE%D0%B3%D1%80%D0%B0%D1%84%D0%B8%D1%87%D0%B5%D1%81%D0%BA%D0%B0%D1%8F_%D1%81%D0%BB%D1%83%D0%B6%D0%B1%D0%B0_%D0%92%D0%BE%D0%BE%D1%80%D1%83%D0%B6%D0%B5%D0%BD%D0%BD%D1%8B%D1%85_%D0%A1%D0%B8%D0%BB_%D0%A0%D0%BE%D1%81%D1%81%D0%B8%D0%B9%D1%81%D0%BA%D0%BE%D0%B9_%D0%A4%D0%B5%D0%B4%D0%B5%D1%80%D0%B0%D1%86%D0%B8%D0%B8&amp;action=edit&amp;redlink=1" TargetMode="External"/><Relationship Id="rId22" Type="http://schemas.openxmlformats.org/officeDocument/2006/relationships/hyperlink" Target="http://ru.wikipedia.org/w/index.php?title=%D0%92%D0%BE%D0%B9%D1%81%D0%BA%D0%B0_%D0%BE%D1%85%D1%80%D0%B0%D0%BD%D1%8B_%D1%82%D1%8B%D0%BB%D0%B0&amp;action=edit&amp;redlink=1" TargetMode="External"/><Relationship Id="rId27" Type="http://schemas.openxmlformats.org/officeDocument/2006/relationships/hyperlink" Target="http://ru.wikipedia.org/wiki/%D0%9C%D0%92%D0%94" TargetMode="External"/><Relationship Id="rId30" Type="http://schemas.openxmlformats.org/officeDocument/2006/relationships/hyperlink" Target="http://ru.wikipedia.org/w/index.php?title=%D0%92%D0%BE%D0%B9%D1%81%D0%BA%D0%B0_%D0%B3%D1%80%D0%B0%D0%B6%D0%B4%D0%B0%D0%BD%D1%81%D0%BA%D0%BE%D0%B9_%D0%BE%D0%B1%D0%BE%D1%80%D0%BE%D0%BD%D1%8B&amp;action=edit&amp;redlink=1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1%82%D0%BE%D1%80%D0%B0%D1%8F_%D1%87%D0%B5%D1%87%D0%B5%D0%BD%D1%81%D0%BA%D0%B0%D1%8F_%D0%B2%D0%BE%D0%B9%D0%BD%D0%B0" TargetMode="External"/><Relationship Id="rId3" Type="http://schemas.openxmlformats.org/officeDocument/2006/relationships/hyperlink" Target="http://ru.wikipedia.org/wiki/%D0%A0%D0%BE%D1%81%D1%81%D0%B8%D1%8F" TargetMode="External"/><Relationship Id="rId7" Type="http://schemas.openxmlformats.org/officeDocument/2006/relationships/hyperlink" Target="http://ru.wikipedia.org/wiki/%D0%9F%D0%B5%D1%80%D0%B2%D0%B0%D1%8F_%D1%87%D0%B5%D1%87%D0%B5%D0%BD%D1%81%D0%BA%D0%B0%D1%8F_%D0%B2%D0%BE%D0%B9%D0%BD%D0%B0" TargetMode="External"/><Relationship Id="rId2" Type="http://schemas.openxmlformats.org/officeDocument/2006/relationships/hyperlink" Target="http://ru.wikipedia.org/wiki/1992_%D0%B3%D0%BE%D0%B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A1%D1%83%D1%85%D0%BE%D0%BF%D1%83%D1%82%D0%BD%D1%8B%D0%B5_%D0%B2%D0%BE%D0%B9%D1%81%D0%BA%D0%B0" TargetMode="External"/><Relationship Id="rId5" Type="http://schemas.openxmlformats.org/officeDocument/2006/relationships/hyperlink" Target="http://ru.wikipedia.org/wiki/%D0%92%D0%BE%D0%BE%D1%80%D1%83%D0%B6%D1%91%D0%BD%D0%BD%D1%8B%D0%B5_%D1%81%D0%B8%D0%BB%D1%8B_%D0%A0%D0%BE%D1%81%D1%81%D0%B8%D0%B9%D1%81%D0%BA%D0%BE%D0%B9_%D0%A4%D0%B5%D0%B4%D0%B5%D1%80%D0%B0%D1%86%D0%B8%D0%B8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ru.wikipedia.org/wiki/%D0%9C%D0%B8%D0%BD%D0%B8%D1%81%D1%82%D0%B5%D1%80%D1%81%D1%82%D0%B2%D0%BE_%D0%BE%D0%B1%D0%BE%D1%80%D0%BE%D0%BD%D1%8B_%D0%A0%D0%BE%D1%81%D1%81%D0%B8%D0%B9%D1%81%D0%BA%D0%BE%D0%B9_%D0%A4%D0%B5%D0%B4%D0%B5%D1%80%D0%B0%D1%86%D0%B8%D0%B8" TargetMode="External"/><Relationship Id="rId9" Type="http://schemas.openxmlformats.org/officeDocument/2006/relationships/hyperlink" Target="http://ru.wikipedia.org/wiki/%D0%92%D0%BE%D0%BE%D1%80%D1%83%D0%B6%D1%91%D0%BD%D0%BD%D1%8B%D0%B9_%D0%BA%D0%BE%D0%BD%D1%84%D0%BB%D0%B8%D0%BA%D1%82_%D0%B2_%D0%AE%D0%B6%D0%BD%D0%BE%D0%B9_%D0%9E%D1%81%D0%B5%D1%82%D0%B8%D0%B8_(2008)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E%D0%B2%D0%B5%D1%82_%D0%91%D0%B5%D0%B7%D0%BE%D0%BF%D0%B0%D1%81%D0%BD%D0%BE%D1%81%D1%82%D0%B8_%D0%9E%D0%9E%D0%9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E%D1%80%D0%B3%D0%B0%D0%BD%D0%B8%D0%B7%D0%B0%D1%86%D0%B8%D1%8F_%D0%94%D0%BE%D0%B3%D0%BE%D0%B2%D0%BE%D1%80%D0%B0_%D0%BE_%D0%BA%D0%BE%D0%BB%D0%BB%D0%B5%D0%BA%D1%82%D0%B8%D0%B2%D0%BD%D0%BE%D0%B9_%D0%B1%D0%B5%D0%B7%D0%BE%D0%BF%D0%B0%D1%81%D0%BD%D0%BE%D1%81%D1%82%D0%B8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2%D0%BE%D0%BE%D1%80%D1%83%D0%B6%D1%91%D0%BD%D0%BD%D1%8B%D0%B5_%D0%A1%D0%B8%D0%BB%D1%8B_%D0%A0%D0%BE%D1%81%D1%81%D0%B8%D0%B9%D1%81%D0%BA%D0%BE%D0%B9_%D0%A4%D0%B5%D0%B4%D0%B5%D1%80%D0%B0%D1%86%D0%B8%D0%B8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ru.wikipedia.org/wiki/%D0%A1%D0%BE%D0%B4%D1%80%D1%83%D0%B6%D0%B5%D1%81%D1%82%D0%B2%D0%BE_%D0%9D%D0%B5%D0%B7%D0%B0%D0%B2%D0%B8%D1%81%D0%B8%D0%BC%D1%8B%D1%85_%D0%93%D0%BE%D1%81%D1%83%D0%B4%D0%B0%D1%80%D1%81%D1%82%D0%B2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0%D0%B0%D0%BA%D0%B5%D1%82%D0%BD%D1%8B%D0%B5_%D0%B2%D0%BE%D0%B9%D1%81%D0%BA%D0%B0_%D0%B8_%D0%B0%D1%80%D1%82%D0%B8%D0%BB%D0%BB%D0%B5%D1%80%D0%B8%D1%8F_%D0%A0%D0%BE%D1%81%D1%81%D0%B8%D0%B9%D1%81%D0%BA%D0%BE%D0%B9_%D0%A4%D0%B5%D0%B4%D0%B5%D1%80%D0%B0%D1%86%D0%B8%D0%B8" TargetMode="External"/><Relationship Id="rId3" Type="http://schemas.openxmlformats.org/officeDocument/2006/relationships/hyperlink" Target="http://ru.wikipedia.org/wiki/%D0%93%D0%B5%D0%BD%D0%B5%D1%80%D0%B0%D0%BB-%D0%BF%D0%BE%D0%BB%D0%BA%D0%BE%D0%B2%D0%BD%D0%B8%D0%BA" TargetMode="External"/><Relationship Id="rId7" Type="http://schemas.openxmlformats.org/officeDocument/2006/relationships/hyperlink" Target="http://ru.wikipedia.org/wiki/%D0%A2%D0%B0%D0%BD%D0%BA%D0%BE%D0%B2%D1%8B%D0%B5_%D0%B2%D0%BE%D0%B9%D1%81%D0%BA%D0%B0_%D0%A0%D0%BE%D1%81%D1%81%D0%B8%D0%B9%D1%81%D0%BA%D0%BE%D0%B9_%D0%A4%D0%B5%D0%B4%D0%B5%D1%80%D0%B0%D1%86%D0%B8%D0%B8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9C%D0%BE%D1%82%D0%BE%D1%81%D1%82%D1%80%D0%B5%D0%BB%D0%BA%D0%BE%D0%B2%D1%8B%D0%B5_%D0%B2%D0%BE%D0%B9%D1%81%D0%BA%D0%B0_%D0%A0%D0%BE%D1%81%D1%81%D0%B8%D0%B9%D1%81%D0%BA%D0%BE%D0%B9_%D0%A4%D0%B5%D0%B4%D0%B5%D1%80%D0%B0%D1%86%D0%B8%D0%B8" TargetMode="External"/><Relationship Id="rId5" Type="http://schemas.openxmlformats.org/officeDocument/2006/relationships/hyperlink" Target="http://ru.wikipedia.org/wiki/2010_%D0%B3%D0%BE%D0%B4" TargetMode="External"/><Relationship Id="rId10" Type="http://schemas.openxmlformats.org/officeDocument/2006/relationships/hyperlink" Target="http://ru.wikipedia.org/wiki/%D0%A1%D0%BF%D0%B5%D1%86%D0%B8%D0%B0%D0%BB%D1%8C%D0%BD%D1%8B%D0%B5_%D0%B2%D0%BE%D0%B9%D1%81%D0%BA%D0%B0_%D0%A0%D0%BE%D1%81%D1%81%D0%B8%D0%B9%D1%81%D0%BA%D0%BE%D0%B9_%D0%A4%D0%B5%D0%B4%D0%B5%D1%80%D0%B0%D1%86%D0%B8%D0%B8" TargetMode="External"/><Relationship Id="rId4" Type="http://schemas.openxmlformats.org/officeDocument/2006/relationships/hyperlink" Target="http://ru.wikipedia.org/wiki/%D0%90%D0%BB%D0%B5%D0%BA%D1%81%D0%B0%D0%BD%D0%B4%D1%80_%D0%9D%D0%B8%D0%BA%D0%BE%D0%BB%D0%B0%D0%B5%D0%B2%D0%B8%D1%87_%D0%9F%D0%BE%D1%81%D1%82%D0%BD%D0%B8%D0%BA%D0%BE%D0%B2" TargetMode="External"/><Relationship Id="rId9" Type="http://schemas.openxmlformats.org/officeDocument/2006/relationships/hyperlink" Target="http://ru.wikipedia.org/wiki/%D0%92%D0%BE%D0%B9%D1%81%D0%BA%D0%B0_%D0%BF%D1%80%D0%BE%D1%82%D0%B8%D0%B2%D0%BE%D0%B2%D0%BE%D0%B7%D0%B4%D1%83%D1%88%D0%BD%D0%BE%D0%B9_%D0%BE%D0%B1%D0%BE%D1%80%D0%BE%D0%BD%D1%8B_(%D0%A1%D1%83%D1%85%D0%BE%D0%BF%D1%83%D1%82%D0%BD%D1%8B%D0%B5_%D0%B2%D0%BE%D0%B9%D1%81%D0%BA%D0%B0)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/index.php?title=%D0%9C%D0%BE%D0%B1%D0%B8%D0%BB%D1%8C%D0%BD%D0%BE%D1%81%D1%82%D1%8C&amp;action=edit&amp;redlink=1" TargetMode="External"/><Relationship Id="rId3" Type="http://schemas.openxmlformats.org/officeDocument/2006/relationships/hyperlink" Target="http://ru.wikipedia.org/wiki/%D0%A1%D1%83%D1%85%D0%BE%D0%BF%D1%83%D1%82%D0%BD%D1%8B%D0%B5_%D0%B2%D0%BE%D0%B9%D1%81%D0%BA%D0%B0" TargetMode="External"/><Relationship Id="rId7" Type="http://schemas.openxmlformats.org/officeDocument/2006/relationships/hyperlink" Target="http://ru.wikipedia.org/wiki/%D0%92%D0%BE%D0%B8%D0%BD%D1%81%D0%BA%D0%B0%D1%8F_%D1%87%D0%B0%D1%81%D1%82%D1%8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9F%D0%BE%D0%B4%D1%80%D0%B0%D0%B7%D0%B4%D0%B5%D0%BB%D0%B5%D0%BD%D0%B8%D0%B5_(%D0%B2%D0%BE%D0%B5%D0%BD%D0%BD%D0%BE%D0%B5_%D0%B4%D0%B5%D0%BB%D0%BE)" TargetMode="External"/><Relationship Id="rId5" Type="http://schemas.openxmlformats.org/officeDocument/2006/relationships/hyperlink" Target="http://ru.wikipedia.org/wiki/%D0%A2%D0%B0%D0%BD%D0%BA" TargetMode="External"/><Relationship Id="rId10" Type="http://schemas.openxmlformats.org/officeDocument/2006/relationships/hyperlink" Target="http://ru.wikipedia.org/wiki/%D0%A3%D0%B4%D0%B0%D1%80" TargetMode="External"/><Relationship Id="rId4" Type="http://schemas.openxmlformats.org/officeDocument/2006/relationships/hyperlink" Target="http://ru.wikipedia.org/wiki/%D0%91%D0%BE%D0%B5%D0%B2%D1%8B%D0%B5_%D0%B4%D0%B5%D0%B9%D1%81%D1%82%D0%B2%D0%B8%D1%8F" TargetMode="External"/><Relationship Id="rId9" Type="http://schemas.openxmlformats.org/officeDocument/2006/relationships/hyperlink" Target="http://ru.wikipedia.org/wiki/%D0%92%D0%BE%D0%B9%D1%81%D0%BA%D0%BE%D0%B2%D0%BE%D0%B9_%D0%BC%D0%B0%D0%BD%D1%91%D0%B2%D1%80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36_%D0%B3%D0%BE%D0%B4" TargetMode="External"/><Relationship Id="rId13" Type="http://schemas.openxmlformats.org/officeDocument/2006/relationships/hyperlink" Target="http://ru.wikipedia.org/wiki/%D0%A1%D0%B0%D0%BC%D0%BE%D1%85%D0%BE%D0%B4%D0%BD%D0%B0%D1%8F_%D0%B0%D1%80%D1%82%D0%B8%D0%BB%D0%BB%D0%B5%D1%80%D0%B8%D0%B9%D1%81%D0%BA%D0%B0%D1%8F_%D1%83%D1%81%D1%82%D0%B0%D0%BD%D0%BE%D0%B2%D0%BA%D0%B0" TargetMode="External"/><Relationship Id="rId3" Type="http://schemas.openxmlformats.org/officeDocument/2006/relationships/hyperlink" Target="http://ru.wikipedia.org/wiki/%D0%A2%D0%B0%D0%BD%D0%BA%D0%BE%D0%B2%D1%8B%D0%B5_%D0%B2%D0%BE%D0%B9%D1%81%D0%BA%D0%B0" TargetMode="External"/><Relationship Id="rId7" Type="http://schemas.openxmlformats.org/officeDocument/2006/relationships/hyperlink" Target="http://ru.wikipedia.org/wiki/1929_%D0%B3%D0%BE%D0%B4" TargetMode="External"/><Relationship Id="rId12" Type="http://schemas.openxmlformats.org/officeDocument/2006/relationships/hyperlink" Target="http://ru.wikipedia.org/wiki/%D0%A2%D0%B0%D0%BD%D0%BA" TargetMode="External"/><Relationship Id="rId2" Type="http://schemas.openxmlformats.org/officeDocument/2006/relationships/image" Target="../media/image2.png"/><Relationship Id="rId16" Type="http://schemas.openxmlformats.org/officeDocument/2006/relationships/hyperlink" Target="http://ru.wikipedia.org/wiki/%D0%91%D1%80%D0%BE%D0%BD%D0%B5%D1%82%D0%B5%D1%85%D0%BD%D0%B8%D0%BA%D0%B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91%D0%BE%D0%B5%D0%B2%D1%8B%D0%B5_%D0%B4%D0%B5%D0%B9%D1%81%D1%82%D0%B2%D0%B8%D1%8F" TargetMode="External"/><Relationship Id="rId11" Type="http://schemas.openxmlformats.org/officeDocument/2006/relationships/hyperlink" Target="http://ru.wikipedia.org/wiki/1960_%D0%B3%D0%BE%D0%B4" TargetMode="External"/><Relationship Id="rId5" Type="http://schemas.openxmlformats.org/officeDocument/2006/relationships/hyperlink" Target="http://ru.wikipedia.org/wiki/%D0%A0%D0%BE%D1%81%D1%81%D0%B8%D0%B9%D1%81%D0%BA%D0%B0%D1%8F_%D0%A4%D0%B5%D0%B4%D0%B5%D1%80%D0%B0%D1%86%D0%B8%D1%8F" TargetMode="External"/><Relationship Id="rId15" Type="http://schemas.openxmlformats.org/officeDocument/2006/relationships/hyperlink" Target="http://ru.wikipedia.org/wiki/%D0%91%D0%BE%D0%B5%D0%B2%D0%B0%D1%8F_%D0%BC%D0%B0%D1%88%D0%B8%D0%BD%D0%B0_%D0%BF%D0%B5%D1%85%D0%BE%D1%82%D1%8B" TargetMode="External"/><Relationship Id="rId10" Type="http://schemas.openxmlformats.org/officeDocument/2006/relationships/hyperlink" Target="http://ru.wikipedia.org/wiki/1953_%D0%B3%D0%BE%D0%B4" TargetMode="External"/><Relationship Id="rId4" Type="http://schemas.openxmlformats.org/officeDocument/2006/relationships/hyperlink" Target="http://ru.wikipedia.org/wiki/%D0%A1%D1%83%D1%85%D0%BE%D0%BF%D1%83%D1%82%D0%BD%D1%8B%D0%B5_%D0%B2%D0%BE%D0%B9%D1%81%D0%BA%D0%B0" TargetMode="External"/><Relationship Id="rId9" Type="http://schemas.openxmlformats.org/officeDocument/2006/relationships/hyperlink" Target="http://ru.wikipedia.org/wiki/1942_%D0%B3%D0%BE%D0%B4" TargetMode="External"/><Relationship Id="rId14" Type="http://schemas.openxmlformats.org/officeDocument/2006/relationships/hyperlink" Target="http://ru.wikipedia.org/wiki/%D0%91%D1%80%D0%BE%D0%BD%D0%B5%D1%82%D1%80%D0%B0%D0%BD%D1%81%D0%BF%D0%BE%D1%80%D1%82%D1%91%D1%80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0%BE%D0%B8%D0%BD%D1%81%D0%BA%D0%B0%D1%8F_%D1%87%D0%B0%D1%81%D1%82%D1%8C" TargetMode="External"/><Relationship Id="rId13" Type="http://schemas.openxmlformats.org/officeDocument/2006/relationships/hyperlink" Target="http://ru.wikipedia.org/wiki/%D0%9F%D0%BE%D0%B4%D1%80%D0%B0%D0%B7%D0%B4%D0%B5%D0%BB%D0%B5%D0%BD%D0%B8%D0%B5_(%D0%B2%D0%BE%D0%B5%D0%BD%D0%BD%D0%BE%D0%B5_%D0%B4%D0%B5%D0%BB%D0%BE)" TargetMode="External"/><Relationship Id="rId18" Type="http://schemas.openxmlformats.org/officeDocument/2006/relationships/hyperlink" Target="http://ru.wikipedia.org/w/index.php?title=%D0%90%D1%80%D1%82%D0%B8%D0%BB%D0%BB%D0%B5%D1%80%D0%B8%D0%B9%D1%81%D0%BA%D0%B0%D1%8F_%D1%80%D0%B0%D0%B7%D0%B2%D0%B5%D0%B4%D0%BA%D0%B0&amp;action=edit&amp;redlink=1" TargetMode="External"/><Relationship Id="rId3" Type="http://schemas.openxmlformats.org/officeDocument/2006/relationships/hyperlink" Target="http://ru.wikipedia.org/wiki/%D0%92%D0%BE%D0%B9%D1%81%D0%BA%D0%B0" TargetMode="External"/><Relationship Id="rId7" Type="http://schemas.openxmlformats.org/officeDocument/2006/relationships/hyperlink" Target="http://ru.wikipedia.org/wiki/%D0%92%D0%BE%D0%BE%D1%80%D1%83%D0%B6%D1%91%D0%BD%D0%BD%D1%8B%D0%B5_%D0%A1%D0%B8%D0%BB%D1%8B_%D0%A0%D0%BE%D1%81%D1%81%D0%B8%D0%B9%D1%81%D0%BA%D0%BE%D0%B9_%D0%A4%D0%B5%D0%B4%D0%B5%D1%80%D0%B0%D1%86%D0%B8%D0%B8" TargetMode="External"/><Relationship Id="rId12" Type="http://schemas.openxmlformats.org/officeDocument/2006/relationships/hyperlink" Target="http://ru.wikipedia.org/wiki/%D0%A0%D0%B5%D0%B0%D0%BA%D1%82%D0%B8%D0%B2%D0%BD%D0%B0%D1%8F_%D0%B0%D1%80%D1%82%D0%B8%D0%BB%D0%BB%D0%B5%D1%80%D0%B8%D1%8F" TargetMode="External"/><Relationship Id="rId17" Type="http://schemas.openxmlformats.org/officeDocument/2006/relationships/hyperlink" Target="http://ru.wikipedia.org/wiki/%D0%9C%D0%B8%D0%BD%D0%BE%D0%BC%D1%91%D1%82" TargetMode="External"/><Relationship Id="rId2" Type="http://schemas.openxmlformats.org/officeDocument/2006/relationships/image" Target="../media/image2.png"/><Relationship Id="rId16" Type="http://schemas.openxmlformats.org/officeDocument/2006/relationships/hyperlink" Target="http://ru.wikipedia.org/wiki/%D0%9F%D1%80%D0%BE%D1%82%D0%B8%D0%B2%D0%BE%D1%82%D0%B0%D0%BD%D0%BA%D0%BE%D0%B2%D1%8B%D0%B9_%D1%80%D0%B0%D0%BA%D0%B5%D1%82%D0%BD%D1%8B%D0%B9_%D0%BA%D0%BE%D0%BC%D0%BF%D0%BB%D0%B5%D0%BA%D1%8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A1%D1%83%D1%85%D0%BE%D0%BF%D1%83%D1%82%D0%BD%D1%8B%D0%B5_%D0%B2%D0%BE%D0%B9%D1%81%D0%BA%D0%B0" TargetMode="External"/><Relationship Id="rId11" Type="http://schemas.openxmlformats.org/officeDocument/2006/relationships/hyperlink" Target="http://ru.wikipedia.org/wiki/%D0%A0%D0%B0%D0%BA%D0%B5%D1%82%D0%B0" TargetMode="External"/><Relationship Id="rId5" Type="http://schemas.openxmlformats.org/officeDocument/2006/relationships/hyperlink" Target="http://ru.wikipedia.org/wiki/%D0%A0%D0%92_%D0%B8_%D0%90" TargetMode="External"/><Relationship Id="rId15" Type="http://schemas.openxmlformats.org/officeDocument/2006/relationships/hyperlink" Target="http://ru.wikipedia.org/wiki/%D0%9F%D1%83%D1%88%D0%BA%D0%B0" TargetMode="External"/><Relationship Id="rId10" Type="http://schemas.openxmlformats.org/officeDocument/2006/relationships/hyperlink" Target="http://ru.wikipedia.org/wiki/%D0%A2%D0%B0%D0%BA%D1%82%D0%B8%D1%87%D0%B5%D1%81%D0%BA%D0%B0%D1%8F_%D1%80%D0%B0%D0%BA%D0%B5%D1%82%D0%B0" TargetMode="External"/><Relationship Id="rId4" Type="http://schemas.openxmlformats.org/officeDocument/2006/relationships/hyperlink" Target="http://ru.wikipedia.org/wiki/%D0%90%D1%80%D1%82%D0%B8%D0%BB%D0%BB%D0%B5%D1%80%D0%B8%D1%8F" TargetMode="External"/><Relationship Id="rId9" Type="http://schemas.openxmlformats.org/officeDocument/2006/relationships/hyperlink" Target="http://ru.wikipedia.org/wiki/%D0%9E%D0%BF%D0%B5%D1%80%D0%B0%D1%82%D0%B8%D0%B2%D0%BD%D0%BE-%D1%82%D0%B0%D0%BA%D1%82%D0%B8%D1%87%D0%B5%D1%81%D0%BA%D0%B0%D1%8F_%D1%80%D0%B0%D0%BA%D0%B5%D1%82%D0%B0" TargetMode="External"/><Relationship Id="rId14" Type="http://schemas.openxmlformats.org/officeDocument/2006/relationships/hyperlink" Target="http://ru.wikipedia.org/wiki/%D0%93%D0%B0%D1%83%D0%B1%D0%B8%D1%86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785949"/>
          </a:xfrm>
        </p:spPr>
        <p:txBody>
          <a:bodyPr/>
          <a:lstStyle/>
          <a:p>
            <a:r>
              <a:rPr lang="ru-RU" dirty="0">
                <a:latin typeface="Arno Pro Smbd Caption" pitchFamily="18" charset="0"/>
              </a:rPr>
              <a:t>Сухопутные войска Российской Федерации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5572140"/>
            <a:ext cx="5114778" cy="1101248"/>
          </a:xfrm>
        </p:spPr>
        <p:txBody>
          <a:bodyPr/>
          <a:lstStyle/>
          <a:p>
            <a:r>
              <a:rPr lang="ru-RU" dirty="0" smtClean="0"/>
              <a:t>10-класс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500990" cy="1143008"/>
          </a:xfrm>
        </p:spPr>
        <p:txBody>
          <a:bodyPr/>
          <a:lstStyle/>
          <a:p>
            <a:r>
              <a:rPr lang="ru-RU" sz="3200" dirty="0" smtClean="0">
                <a:latin typeface="Arno Pro Smbd Caption" pitchFamily="18" charset="0"/>
              </a:rPr>
              <a:t>Сухопутные войска Российской Федерации</a:t>
            </a:r>
            <a:endParaRPr lang="ru-RU" sz="3200" dirty="0">
              <a:latin typeface="Arno Pro Smbd Caption" pitchFamily="18" charset="0"/>
            </a:endParaRPr>
          </a:p>
        </p:txBody>
      </p:sp>
      <p:pic>
        <p:nvPicPr>
          <p:cNvPr id="6" name="Рисунок 5" descr="Средняя_эмблема_Сухопутных_войск_России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643050"/>
            <a:ext cx="2076703" cy="135732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86050" y="2143116"/>
            <a:ext cx="6215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u="sng" dirty="0" smtClean="0">
              <a:solidFill>
                <a:schemeClr val="bg1"/>
              </a:solidFill>
            </a:endParaRPr>
          </a:p>
          <a:p>
            <a:endParaRPr lang="ru-RU" sz="1400" u="sng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1785926"/>
            <a:ext cx="600079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Войска́ </a:t>
            </a:r>
            <a:r>
              <a:rPr lang="ru-RU" sz="1600" b="1" dirty="0" err="1">
                <a:solidFill>
                  <a:schemeClr val="bg1"/>
                </a:solidFill>
              </a:rPr>
              <a:t>противовозду́шной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оборо́ны</a:t>
            </a:r>
            <a:r>
              <a:rPr lang="ru-RU" sz="1600" dirty="0">
                <a:solidFill>
                  <a:schemeClr val="bg1"/>
                </a:solidFill>
              </a:rPr>
              <a:t> (</a:t>
            </a:r>
            <a:r>
              <a:rPr lang="ru-RU" sz="1600" i="1" dirty="0">
                <a:solidFill>
                  <a:schemeClr val="bg1"/>
                </a:solidFill>
              </a:rPr>
              <a:t>Войсковая ПВО</a:t>
            </a:r>
            <a:r>
              <a:rPr lang="ru-RU" sz="1600" dirty="0">
                <a:solidFill>
                  <a:schemeClr val="bg1"/>
                </a:solidFill>
              </a:rPr>
              <a:t>) — </a:t>
            </a:r>
            <a:r>
              <a:rPr lang="ru-RU" sz="1600" dirty="0">
                <a:solidFill>
                  <a:schemeClr val="bg1"/>
                </a:solidFill>
                <a:hlinkClick r:id="rId3" tooltip="Вооружённые силы"/>
              </a:rPr>
              <a:t>род войск</a:t>
            </a:r>
            <a:r>
              <a:rPr lang="ru-RU" sz="1600" dirty="0">
                <a:solidFill>
                  <a:schemeClr val="bg1"/>
                </a:solidFill>
              </a:rPr>
              <a:t> вооружённых сил Российской Федерации, составная часть </a:t>
            </a:r>
            <a:r>
              <a:rPr lang="ru-RU" sz="1600" u="sng" dirty="0">
                <a:solidFill>
                  <a:schemeClr val="bg1"/>
                </a:solidFill>
                <a:hlinkClick r:id="rId4" tooltip="Сухопутные войска Российской Федерации"/>
              </a:rPr>
              <a:t>сухопутных войск</a:t>
            </a:r>
            <a:r>
              <a:rPr lang="ru-RU" sz="1600" dirty="0">
                <a:solidFill>
                  <a:schemeClr val="bg1"/>
                </a:solidFill>
              </a:rPr>
              <a:t>. Цель и предназначение — защита группировок сухопутных войск и объектов вне зоны военных действий (тыла) от ударов </a:t>
            </a:r>
            <a:r>
              <a:rPr lang="ru-RU" sz="1600" dirty="0">
                <a:solidFill>
                  <a:schemeClr val="bg1"/>
                </a:solidFill>
                <a:hlinkClick r:id="rId5" tooltip="Средства воздушного нападения (страница отсутствует)"/>
              </a:rPr>
              <a:t>средств воздушного нападения</a:t>
            </a:r>
            <a:r>
              <a:rPr lang="ru-RU" sz="1600" dirty="0">
                <a:solidFill>
                  <a:schemeClr val="bg1"/>
                </a:solidFill>
              </a:rPr>
              <a:t> противника.</a:t>
            </a:r>
          </a:p>
          <a:p>
            <a:r>
              <a:rPr lang="ru-RU" sz="1600" dirty="0">
                <a:solidFill>
                  <a:schemeClr val="bg1"/>
                </a:solidFill>
              </a:rPr>
              <a:t>Войска противовоздушной обороны сформированы в </a:t>
            </a:r>
            <a:r>
              <a:rPr lang="ru-RU" sz="1600" dirty="0">
                <a:solidFill>
                  <a:schemeClr val="bg1"/>
                </a:solidFill>
                <a:hlinkClick r:id="rId6" tooltip="1997 год"/>
              </a:rPr>
              <a:t>1997 году</a:t>
            </a:r>
            <a:r>
              <a:rPr lang="ru-RU" sz="1600" dirty="0">
                <a:solidFill>
                  <a:schemeClr val="bg1"/>
                </a:solidFill>
              </a:rPr>
              <a:t> посредством объединения войск противовоздушной обороны Сухопутных войск, подразделений </a:t>
            </a:r>
            <a:r>
              <a:rPr lang="ru-RU" sz="1600" dirty="0" err="1">
                <a:solidFill>
                  <a:schemeClr val="bg1"/>
                </a:solidFill>
              </a:rPr>
              <a:t>ПВО</a:t>
            </a:r>
            <a:r>
              <a:rPr lang="ru-RU" sz="1600" dirty="0" err="1">
                <a:solidFill>
                  <a:schemeClr val="bg1"/>
                </a:solidFill>
                <a:hlinkClick r:id="rId7" tooltip="Береговые войска"/>
              </a:rPr>
              <a:t>Береговых</a:t>
            </a:r>
            <a:r>
              <a:rPr lang="ru-RU" sz="1600" dirty="0">
                <a:solidFill>
                  <a:schemeClr val="bg1"/>
                </a:solidFill>
                <a:hlinkClick r:id="rId7" tooltip="Береговые войска"/>
              </a:rPr>
              <a:t> войск ВМФ</a:t>
            </a:r>
            <a:r>
              <a:rPr lang="ru-RU" sz="1600" dirty="0">
                <a:solidFill>
                  <a:schemeClr val="bg1"/>
                </a:solidFill>
              </a:rPr>
              <a:t>, подразделений ПВО </a:t>
            </a:r>
            <a:r>
              <a:rPr lang="ru-RU" sz="1600" dirty="0">
                <a:solidFill>
                  <a:schemeClr val="bg1"/>
                </a:solidFill>
                <a:hlinkClick r:id="rId8" tooltip="Воздушно-десантные войска"/>
              </a:rPr>
              <a:t>ВДВ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</a:p>
          <a:p>
            <a:r>
              <a:rPr lang="ru-RU" sz="1600" dirty="0">
                <a:solidFill>
                  <a:schemeClr val="bg1"/>
                </a:solidFill>
              </a:rPr>
              <a:t>В </a:t>
            </a:r>
            <a:r>
              <a:rPr lang="ru-RU" sz="1600" dirty="0">
                <a:solidFill>
                  <a:schemeClr val="bg1"/>
                </a:solidFill>
                <a:hlinkClick r:id="rId9" tooltip="1958 год"/>
              </a:rPr>
              <a:t>1958 году</a:t>
            </a:r>
            <a:r>
              <a:rPr lang="ru-RU" sz="1600" dirty="0">
                <a:solidFill>
                  <a:schemeClr val="bg1"/>
                </a:solidFill>
              </a:rPr>
              <a:t> образован род войск ПВО сухопутных войск.</a:t>
            </a:r>
          </a:p>
          <a:p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500990" cy="1143008"/>
          </a:xfrm>
        </p:spPr>
        <p:txBody>
          <a:bodyPr/>
          <a:lstStyle/>
          <a:p>
            <a:r>
              <a:rPr lang="ru-RU" sz="3200" dirty="0" smtClean="0">
                <a:latin typeface="Arno Pro Smbd Caption" pitchFamily="18" charset="0"/>
              </a:rPr>
              <a:t>Сухопутные войска Российской Федерации</a:t>
            </a:r>
            <a:endParaRPr lang="ru-RU" sz="3200" dirty="0">
              <a:latin typeface="Arno Pro Smbd Caption" pitchFamily="18" charset="0"/>
            </a:endParaRPr>
          </a:p>
        </p:txBody>
      </p:sp>
      <p:pic>
        <p:nvPicPr>
          <p:cNvPr id="6" name="Рисунок 5" descr="Средняя_эмблема_Сухопутных_войск_России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643050"/>
            <a:ext cx="2076703" cy="135732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86050" y="2143116"/>
            <a:ext cx="6215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u="sng" dirty="0" smtClean="0">
              <a:solidFill>
                <a:schemeClr val="bg1"/>
              </a:solidFill>
            </a:endParaRPr>
          </a:p>
          <a:p>
            <a:endParaRPr lang="ru-RU" sz="1400" u="sng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2571744"/>
            <a:ext cx="58579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Специальные войска (службы) </a:t>
            </a:r>
            <a:r>
              <a:rPr lang="ru-RU" sz="1600" b="1" dirty="0">
                <a:solidFill>
                  <a:schemeClr val="bg1"/>
                </a:solidFill>
                <a:hlinkClick r:id="rId3" tooltip="Вооружённые силы"/>
              </a:rPr>
              <a:t>вооружённых сил</a:t>
            </a:r>
            <a:r>
              <a:rPr lang="ru-RU" sz="1600" b="1" dirty="0">
                <a:solidFill>
                  <a:schemeClr val="bg1"/>
                </a:solidFill>
              </a:rPr>
              <a:t> Российской Федерации</a:t>
            </a:r>
            <a:r>
              <a:rPr lang="ru-RU" sz="1600" dirty="0">
                <a:solidFill>
                  <a:schemeClr val="bg1"/>
                </a:solidFill>
              </a:rPr>
              <a:t> — </a:t>
            </a:r>
            <a:r>
              <a:rPr lang="ru-RU" sz="1600" dirty="0">
                <a:solidFill>
                  <a:schemeClr val="bg1"/>
                </a:solidFill>
                <a:hlinkClick r:id="rId4" tooltip="Войска"/>
              </a:rPr>
              <a:t>войска</a:t>
            </a:r>
            <a:r>
              <a:rPr lang="ru-RU" sz="1600" dirty="0">
                <a:solidFill>
                  <a:schemeClr val="bg1"/>
                </a:solidFill>
              </a:rPr>
              <a:t> и службы в видах и родах </a:t>
            </a:r>
            <a:r>
              <a:rPr lang="ru-RU" sz="1600" dirty="0">
                <a:solidFill>
                  <a:schemeClr val="bg1"/>
                </a:solidFill>
                <a:hlinkClick r:id="rId5" tooltip="ВС России"/>
              </a:rPr>
              <a:t>Вооружённых Сил</a:t>
            </a:r>
            <a:r>
              <a:rPr lang="ru-RU" sz="1600" dirty="0">
                <a:solidFill>
                  <a:schemeClr val="bg1"/>
                </a:solidFill>
              </a:rPr>
              <a:t>, предназначенные для обеспечения боевой деятельности видов и родов войск, выполняющие специализированные функции.</a:t>
            </a:r>
          </a:p>
          <a:p>
            <a:r>
              <a:rPr lang="ru-RU" sz="1600" dirty="0">
                <a:solidFill>
                  <a:schemeClr val="bg1"/>
                </a:solidFill>
              </a:rPr>
              <a:t>К специальным войскам (службам) в вооружённых силах Российской Федерации относятся:</a:t>
            </a:r>
          </a:p>
          <a:p>
            <a:r>
              <a:rPr lang="ru-RU" sz="1600" dirty="0">
                <a:solidFill>
                  <a:schemeClr val="bg1"/>
                </a:solidFill>
                <a:hlinkClick r:id="rId6" tooltip="Служба расквартирования и обустройства Министерства обороны Российской Федерации"/>
              </a:rPr>
              <a:t>Служба расквартирования</a:t>
            </a:r>
            <a:r>
              <a:rPr lang="ru-RU" sz="1600" dirty="0" smtClean="0">
                <a:solidFill>
                  <a:schemeClr val="bg1"/>
                </a:solidFill>
              </a:rPr>
              <a:t>;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500990" cy="1143008"/>
          </a:xfrm>
        </p:spPr>
        <p:txBody>
          <a:bodyPr/>
          <a:lstStyle/>
          <a:p>
            <a:r>
              <a:rPr lang="ru-RU" sz="3200" dirty="0" smtClean="0">
                <a:latin typeface="Arno Pro Smbd Caption" pitchFamily="18" charset="0"/>
              </a:rPr>
              <a:t>Сухопутные войска Российской Федерации</a:t>
            </a:r>
            <a:endParaRPr lang="ru-RU" sz="3200" dirty="0">
              <a:latin typeface="Arno Pro Smbd Caption" pitchFamily="18" charset="0"/>
            </a:endParaRPr>
          </a:p>
        </p:txBody>
      </p:sp>
      <p:pic>
        <p:nvPicPr>
          <p:cNvPr id="6" name="Рисунок 5" descr="Средняя_эмблема_Сухопутных_войск_России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643050"/>
            <a:ext cx="2076703" cy="135732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86050" y="2143116"/>
            <a:ext cx="6215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u="sng" dirty="0" smtClean="0">
              <a:solidFill>
                <a:schemeClr val="bg1"/>
              </a:solidFill>
            </a:endParaRPr>
          </a:p>
          <a:p>
            <a:endParaRPr lang="ru-RU" sz="1400" u="sng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1348800"/>
            <a:ext cx="600079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solidFill>
                  <a:schemeClr val="bg1"/>
                </a:solidFill>
              </a:rPr>
              <a:t>Служба ВОСО;</a:t>
            </a:r>
          </a:p>
          <a:p>
            <a:r>
              <a:rPr lang="ru-RU" sz="1050" dirty="0" smtClean="0">
                <a:solidFill>
                  <a:schemeClr val="bg1"/>
                </a:solidFill>
                <a:hlinkClick r:id="rId3" tooltip="Инженерно-аэродромная служба (страница отсутствует)"/>
              </a:rPr>
              <a:t>Инженерно-аэродромная служба</a:t>
            </a:r>
            <a:r>
              <a:rPr lang="ru-RU" sz="105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1050" dirty="0" smtClean="0">
                <a:solidFill>
                  <a:schemeClr val="bg1"/>
                </a:solidFill>
                <a:hlinkClick r:id="rId4" tooltip="Авиационно-техническая служба (страница отсутствует)"/>
              </a:rPr>
              <a:t>Авиационно-техническая служба</a:t>
            </a:r>
            <a:r>
              <a:rPr lang="ru-RU" sz="105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1050" dirty="0" smtClean="0">
                <a:solidFill>
                  <a:schemeClr val="bg1"/>
                </a:solidFill>
                <a:hlinkClick r:id="rId5" tooltip="Поисково-спасательная служба"/>
              </a:rPr>
              <a:t>Поисково-спасательная служба</a:t>
            </a:r>
            <a:r>
              <a:rPr lang="ru-RU" sz="105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1050" dirty="0" smtClean="0">
                <a:solidFill>
                  <a:schemeClr val="bg1"/>
                </a:solidFill>
                <a:hlinkClick r:id="rId6" tooltip="Инженерные войска"/>
              </a:rPr>
              <a:t>Инженерные войска</a:t>
            </a:r>
            <a:r>
              <a:rPr lang="ru-RU" sz="105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1050" dirty="0" smtClean="0">
                <a:solidFill>
                  <a:schemeClr val="bg1"/>
                </a:solidFill>
                <a:hlinkClick r:id="rId7" tooltip="Войска РХБЗ ВС России"/>
              </a:rPr>
              <a:t>Войска радиационной, химической и биологической защиты</a:t>
            </a:r>
            <a:r>
              <a:rPr lang="ru-RU" sz="1050" dirty="0" smtClean="0">
                <a:solidFill>
                  <a:schemeClr val="bg1"/>
                </a:solidFill>
              </a:rPr>
              <a:t> (РХБЗ);</a:t>
            </a:r>
          </a:p>
          <a:p>
            <a:r>
              <a:rPr lang="ru-RU" sz="1050" dirty="0" smtClean="0">
                <a:solidFill>
                  <a:schemeClr val="bg1"/>
                </a:solidFill>
                <a:hlinkClick r:id="rId8" tooltip="Войска связи Российской Федерации"/>
              </a:rPr>
              <a:t>Войска связи</a:t>
            </a:r>
            <a:r>
              <a:rPr lang="ru-RU" sz="105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1050" dirty="0" smtClean="0">
                <a:solidFill>
                  <a:schemeClr val="bg1"/>
                </a:solidFill>
                <a:hlinkClick r:id="rId9" tooltip="Войска радиоэлектронной борьбы Российской Федерации"/>
              </a:rPr>
              <a:t>Войска радиоэлектронной борьбы</a:t>
            </a:r>
            <a:r>
              <a:rPr lang="ru-RU" sz="1050" dirty="0" smtClean="0">
                <a:solidFill>
                  <a:schemeClr val="bg1"/>
                </a:solidFill>
              </a:rPr>
              <a:t> (РЭБ);</a:t>
            </a:r>
          </a:p>
          <a:p>
            <a:r>
              <a:rPr lang="ru-RU" sz="1050" dirty="0" smtClean="0">
                <a:solidFill>
                  <a:schemeClr val="bg1"/>
                </a:solidFill>
                <a:hlinkClick r:id="rId10" tooltip="Разведывательная служба (страница отсутствует)"/>
              </a:rPr>
              <a:t>Разведывательная служба</a:t>
            </a:r>
            <a:r>
              <a:rPr lang="ru-RU" sz="105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1050" dirty="0" smtClean="0">
                <a:solidFill>
                  <a:schemeClr val="bg1"/>
                </a:solidFill>
                <a:hlinkClick r:id="rId11" tooltip="Войска технического обеспечения (технические войска)"/>
              </a:rPr>
              <a:t>Служба технического обеспечения</a:t>
            </a:r>
            <a:r>
              <a:rPr lang="ru-RU" sz="105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1050" dirty="0" smtClean="0">
                <a:solidFill>
                  <a:schemeClr val="bg1"/>
                </a:solidFill>
                <a:hlinkClick r:id="rId12" tooltip="Метрологическая служба Вооруженных Сил Российской Федерации (страница отсутствует)"/>
              </a:rPr>
              <a:t>Метрологическая служба</a:t>
            </a:r>
            <a:r>
              <a:rPr lang="ru-RU" sz="105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1050" dirty="0" smtClean="0">
                <a:solidFill>
                  <a:schemeClr val="bg1"/>
                </a:solidFill>
                <a:hlinkClick r:id="rId13" tooltip="Топографическая служба Вооруженных Сил Российской Федерации (страница отсутствует)"/>
              </a:rPr>
              <a:t>Топографическая служба</a:t>
            </a:r>
            <a:r>
              <a:rPr lang="ru-RU" sz="105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1050" dirty="0" smtClean="0">
                <a:solidFill>
                  <a:schemeClr val="bg1"/>
                </a:solidFill>
                <a:hlinkClick r:id="rId14" tooltip="Гидрографическая служба Вооруженных Сил Российской Федерации (страница отсутствует)"/>
              </a:rPr>
              <a:t>Гидрографическая служба</a:t>
            </a:r>
            <a:r>
              <a:rPr lang="ru-RU" sz="105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1050" dirty="0" smtClean="0">
                <a:solidFill>
                  <a:schemeClr val="bg1"/>
                </a:solidFill>
                <a:hlinkClick r:id="rId15" tooltip="Топогеодезические войска Российской Федерации"/>
              </a:rPr>
              <a:t>Топогеодезическая служба</a:t>
            </a:r>
            <a:r>
              <a:rPr lang="ru-RU" sz="105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1050" dirty="0" smtClean="0">
                <a:solidFill>
                  <a:schemeClr val="bg1"/>
                </a:solidFill>
                <a:hlinkClick r:id="rId16" tooltip="Гидрометеорологические войска Российской Федерации (страница отсутствует)"/>
              </a:rPr>
              <a:t>Гидрометеорологическая служба</a:t>
            </a:r>
            <a:r>
              <a:rPr lang="ru-RU" sz="105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1050" dirty="0" smtClean="0">
                <a:solidFill>
                  <a:schemeClr val="bg1"/>
                </a:solidFill>
                <a:hlinkClick r:id="rId17" tooltip="Служба вооружения (страница отсутствует)"/>
              </a:rPr>
              <a:t>Служба вооружения</a:t>
            </a:r>
            <a:r>
              <a:rPr lang="ru-RU" sz="105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1050" dirty="0" smtClean="0">
                <a:solidFill>
                  <a:schemeClr val="bg1"/>
                </a:solidFill>
                <a:hlinkClick r:id="rId18" tooltip="Железнодорожные войска"/>
              </a:rPr>
              <a:t>Железнодорожные войска</a:t>
            </a:r>
            <a:r>
              <a:rPr lang="ru-RU" sz="105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1050" dirty="0" smtClean="0">
                <a:solidFill>
                  <a:schemeClr val="bg1"/>
                </a:solidFill>
                <a:hlinkClick r:id="rId19" tooltip="Автомобильные войска"/>
              </a:rPr>
              <a:t>Автомобильные войска</a:t>
            </a:r>
            <a:r>
              <a:rPr lang="ru-RU" sz="105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1050" dirty="0" smtClean="0">
                <a:solidFill>
                  <a:schemeClr val="bg1"/>
                </a:solidFill>
                <a:hlinkClick r:id="rId20" tooltip="Дорожные войска ВС России"/>
              </a:rPr>
              <a:t>Дорожные войска</a:t>
            </a:r>
            <a:r>
              <a:rPr lang="ru-RU" sz="105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1050" dirty="0" smtClean="0">
                <a:solidFill>
                  <a:schemeClr val="bg1"/>
                </a:solidFill>
                <a:hlinkClick r:id="rId21" tooltip="Трубопроводные войска (страница отсутствует)"/>
              </a:rPr>
              <a:t>Трубопроводные войска</a:t>
            </a:r>
            <a:r>
              <a:rPr lang="ru-RU" sz="105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1050" dirty="0" smtClean="0">
                <a:solidFill>
                  <a:schemeClr val="bg1"/>
                </a:solidFill>
                <a:hlinkClick r:id="rId22" tooltip="Войска охраны тыла (страница отсутствует)"/>
              </a:rPr>
              <a:t>Войска охраны тыла</a:t>
            </a:r>
            <a:r>
              <a:rPr lang="ru-RU" sz="105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1050" dirty="0" smtClean="0">
                <a:solidFill>
                  <a:schemeClr val="bg1"/>
                </a:solidFill>
              </a:rPr>
              <a:t>К специальным войскам в </a:t>
            </a:r>
            <a:r>
              <a:rPr lang="ru-RU" sz="1050" dirty="0" smtClean="0">
                <a:solidFill>
                  <a:schemeClr val="bg1"/>
                </a:solidFill>
                <a:hlinkClick r:id="rId23" tooltip="ФСО"/>
              </a:rPr>
              <a:t>ФСО</a:t>
            </a:r>
            <a:r>
              <a:rPr lang="ru-RU" sz="1050" dirty="0" smtClean="0">
                <a:solidFill>
                  <a:schemeClr val="bg1"/>
                </a:solidFill>
              </a:rPr>
              <a:t> Российской Федерации относятся:</a:t>
            </a:r>
          </a:p>
          <a:p>
            <a:r>
              <a:rPr lang="ru-RU" sz="1050" dirty="0" smtClean="0">
                <a:solidFill>
                  <a:schemeClr val="bg1"/>
                </a:solidFill>
                <a:hlinkClick r:id="rId24" tooltip="Войска охраны"/>
              </a:rPr>
              <a:t>Войска охраны</a:t>
            </a:r>
            <a:r>
              <a:rPr lang="ru-RU" sz="105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1050" dirty="0" smtClean="0">
                <a:solidFill>
                  <a:schemeClr val="bg1"/>
                </a:solidFill>
              </a:rPr>
              <a:t>К специальным войскам в </a:t>
            </a:r>
            <a:r>
              <a:rPr lang="ru-RU" sz="1050" dirty="0" smtClean="0">
                <a:solidFill>
                  <a:schemeClr val="bg1"/>
                </a:solidFill>
                <a:hlinkClick r:id="rId25" tooltip="ФСБ"/>
              </a:rPr>
              <a:t>ФСБ</a:t>
            </a:r>
            <a:r>
              <a:rPr lang="ru-RU" sz="1050" dirty="0" smtClean="0">
                <a:solidFill>
                  <a:schemeClr val="bg1"/>
                </a:solidFill>
              </a:rPr>
              <a:t> Российской Федерации относятся:</a:t>
            </a:r>
          </a:p>
          <a:p>
            <a:r>
              <a:rPr lang="ru-RU" sz="1050" dirty="0" smtClean="0">
                <a:solidFill>
                  <a:schemeClr val="bg1"/>
                </a:solidFill>
                <a:hlinkClick r:id="rId26" tooltip="Пограничные войска"/>
              </a:rPr>
              <a:t>Пограничные войска</a:t>
            </a:r>
            <a:r>
              <a:rPr lang="ru-RU" sz="105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1050" dirty="0" smtClean="0">
                <a:solidFill>
                  <a:schemeClr val="bg1"/>
                </a:solidFill>
              </a:rPr>
              <a:t>К специальным войскам в </a:t>
            </a:r>
            <a:r>
              <a:rPr lang="ru-RU" sz="1050" dirty="0" smtClean="0">
                <a:solidFill>
                  <a:schemeClr val="bg1"/>
                </a:solidFill>
                <a:hlinkClick r:id="rId27" tooltip="МВД"/>
              </a:rPr>
              <a:t>МВД</a:t>
            </a:r>
            <a:r>
              <a:rPr lang="ru-RU" sz="1050" dirty="0" smtClean="0">
                <a:solidFill>
                  <a:schemeClr val="bg1"/>
                </a:solidFill>
              </a:rPr>
              <a:t> Российской Федерации относятся:</a:t>
            </a:r>
          </a:p>
          <a:p>
            <a:r>
              <a:rPr lang="ru-RU" sz="1050" dirty="0" smtClean="0">
                <a:solidFill>
                  <a:schemeClr val="bg1"/>
                </a:solidFill>
                <a:hlinkClick r:id="rId28" tooltip="Внутренние войска"/>
              </a:rPr>
              <a:t>Внутренние войска</a:t>
            </a:r>
            <a:r>
              <a:rPr lang="ru-RU" sz="105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1050" dirty="0" smtClean="0">
                <a:solidFill>
                  <a:schemeClr val="bg1"/>
                </a:solidFill>
              </a:rPr>
              <a:t>К специальным войскам в </a:t>
            </a:r>
            <a:r>
              <a:rPr lang="ru-RU" sz="1050" dirty="0" smtClean="0">
                <a:solidFill>
                  <a:schemeClr val="bg1"/>
                </a:solidFill>
                <a:hlinkClick r:id="rId29" tooltip="МЧС"/>
              </a:rPr>
              <a:t>МЧС</a:t>
            </a:r>
            <a:r>
              <a:rPr lang="ru-RU" sz="1050" dirty="0" smtClean="0">
                <a:solidFill>
                  <a:schemeClr val="bg1"/>
                </a:solidFill>
              </a:rPr>
              <a:t> Российской Федерации относятся:</a:t>
            </a:r>
          </a:p>
          <a:p>
            <a:r>
              <a:rPr lang="ru-RU" sz="1050" dirty="0" smtClean="0">
                <a:solidFill>
                  <a:schemeClr val="bg1"/>
                </a:solidFill>
                <a:hlinkClick r:id="rId30" tooltip="Войска гражданской обороны (страница отсутствует)"/>
              </a:rPr>
              <a:t>Войска гражданской обороны</a:t>
            </a:r>
            <a:r>
              <a:rPr lang="ru-RU" sz="105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1050" dirty="0" smtClean="0">
                <a:solidFill>
                  <a:schemeClr val="bg1"/>
                </a:solidFill>
              </a:rPr>
              <a:t>К специальным войскам в </a:t>
            </a:r>
            <a:r>
              <a:rPr lang="ru-RU" sz="1050" dirty="0" err="1" smtClean="0">
                <a:solidFill>
                  <a:schemeClr val="bg1"/>
                </a:solidFill>
                <a:hlinkClick r:id="rId31" tooltip="Федеральное агентство специального строительства"/>
              </a:rPr>
              <a:t>Спецстрое</a:t>
            </a:r>
            <a:r>
              <a:rPr lang="ru-RU" sz="1050" dirty="0" smtClean="0">
                <a:solidFill>
                  <a:schemeClr val="bg1"/>
                </a:solidFill>
              </a:rPr>
              <a:t> Российской Федерации относятся:</a:t>
            </a:r>
          </a:p>
          <a:p>
            <a:r>
              <a:rPr lang="ru-RU" sz="1050" dirty="0" smtClean="0">
                <a:solidFill>
                  <a:schemeClr val="bg1"/>
                </a:solidFill>
                <a:hlinkClick r:id="rId32" tooltip="Дорожно-строительные войска (страница отсутствует)"/>
              </a:rPr>
              <a:t>Дорожно-строительные войска</a:t>
            </a:r>
            <a:r>
              <a:rPr lang="ru-RU" sz="1050" dirty="0" smtClean="0">
                <a:solidFill>
                  <a:schemeClr val="bg1"/>
                </a:solidFill>
              </a:rPr>
              <a:t> ;</a:t>
            </a:r>
          </a:p>
          <a:p>
            <a:r>
              <a:rPr lang="ru-RU" sz="1050" dirty="0" smtClean="0">
                <a:solidFill>
                  <a:schemeClr val="bg1"/>
                </a:solidFill>
                <a:hlinkClick r:id="rId33" tooltip="Военно-технические войска (страница отсутствует)"/>
              </a:rPr>
              <a:t>Военно-технические войска</a:t>
            </a:r>
            <a:r>
              <a:rPr lang="ru-RU" sz="1050" dirty="0" smtClean="0">
                <a:solidFill>
                  <a:schemeClr val="bg1"/>
                </a:solidFill>
              </a:rPr>
              <a:t> ;</a:t>
            </a:r>
          </a:p>
          <a:p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500990" cy="1143008"/>
          </a:xfrm>
        </p:spPr>
        <p:txBody>
          <a:bodyPr/>
          <a:lstStyle/>
          <a:p>
            <a:r>
              <a:rPr lang="ru-RU" sz="3200" dirty="0" smtClean="0">
                <a:latin typeface="Arno Pro Smbd Caption" pitchFamily="18" charset="0"/>
              </a:rPr>
              <a:t>Сухопутные войска Российской Федерации</a:t>
            </a:r>
            <a:endParaRPr lang="ru-RU" sz="3200" dirty="0">
              <a:latin typeface="Arno Pro Smbd Captio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2000240"/>
            <a:ext cx="607223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dirty="0" smtClean="0"/>
              <a:t>Годы существования: с </a:t>
            </a:r>
            <a:r>
              <a:rPr lang="ru-RU" dirty="0" smtClean="0">
                <a:hlinkClick r:id="rId2" tooltip="1992 год"/>
              </a:rPr>
              <a:t>1992 года</a:t>
            </a:r>
            <a:endParaRPr lang="ru-RU" dirty="0" smtClean="0"/>
          </a:p>
          <a:p>
            <a:pPr fontAlgn="t"/>
            <a:r>
              <a:rPr lang="ru-RU" dirty="0" smtClean="0"/>
              <a:t>Страна </a:t>
            </a:r>
            <a:r>
              <a:rPr lang="ru-RU" dirty="0" smtClean="0">
                <a:hlinkClick r:id="rId3" tooltip="Россия"/>
              </a:rPr>
              <a:t>Россия</a:t>
            </a:r>
            <a:endParaRPr lang="ru-RU" dirty="0" smtClean="0"/>
          </a:p>
          <a:p>
            <a:pPr fontAlgn="t"/>
            <a:r>
              <a:rPr lang="ru-RU" dirty="0" smtClean="0"/>
              <a:t>Подчинение: </a:t>
            </a:r>
            <a:r>
              <a:rPr lang="ru-RU" dirty="0" smtClean="0">
                <a:hlinkClick r:id="rId4" tooltip="Министерство обороны Российской Федерации"/>
              </a:rPr>
              <a:t>Министерство обороны Российской Федерации</a:t>
            </a:r>
            <a:endParaRPr lang="ru-RU" dirty="0" smtClean="0"/>
          </a:p>
          <a:p>
            <a:pPr fontAlgn="t"/>
            <a:r>
              <a:rPr lang="ru-RU" dirty="0" smtClean="0"/>
              <a:t>Входит в: </a:t>
            </a:r>
            <a:r>
              <a:rPr lang="ru-RU" dirty="0" smtClean="0">
                <a:hlinkClick r:id="rId5" tooltip="Вооружённые силы Российской Федерации"/>
              </a:rPr>
              <a:t>Вооружённые силы Российской Федерации</a:t>
            </a:r>
            <a:endParaRPr lang="ru-RU" dirty="0" smtClean="0"/>
          </a:p>
          <a:p>
            <a:pPr fontAlgn="t"/>
            <a:r>
              <a:rPr lang="ru-RU" dirty="0" smtClean="0"/>
              <a:t>Тип: </a:t>
            </a:r>
            <a:r>
              <a:rPr lang="ru-RU" dirty="0" smtClean="0">
                <a:hlinkClick r:id="rId6" tooltip="Сухопутные войска"/>
              </a:rPr>
              <a:t>Сухопутные войска</a:t>
            </a:r>
            <a:endParaRPr lang="ru-RU" dirty="0" smtClean="0"/>
          </a:p>
          <a:p>
            <a:pPr fontAlgn="t"/>
            <a:r>
              <a:rPr lang="ru-RU" dirty="0" smtClean="0"/>
              <a:t>Функция: Ведение боевых действий преимущественно на суше.</a:t>
            </a:r>
          </a:p>
          <a:p>
            <a:pPr fontAlgn="t"/>
            <a:r>
              <a:rPr lang="ru-RU" dirty="0" smtClean="0"/>
              <a:t>Численность: 300 000 чел.</a:t>
            </a:r>
          </a:p>
          <a:p>
            <a:pPr fontAlgn="t"/>
            <a:r>
              <a:rPr lang="ru-RU" dirty="0" smtClean="0"/>
              <a:t>Участие в: </a:t>
            </a:r>
            <a:r>
              <a:rPr lang="ru-RU" dirty="0" smtClean="0">
                <a:solidFill>
                  <a:schemeClr val="bg1"/>
                </a:solidFill>
                <a:hlinkClick r:id="rId7" tooltip="Первая чеченская война"/>
              </a:rPr>
              <a:t>Первая чеченская война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  <a:hlinkClick r:id="rId8" tooltip="Вторая чеченская война"/>
              </a:rPr>
              <a:t>Вторая чеченская война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  <a:hlinkClick r:id="rId9" tooltip="Вооружённый конфликт в Южной Осетии (2008)"/>
              </a:rPr>
              <a:t>Вооружённый конфликт в Южной Осетии (2008)</a:t>
            </a:r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6" name="Рисунок 5" descr="Средняя_эмблема_Сухопутных_войск_России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5720" y="1643050"/>
            <a:ext cx="2076703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500990" cy="1143008"/>
          </a:xfrm>
        </p:spPr>
        <p:txBody>
          <a:bodyPr/>
          <a:lstStyle/>
          <a:p>
            <a:r>
              <a:rPr lang="ru-RU" sz="3200" dirty="0" smtClean="0">
                <a:latin typeface="Arno Pro Smbd Caption" pitchFamily="18" charset="0"/>
              </a:rPr>
              <a:t>Сухопутные войска Российской Федерации</a:t>
            </a:r>
            <a:endParaRPr lang="ru-RU" sz="3200" dirty="0">
              <a:latin typeface="Arno Pro Smbd Caption" pitchFamily="18" charset="0"/>
            </a:endParaRPr>
          </a:p>
        </p:txBody>
      </p:sp>
      <p:pic>
        <p:nvPicPr>
          <p:cNvPr id="6" name="Рисунок 5" descr="Средняя_эмблема_Сухопутных_войск_России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643050"/>
            <a:ext cx="2076703" cy="135732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86050" y="1500174"/>
            <a:ext cx="621510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sng" dirty="0">
                <a:solidFill>
                  <a:schemeClr val="bg1"/>
                </a:solidFill>
              </a:rPr>
              <a:t>Основные задачи Сухопутных </a:t>
            </a:r>
            <a:r>
              <a:rPr lang="ru-RU" sz="1600" u="sng" dirty="0" smtClean="0">
                <a:solidFill>
                  <a:schemeClr val="bg1"/>
                </a:solidFill>
              </a:rPr>
              <a:t>войск</a:t>
            </a:r>
          </a:p>
          <a:p>
            <a:endParaRPr lang="ru-RU" sz="1600" u="sng" dirty="0">
              <a:solidFill>
                <a:schemeClr val="bg1"/>
              </a:solidFill>
            </a:endParaRPr>
          </a:p>
          <a:p>
            <a:r>
              <a:rPr lang="ru-RU" sz="1600" b="1" dirty="0">
                <a:solidFill>
                  <a:schemeClr val="bg1"/>
                </a:solidFill>
              </a:rPr>
              <a:t>В мирное время</a:t>
            </a:r>
            <a:r>
              <a:rPr lang="ru-RU" sz="1600" dirty="0">
                <a:solidFill>
                  <a:schemeClr val="bg1"/>
                </a:solidFill>
              </a:rPr>
              <a:t>: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1)поддержание </a:t>
            </a:r>
            <a:r>
              <a:rPr lang="ru-RU" sz="1600" dirty="0">
                <a:solidFill>
                  <a:schemeClr val="bg1"/>
                </a:solidFill>
              </a:rPr>
              <a:t>боевого потенциала, совершенствование боевой и мобилизационной готовности войск к отражению агрессии локального масштаба;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2)обеспечение </a:t>
            </a:r>
            <a:r>
              <a:rPr lang="ru-RU" sz="1600" dirty="0">
                <a:solidFill>
                  <a:schemeClr val="bg1"/>
                </a:solidFill>
              </a:rPr>
              <a:t>готовности войск к осуществлению мероприятий мобилизационного и оперативного развертывания для отражения агрессии противника;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3)подготовка </a:t>
            </a:r>
            <a:r>
              <a:rPr lang="ru-RU" sz="1600" dirty="0">
                <a:solidFill>
                  <a:schemeClr val="bg1"/>
                </a:solidFill>
              </a:rPr>
              <a:t>органов управления и войск к ведению военных действий в соответствии с их предназначением;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4)создание </a:t>
            </a:r>
            <a:r>
              <a:rPr lang="ru-RU" sz="1600" dirty="0">
                <a:solidFill>
                  <a:schemeClr val="bg1"/>
                </a:solidFill>
              </a:rPr>
              <a:t>запасов вооружения, военной техники и материальных средств в объемах, обеспечивающих решение задач, стоящих перед Сухопутными войсками, и их содержание в готовности к боевому применению;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5)участие </a:t>
            </a:r>
            <a:r>
              <a:rPr lang="ru-RU" sz="1600" dirty="0">
                <a:solidFill>
                  <a:schemeClr val="bg1"/>
                </a:solidFill>
              </a:rPr>
              <a:t>в операциях по поддержанию (восстановлению) мира, проводимых по линии </a:t>
            </a:r>
            <a:r>
              <a:rPr lang="ru-RU" sz="1600" dirty="0">
                <a:solidFill>
                  <a:schemeClr val="bg1"/>
                </a:solidFill>
                <a:hlinkClick r:id="rId3" tooltip="Совет Безопасности ООН"/>
              </a:rPr>
              <a:t>Совета Безопасности ООН</a:t>
            </a:r>
            <a:r>
              <a:rPr lang="ru-RU" sz="1600" dirty="0">
                <a:solidFill>
                  <a:schemeClr val="bg1"/>
                </a:solidFill>
              </a:rPr>
              <a:t> или в соответствии с международными обязательствами РФ;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6)участие </a:t>
            </a:r>
            <a:r>
              <a:rPr lang="ru-RU" sz="1600" dirty="0">
                <a:solidFill>
                  <a:schemeClr val="bg1"/>
                </a:solidFill>
              </a:rPr>
              <a:t>в ликвидации последствий аварий, катастроф и стихийных бедствий.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500990" cy="1143008"/>
          </a:xfrm>
        </p:spPr>
        <p:txBody>
          <a:bodyPr/>
          <a:lstStyle/>
          <a:p>
            <a:r>
              <a:rPr lang="ru-RU" sz="3200" dirty="0" smtClean="0">
                <a:latin typeface="Arno Pro Smbd Caption" pitchFamily="18" charset="0"/>
              </a:rPr>
              <a:t>Сухопутные войска Российской Федерации</a:t>
            </a:r>
            <a:endParaRPr lang="ru-RU" sz="3200" dirty="0">
              <a:latin typeface="Arno Pro Smbd Caption" pitchFamily="18" charset="0"/>
            </a:endParaRPr>
          </a:p>
        </p:txBody>
      </p:sp>
      <p:pic>
        <p:nvPicPr>
          <p:cNvPr id="6" name="Рисунок 5" descr="Средняя_эмблема_Сухопутных_войск_России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643050"/>
            <a:ext cx="2076703" cy="135732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86050" y="1500174"/>
            <a:ext cx="6215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sng" dirty="0">
                <a:solidFill>
                  <a:schemeClr val="bg1"/>
                </a:solidFill>
              </a:rPr>
              <a:t>Основные задачи Сухопутных </a:t>
            </a:r>
            <a:r>
              <a:rPr lang="ru-RU" sz="1600" u="sng" dirty="0" smtClean="0">
                <a:solidFill>
                  <a:schemeClr val="bg1"/>
                </a:solidFill>
              </a:rPr>
              <a:t>войск</a:t>
            </a:r>
          </a:p>
          <a:p>
            <a:endParaRPr lang="ru-RU" sz="1600" u="sng" dirty="0" smtClean="0">
              <a:solidFill>
                <a:schemeClr val="bg1"/>
              </a:solidFill>
            </a:endParaRPr>
          </a:p>
          <a:p>
            <a:endParaRPr lang="ru-RU" sz="1600" u="sng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1857364"/>
            <a:ext cx="614365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В угрожаемый период</a:t>
            </a:r>
            <a:r>
              <a:rPr lang="ru-RU" sz="1600" dirty="0">
                <a:solidFill>
                  <a:schemeClr val="bg1"/>
                </a:solidFill>
              </a:rPr>
              <a:t>: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1)наращивание </a:t>
            </a:r>
            <a:r>
              <a:rPr lang="ru-RU" sz="1600" dirty="0">
                <a:solidFill>
                  <a:schemeClr val="bg1"/>
                </a:solidFill>
              </a:rPr>
              <a:t>состава и повышение боевой и мобилизационной готовности войск;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2)усиление </a:t>
            </a:r>
            <a:r>
              <a:rPr lang="ru-RU" sz="1600" dirty="0">
                <a:solidFill>
                  <a:schemeClr val="bg1"/>
                </a:solidFill>
              </a:rPr>
              <a:t>сил и средств боевого дежурства и разведки за действиями войск противника;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3)оперативное </a:t>
            </a:r>
            <a:r>
              <a:rPr lang="ru-RU" sz="1600" dirty="0">
                <a:solidFill>
                  <a:schemeClr val="bg1"/>
                </a:solidFill>
              </a:rPr>
              <a:t>развертывание группировок войск на угрожаемых направлениях, в том числе и коалиционных, в соответствии с </a:t>
            </a:r>
            <a:r>
              <a:rPr lang="ru-RU" sz="1600" dirty="0">
                <a:solidFill>
                  <a:schemeClr val="bg1"/>
                </a:solidFill>
                <a:hlinkClick r:id="rId3" tooltip="Организация Договора о коллективной безопасности"/>
              </a:rPr>
              <a:t>Договором о коллективной безопасности СНГ</a:t>
            </a:r>
            <a:r>
              <a:rPr lang="ru-RU" sz="1600" dirty="0">
                <a:solidFill>
                  <a:schemeClr val="bg1"/>
                </a:solidFill>
              </a:rPr>
              <a:t>;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4)увеличение </a:t>
            </a:r>
            <a:r>
              <a:rPr lang="ru-RU" sz="1600" dirty="0">
                <a:solidFill>
                  <a:schemeClr val="bg1"/>
                </a:solidFill>
              </a:rPr>
              <a:t>объемов проводимой </a:t>
            </a:r>
            <a:r>
              <a:rPr lang="ru-RU" sz="1600" dirty="0" err="1">
                <a:solidFill>
                  <a:schemeClr val="bg1"/>
                </a:solidFill>
              </a:rPr>
              <a:t>военно-сборовой</a:t>
            </a:r>
            <a:r>
              <a:rPr lang="ru-RU" sz="1600" dirty="0">
                <a:solidFill>
                  <a:schemeClr val="bg1"/>
                </a:solidFill>
              </a:rPr>
              <a:t> подготовки граждан, пребывающих в запасе;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5)участие </a:t>
            </a:r>
            <a:r>
              <a:rPr lang="ru-RU" sz="1600" dirty="0">
                <a:solidFill>
                  <a:schemeClr val="bg1"/>
                </a:solidFill>
              </a:rPr>
              <a:t>в проведении отдельных мероприятий территориальной обороны;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6)подготовка </a:t>
            </a:r>
            <a:r>
              <a:rPr lang="ru-RU" sz="1600" dirty="0">
                <a:solidFill>
                  <a:schemeClr val="bg1"/>
                </a:solidFill>
              </a:rPr>
              <a:t>вооружения и военной техники к боевому </a:t>
            </a:r>
            <a:r>
              <a:rPr lang="ru-RU" sz="1600" dirty="0" smtClean="0">
                <a:solidFill>
                  <a:schemeClr val="bg1"/>
                </a:solidFill>
              </a:rPr>
              <a:t>применению</a:t>
            </a:r>
            <a:r>
              <a:rPr lang="ru-RU" sz="1600" dirty="0">
                <a:solidFill>
                  <a:schemeClr val="bg1"/>
                </a:solidFill>
              </a:rPr>
              <a:t>, наращивание базы материально-технического обеспечения и возможностей ремонтных органов;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7)прикрытие </a:t>
            </a:r>
            <a:r>
              <a:rPr lang="ru-RU" sz="1600" dirty="0">
                <a:solidFill>
                  <a:schemeClr val="bg1"/>
                </a:solidFill>
              </a:rPr>
              <a:t>государственной границы РФ;</a:t>
            </a:r>
          </a:p>
          <a:p>
            <a:r>
              <a:rPr lang="ru-RU" sz="1600" dirty="0">
                <a:solidFill>
                  <a:schemeClr val="bg1"/>
                </a:solidFill>
              </a:rPr>
              <a:t>подготовка первых оборонительных операций</a:t>
            </a:r>
            <a:r>
              <a:rPr lang="ru-RU" sz="1600" dirty="0" smtClean="0">
                <a:solidFill>
                  <a:schemeClr val="bg1"/>
                </a:solidFill>
              </a:rPr>
              <a:t>.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500990" cy="1143008"/>
          </a:xfrm>
        </p:spPr>
        <p:txBody>
          <a:bodyPr/>
          <a:lstStyle/>
          <a:p>
            <a:r>
              <a:rPr lang="ru-RU" sz="3200" dirty="0" smtClean="0">
                <a:latin typeface="Arno Pro Smbd Caption" pitchFamily="18" charset="0"/>
              </a:rPr>
              <a:t>Сухопутные войска Российской Федерации</a:t>
            </a:r>
            <a:endParaRPr lang="ru-RU" sz="3200" dirty="0">
              <a:latin typeface="Arno Pro Smbd Caption" pitchFamily="18" charset="0"/>
            </a:endParaRPr>
          </a:p>
        </p:txBody>
      </p:sp>
      <p:pic>
        <p:nvPicPr>
          <p:cNvPr id="6" name="Рисунок 5" descr="Средняя_эмблема_Сухопутных_войск_России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643050"/>
            <a:ext cx="2076703" cy="135732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86050" y="1500174"/>
            <a:ext cx="621510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sng" dirty="0">
                <a:solidFill>
                  <a:schemeClr val="bg1"/>
                </a:solidFill>
              </a:rPr>
              <a:t>Основные задачи Сухопутных </a:t>
            </a:r>
            <a:r>
              <a:rPr lang="ru-RU" sz="1600" u="sng" dirty="0" smtClean="0">
                <a:solidFill>
                  <a:schemeClr val="bg1"/>
                </a:solidFill>
              </a:rPr>
              <a:t>войск</a:t>
            </a:r>
          </a:p>
          <a:p>
            <a:r>
              <a:rPr lang="ru-RU" sz="1400" b="1" dirty="0">
                <a:solidFill>
                  <a:schemeClr val="bg1"/>
                </a:solidFill>
              </a:rPr>
              <a:t>В военное время</a:t>
            </a:r>
            <a:r>
              <a:rPr lang="ru-RU" sz="1400" dirty="0">
                <a:solidFill>
                  <a:schemeClr val="bg1"/>
                </a:solidFill>
              </a:rPr>
              <a:t>: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1)выполнение </a:t>
            </a:r>
            <a:r>
              <a:rPr lang="ru-RU" sz="1400" dirty="0">
                <a:solidFill>
                  <a:schemeClr val="bg1"/>
                </a:solidFill>
              </a:rPr>
              <a:t>задач по плану стратегического развертывания </a:t>
            </a:r>
            <a:r>
              <a:rPr lang="ru-RU" sz="1400" dirty="0">
                <a:solidFill>
                  <a:schemeClr val="bg1"/>
                </a:solidFill>
                <a:hlinkClick r:id="rId3" tooltip="Вооружённые Силы Российской Федерации"/>
              </a:rPr>
              <a:t>ВС РФ</a:t>
            </a:r>
            <a:r>
              <a:rPr lang="ru-RU" sz="1400" dirty="0">
                <a:solidFill>
                  <a:schemeClr val="bg1"/>
                </a:solidFill>
              </a:rPr>
              <a:t>;</a:t>
            </a:r>
          </a:p>
          <a:p>
            <a:r>
              <a:rPr lang="ru-RU" sz="1400" dirty="0">
                <a:solidFill>
                  <a:schemeClr val="bg1"/>
                </a:solidFill>
              </a:rPr>
              <a:t>локализация (пресечение) возможных военных конфликтов, отражение агрессии противника боеготовыми в мирное время группировками войск, а при необходимости – с </a:t>
            </a:r>
            <a:r>
              <a:rPr lang="ru-RU" sz="1400" dirty="0" err="1">
                <a:solidFill>
                  <a:schemeClr val="bg1"/>
                </a:solidFill>
              </a:rPr>
              <a:t>отмобилизованием</a:t>
            </a:r>
            <a:r>
              <a:rPr lang="ru-RU" sz="1400" dirty="0">
                <a:solidFill>
                  <a:schemeClr val="bg1"/>
                </a:solidFill>
              </a:rPr>
              <a:t> соединений и воинских частей;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2)проведение </a:t>
            </a:r>
            <a:r>
              <a:rPr lang="ru-RU" sz="1400" dirty="0">
                <a:solidFill>
                  <a:schemeClr val="bg1"/>
                </a:solidFill>
              </a:rPr>
              <a:t>совместно с другими видами и родами войск </a:t>
            </a:r>
            <a:r>
              <a:rPr lang="ru-RU" sz="1400" dirty="0">
                <a:solidFill>
                  <a:schemeClr val="bg1"/>
                </a:solidFill>
                <a:hlinkClick r:id="rId3" tooltip="Вооружённые Силы Российской Федерации"/>
              </a:rPr>
              <a:t>ВС РФ</a:t>
            </a:r>
            <a:r>
              <a:rPr lang="ru-RU" sz="1400" dirty="0">
                <a:solidFill>
                  <a:schemeClr val="bg1"/>
                </a:solidFill>
              </a:rPr>
              <a:t> (при участии вооруженных сил стран–участниц </a:t>
            </a:r>
            <a:r>
              <a:rPr lang="ru-RU" sz="1400" dirty="0">
                <a:solidFill>
                  <a:schemeClr val="bg1"/>
                </a:solidFill>
                <a:hlinkClick r:id="rId4" tooltip="Содружество Независимых Государств"/>
              </a:rPr>
              <a:t>СНГ</a:t>
            </a:r>
            <a:r>
              <a:rPr lang="ru-RU" sz="1400" dirty="0">
                <a:solidFill>
                  <a:schemeClr val="bg1"/>
                </a:solidFill>
              </a:rPr>
              <a:t>, подписавших Договор о коллективной безопасности) оборонительных и </a:t>
            </a:r>
            <a:r>
              <a:rPr lang="ru-RU" sz="1400" dirty="0" err="1">
                <a:solidFill>
                  <a:schemeClr val="bg1"/>
                </a:solidFill>
              </a:rPr>
              <a:t>контрнаступательных</a:t>
            </a:r>
            <a:r>
              <a:rPr lang="ru-RU" sz="1400" dirty="0">
                <a:solidFill>
                  <a:schemeClr val="bg1"/>
                </a:solidFill>
              </a:rPr>
              <a:t> операций по разгрому агрессора;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3)участие </a:t>
            </a:r>
            <a:r>
              <a:rPr lang="ru-RU" sz="1400" dirty="0">
                <a:solidFill>
                  <a:schemeClr val="bg1"/>
                </a:solidFill>
              </a:rPr>
              <a:t>в отражении воздушно-космического нападения противника, проведении воздушно-десантных, морских десантных и других совместных операций видов </a:t>
            </a:r>
            <a:r>
              <a:rPr lang="ru-RU" sz="1400" dirty="0">
                <a:solidFill>
                  <a:schemeClr val="bg1"/>
                </a:solidFill>
                <a:hlinkClick r:id="rId3" tooltip="Вооружённые Силы Российской Федерации"/>
              </a:rPr>
              <a:t>ВС РФ</a:t>
            </a:r>
            <a:r>
              <a:rPr lang="ru-RU" sz="1400" dirty="0">
                <a:solidFill>
                  <a:schemeClr val="bg1"/>
                </a:solidFill>
              </a:rPr>
              <a:t>;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4)участие </a:t>
            </a:r>
            <a:r>
              <a:rPr lang="ru-RU" sz="1400" dirty="0">
                <a:solidFill>
                  <a:schemeClr val="bg1"/>
                </a:solidFill>
              </a:rPr>
              <a:t>в ведении территориальной обороны (охрана и оборона важных военных, государственных объектов и объектов на коммуникациях; борьба с диверсионно-разведывательными и террористическими силами и десантами противника</a:t>
            </a:r>
            <a:r>
              <a:rPr lang="ru-RU" sz="140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5) </a:t>
            </a:r>
            <a:r>
              <a:rPr lang="ru-RU" sz="1400" dirty="0">
                <a:solidFill>
                  <a:schemeClr val="bg1"/>
                </a:solidFill>
              </a:rPr>
              <a:t>обеспечение установления и поддержания режима военного положения).</a:t>
            </a:r>
          </a:p>
          <a:p>
            <a:endParaRPr lang="ru-RU" sz="1400" u="sng" dirty="0" smtClean="0">
              <a:solidFill>
                <a:schemeClr val="bg1"/>
              </a:solidFill>
            </a:endParaRPr>
          </a:p>
          <a:p>
            <a:endParaRPr lang="ru-RU" sz="1400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500990" cy="1143008"/>
          </a:xfrm>
        </p:spPr>
        <p:txBody>
          <a:bodyPr/>
          <a:lstStyle/>
          <a:p>
            <a:r>
              <a:rPr lang="ru-RU" sz="3200" dirty="0" smtClean="0">
                <a:latin typeface="Arno Pro Smbd Caption" pitchFamily="18" charset="0"/>
              </a:rPr>
              <a:t>Сухопутные войска Российской Федерации</a:t>
            </a:r>
            <a:endParaRPr lang="ru-RU" sz="3200" dirty="0">
              <a:latin typeface="Arno Pro Smbd Caption" pitchFamily="18" charset="0"/>
            </a:endParaRPr>
          </a:p>
        </p:txBody>
      </p:sp>
      <p:pic>
        <p:nvPicPr>
          <p:cNvPr id="6" name="Рисунок 5" descr="Средняя_эмблема_Сухопутных_войск_России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643050"/>
            <a:ext cx="2076703" cy="135732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86050" y="2143116"/>
            <a:ext cx="621510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Главнокомандующий Сухопутными войсками </a:t>
            </a:r>
            <a:r>
              <a:rPr lang="ru-RU" dirty="0">
                <a:solidFill>
                  <a:schemeClr val="bg1"/>
                </a:solidFill>
                <a:hlinkClick r:id="rId3" tooltip="Генерал-полковник"/>
              </a:rPr>
              <a:t>генерал-полковник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>
                <a:solidFill>
                  <a:schemeClr val="bg1"/>
                </a:solidFill>
                <a:hlinkClick r:id="rId4" tooltip="Александр Николаевич Постников"/>
              </a:rPr>
              <a:t>Александр Николаевич Постников</a:t>
            </a:r>
            <a:r>
              <a:rPr lang="ru-RU" dirty="0">
                <a:solidFill>
                  <a:schemeClr val="bg1"/>
                </a:solidFill>
              </a:rPr>
              <a:t> (с января </a:t>
            </a:r>
            <a:r>
              <a:rPr lang="ru-RU" dirty="0">
                <a:solidFill>
                  <a:schemeClr val="bg1"/>
                </a:solidFill>
                <a:hlinkClick r:id="rId5" tooltip="2010 год"/>
              </a:rPr>
              <a:t>2010 года</a:t>
            </a:r>
            <a:r>
              <a:rPr lang="ru-RU" dirty="0">
                <a:solidFill>
                  <a:schemeClr val="bg1"/>
                </a:solidFill>
              </a:rPr>
              <a:t>)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На </a:t>
            </a:r>
            <a:r>
              <a:rPr lang="ru-RU" dirty="0">
                <a:solidFill>
                  <a:schemeClr val="bg1"/>
                </a:solidFill>
              </a:rPr>
              <a:t>сегодняшний день Сухопутные войска в своем составе имеют:</a:t>
            </a:r>
          </a:p>
          <a:p>
            <a:r>
              <a:rPr lang="ru-RU" dirty="0">
                <a:solidFill>
                  <a:schemeClr val="bg1"/>
                </a:solidFill>
                <a:hlinkClick r:id="rId6" tooltip="Мотострелковые войска Российской Федерации"/>
              </a:rPr>
              <a:t>Мотострелковые войска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  <a:hlinkClick r:id="rId7" tooltip="Танковые войска Российской Федерации"/>
              </a:rPr>
              <a:t>Танковые войска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  <a:hlinkClick r:id="rId8" tooltip="Ракетные войска и артиллерия Российской Федерации"/>
              </a:rPr>
              <a:t>Ракетные войска и артиллерия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  <a:hlinkClick r:id="rId9" tooltip="Войска противовоздушной обороны (Сухопутные войска)"/>
              </a:rPr>
              <a:t>Войска ПВО Сухопутных войск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  <a:hlinkClick r:id="rId10" tooltip="Специальные войска Российской Федерации"/>
              </a:rPr>
              <a:t>Специальные войска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Части и подразделения материально-технического обеспечения</a:t>
            </a:r>
          </a:p>
          <a:p>
            <a:endParaRPr lang="ru-RU" sz="1400" u="sng" dirty="0" smtClean="0">
              <a:solidFill>
                <a:schemeClr val="bg1"/>
              </a:solidFill>
            </a:endParaRPr>
          </a:p>
          <a:p>
            <a:endParaRPr lang="ru-RU" sz="1400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500990" cy="1143008"/>
          </a:xfrm>
        </p:spPr>
        <p:txBody>
          <a:bodyPr/>
          <a:lstStyle/>
          <a:p>
            <a:r>
              <a:rPr lang="ru-RU" sz="3200" dirty="0" smtClean="0">
                <a:latin typeface="Arno Pro Smbd Caption" pitchFamily="18" charset="0"/>
              </a:rPr>
              <a:t>Сухопутные войска Российской Федерации</a:t>
            </a:r>
            <a:endParaRPr lang="ru-RU" sz="3200" dirty="0">
              <a:latin typeface="Arno Pro Smbd Caption" pitchFamily="18" charset="0"/>
            </a:endParaRPr>
          </a:p>
        </p:txBody>
      </p:sp>
      <p:pic>
        <p:nvPicPr>
          <p:cNvPr id="6" name="Рисунок 5" descr="Средняя_эмблема_Сухопутных_войск_России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643050"/>
            <a:ext cx="2076703" cy="135732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86050" y="2143116"/>
            <a:ext cx="6215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u="sng" dirty="0" smtClean="0">
              <a:solidFill>
                <a:schemeClr val="bg1"/>
              </a:solidFill>
            </a:endParaRPr>
          </a:p>
          <a:p>
            <a:endParaRPr lang="ru-RU" sz="1400" u="sng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1785926"/>
            <a:ext cx="600079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>
                <a:solidFill>
                  <a:schemeClr val="bg1"/>
                </a:solidFill>
              </a:rPr>
              <a:t>Мотострелко́вые</a:t>
            </a:r>
            <a:r>
              <a:rPr lang="ru-RU" sz="1600" b="1" dirty="0">
                <a:solidFill>
                  <a:schemeClr val="bg1"/>
                </a:solidFill>
              </a:rPr>
              <a:t> войска́</a:t>
            </a:r>
            <a:r>
              <a:rPr lang="ru-RU" sz="1600" dirty="0">
                <a:solidFill>
                  <a:schemeClr val="bg1"/>
                </a:solidFill>
              </a:rPr>
              <a:t> (</a:t>
            </a:r>
            <a:r>
              <a:rPr lang="ru-RU" sz="1600" b="1" dirty="0">
                <a:solidFill>
                  <a:schemeClr val="bg1"/>
                </a:solidFill>
              </a:rPr>
              <a:t>Моторизованные стрелковые войска, МСВ</a:t>
            </a:r>
            <a:r>
              <a:rPr lang="ru-RU" sz="1600" dirty="0">
                <a:solidFill>
                  <a:schemeClr val="bg1"/>
                </a:solidFill>
              </a:rPr>
              <a:t>) — самый многочисленный род </a:t>
            </a:r>
            <a:r>
              <a:rPr lang="ru-RU" sz="1600" dirty="0">
                <a:solidFill>
                  <a:schemeClr val="bg1"/>
                </a:solidFill>
                <a:hlinkClick r:id="rId3" tooltip="Сухопутные войска"/>
              </a:rPr>
              <a:t>сухопутных войск</a:t>
            </a:r>
            <a:r>
              <a:rPr lang="ru-RU" sz="1600" dirty="0">
                <a:solidFill>
                  <a:schemeClr val="bg1"/>
                </a:solidFill>
              </a:rPr>
              <a:t>, предназначенный для широкомасштабного ведения </a:t>
            </a:r>
            <a:r>
              <a:rPr lang="ru-RU" sz="1600" dirty="0">
                <a:solidFill>
                  <a:schemeClr val="bg1"/>
                </a:solidFill>
                <a:hlinkClick r:id="rId4" tooltip="Боевые действия"/>
              </a:rPr>
              <a:t>боевых действий</a:t>
            </a:r>
            <a:r>
              <a:rPr lang="ru-RU" sz="1600" dirty="0">
                <a:solidFill>
                  <a:schemeClr val="bg1"/>
                </a:solidFill>
              </a:rPr>
              <a:t> на суше в ходе выполнения боевых операций как самостоятельно, так и совместно с другими родами войск.</a:t>
            </a:r>
          </a:p>
          <a:p>
            <a:r>
              <a:rPr lang="ru-RU" sz="1600" dirty="0">
                <a:solidFill>
                  <a:schemeClr val="bg1"/>
                </a:solidFill>
              </a:rPr>
              <a:t>В МСВ, кроме основных мотострелковых, имеются </a:t>
            </a:r>
            <a:r>
              <a:rPr lang="ru-RU" sz="1600" dirty="0">
                <a:solidFill>
                  <a:schemeClr val="bg1"/>
                </a:solidFill>
                <a:hlinkClick r:id="rId5" tooltip="Танк"/>
              </a:rPr>
              <a:t>танковые</a:t>
            </a:r>
            <a:r>
              <a:rPr lang="ru-RU" sz="1600" dirty="0">
                <a:solidFill>
                  <a:schemeClr val="bg1"/>
                </a:solidFill>
              </a:rPr>
              <a:t>, ракетные, артиллерийские, зенитно-ракетные, а также специальные </a:t>
            </a:r>
            <a:r>
              <a:rPr lang="ru-RU" sz="1600" dirty="0">
                <a:solidFill>
                  <a:schemeClr val="bg1"/>
                </a:solidFill>
                <a:hlinkClick r:id="rId6" tooltip="Подразделение (военное дело)"/>
              </a:rPr>
              <a:t>подразделения</a:t>
            </a:r>
            <a:r>
              <a:rPr lang="ru-RU" sz="1600" dirty="0">
                <a:solidFill>
                  <a:schemeClr val="bg1"/>
                </a:solidFill>
              </a:rPr>
              <a:t> и </a:t>
            </a:r>
            <a:r>
              <a:rPr lang="ru-RU" sz="1600" dirty="0">
                <a:solidFill>
                  <a:schemeClr val="bg1"/>
                </a:solidFill>
                <a:hlinkClick r:id="rId7" tooltip="Воинская часть"/>
              </a:rPr>
              <a:t>части</a:t>
            </a:r>
            <a:r>
              <a:rPr lang="ru-RU" sz="1600" dirty="0">
                <a:solidFill>
                  <a:schemeClr val="bg1"/>
                </a:solidFill>
              </a:rPr>
              <a:t>. Для современных моторизованных стрелковых войск характерно наличие современных ракетных комплексов, что значительно повышает их огневую мощь.</a:t>
            </a:r>
          </a:p>
          <a:p>
            <a:r>
              <a:rPr lang="ru-RU" sz="1600" dirty="0">
                <a:solidFill>
                  <a:schemeClr val="bg1"/>
                </a:solidFill>
              </a:rPr>
              <a:t>Главной отличительной особенностью МСВ является их высокая </a:t>
            </a:r>
            <a:r>
              <a:rPr lang="ru-RU" sz="1600" dirty="0">
                <a:solidFill>
                  <a:schemeClr val="bg1"/>
                </a:solidFill>
                <a:hlinkClick r:id="rId8" tooltip="Мобильность (страница отсутствует)"/>
              </a:rPr>
              <a:t>мобильность</a:t>
            </a:r>
            <a:r>
              <a:rPr lang="ru-RU" sz="1600" dirty="0">
                <a:solidFill>
                  <a:schemeClr val="bg1"/>
                </a:solidFill>
              </a:rPr>
              <a:t> и </a:t>
            </a:r>
            <a:r>
              <a:rPr lang="ru-RU" sz="1600" dirty="0">
                <a:solidFill>
                  <a:schemeClr val="bg1"/>
                </a:solidFill>
                <a:hlinkClick r:id="rId9" tooltip="Войсковой манёвр"/>
              </a:rPr>
              <a:t>маневренность</a:t>
            </a:r>
            <a:r>
              <a:rPr lang="ru-RU" sz="1600" dirty="0">
                <a:solidFill>
                  <a:schemeClr val="bg1"/>
                </a:solidFill>
              </a:rPr>
              <a:t>. Это увеличивает возможность Мотострелковых войск к переходу от одного вида боевых действий к другому в короткие сроки, позволяет им чередовать </a:t>
            </a:r>
            <a:r>
              <a:rPr lang="ru-RU" sz="1600" dirty="0" err="1">
                <a:solidFill>
                  <a:schemeClr val="bg1"/>
                </a:solidFill>
                <a:hlinkClick r:id="rId10" tooltip="Удар"/>
              </a:rPr>
              <a:t>удар</a:t>
            </a:r>
            <a:r>
              <a:rPr lang="ru-RU" sz="1600" dirty="0" err="1">
                <a:solidFill>
                  <a:schemeClr val="bg1"/>
                </a:solidFill>
              </a:rPr>
              <a:t>и</a:t>
            </a:r>
            <a:r>
              <a:rPr lang="ru-RU" sz="1600" dirty="0">
                <a:solidFill>
                  <a:schemeClr val="bg1"/>
                </a:solidFill>
              </a:rPr>
              <a:t> манёвр, быстро изменять направление и районы действий, производить рассредоточение и сосредоточение.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500990" cy="1143008"/>
          </a:xfrm>
        </p:spPr>
        <p:txBody>
          <a:bodyPr/>
          <a:lstStyle/>
          <a:p>
            <a:r>
              <a:rPr lang="ru-RU" sz="3200" dirty="0" smtClean="0">
                <a:latin typeface="Arno Pro Smbd Caption" pitchFamily="18" charset="0"/>
              </a:rPr>
              <a:t>Сухопутные войска Российской Федерации</a:t>
            </a:r>
            <a:endParaRPr lang="ru-RU" sz="3200" dirty="0">
              <a:latin typeface="Arno Pro Smbd Caption" pitchFamily="18" charset="0"/>
            </a:endParaRPr>
          </a:p>
        </p:txBody>
      </p:sp>
      <p:pic>
        <p:nvPicPr>
          <p:cNvPr id="6" name="Рисунок 5" descr="Средняя_эмблема_Сухопутных_войск_России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643050"/>
            <a:ext cx="2076703" cy="135732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86050" y="2143116"/>
            <a:ext cx="6215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u="sng" dirty="0" smtClean="0">
              <a:solidFill>
                <a:schemeClr val="bg1"/>
              </a:solidFill>
            </a:endParaRPr>
          </a:p>
          <a:p>
            <a:endParaRPr lang="ru-RU" sz="1400" u="sng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1785926"/>
            <a:ext cx="60007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>
                <a:solidFill>
                  <a:schemeClr val="bg1"/>
                </a:solidFill>
                <a:hlinkClick r:id="rId3" tooltip="Танковые войска"/>
              </a:rPr>
              <a:t>Та́нковые</a:t>
            </a:r>
            <a:r>
              <a:rPr lang="ru-RU" sz="1600" b="1" dirty="0">
                <a:solidFill>
                  <a:schemeClr val="bg1"/>
                </a:solidFill>
                <a:hlinkClick r:id="rId3" tooltip="Танковые войска"/>
              </a:rPr>
              <a:t> войска́</a:t>
            </a:r>
            <a:r>
              <a:rPr lang="ru-RU" sz="1600" b="1" dirty="0">
                <a:solidFill>
                  <a:schemeClr val="bg1"/>
                </a:solidFill>
              </a:rPr>
              <a:t> Российской Федерации</a:t>
            </a:r>
            <a:r>
              <a:rPr lang="ru-RU" sz="1600" dirty="0">
                <a:solidFill>
                  <a:schemeClr val="bg1"/>
                </a:solidFill>
              </a:rPr>
              <a:t> — род </a:t>
            </a:r>
            <a:r>
              <a:rPr lang="ru-RU" sz="1600" dirty="0">
                <a:solidFill>
                  <a:schemeClr val="bg1"/>
                </a:solidFill>
                <a:hlinkClick r:id="rId4" tooltip="Сухопутные войска"/>
              </a:rPr>
              <a:t>Сухопутных войск</a:t>
            </a:r>
            <a:r>
              <a:rPr lang="ru-RU" sz="1600" dirty="0">
                <a:solidFill>
                  <a:schemeClr val="bg1"/>
                </a:solidFill>
              </a:rPr>
              <a:t> </a:t>
            </a:r>
            <a:r>
              <a:rPr lang="ru-RU" sz="1600" dirty="0">
                <a:solidFill>
                  <a:schemeClr val="bg1"/>
                </a:solidFill>
                <a:hlinkClick r:id="rId5" tooltip="Российская Федерация"/>
              </a:rPr>
              <a:t>Российской Федерации</a:t>
            </a:r>
            <a:r>
              <a:rPr lang="ru-RU" sz="1600" dirty="0">
                <a:solidFill>
                  <a:schemeClr val="bg1"/>
                </a:solidFill>
              </a:rPr>
              <a:t>, главная ударная сила Сухопутных войск и мощное средство вооруженной борьбы, предназначенное для решения наиболее важных задач в различных видах </a:t>
            </a:r>
            <a:r>
              <a:rPr lang="ru-RU" sz="1600" dirty="0">
                <a:solidFill>
                  <a:schemeClr val="bg1"/>
                </a:solidFill>
                <a:hlinkClick r:id="rId6" tooltip="Боевые действия"/>
              </a:rPr>
              <a:t>боевых действий</a:t>
            </a:r>
            <a:r>
              <a:rPr lang="ru-RU" sz="1600" dirty="0">
                <a:solidFill>
                  <a:schemeClr val="bg1"/>
                </a:solidFill>
              </a:rPr>
              <a:t>. С </a:t>
            </a:r>
            <a:r>
              <a:rPr lang="ru-RU" sz="1600" dirty="0">
                <a:solidFill>
                  <a:schemeClr val="bg1"/>
                </a:solidFill>
                <a:hlinkClick r:id="rId7" tooltip="1929 год"/>
              </a:rPr>
              <a:t>1929 года</a:t>
            </a:r>
            <a:r>
              <a:rPr lang="ru-RU" sz="1600" dirty="0">
                <a:solidFill>
                  <a:schemeClr val="bg1"/>
                </a:solidFill>
              </a:rPr>
              <a:t> — </a:t>
            </a:r>
            <a:r>
              <a:rPr lang="ru-RU" sz="1600" b="1" dirty="0">
                <a:solidFill>
                  <a:schemeClr val="bg1"/>
                </a:solidFill>
              </a:rPr>
              <a:t>механизированные войска</a:t>
            </a:r>
            <a:r>
              <a:rPr lang="ru-RU" sz="1600" dirty="0">
                <a:solidFill>
                  <a:schemeClr val="bg1"/>
                </a:solidFill>
              </a:rPr>
              <a:t>, с </a:t>
            </a:r>
            <a:r>
              <a:rPr lang="ru-RU" sz="1600" dirty="0">
                <a:solidFill>
                  <a:schemeClr val="bg1"/>
                </a:solidFill>
                <a:hlinkClick r:id="rId8" tooltip="1936 год"/>
              </a:rPr>
              <a:t>1936 года</a:t>
            </a:r>
            <a:r>
              <a:rPr lang="ru-RU" sz="1600" dirty="0">
                <a:solidFill>
                  <a:schemeClr val="bg1"/>
                </a:solidFill>
              </a:rPr>
              <a:t> — </a:t>
            </a:r>
            <a:r>
              <a:rPr lang="ru-RU" sz="1600" b="1" dirty="0">
                <a:solidFill>
                  <a:schemeClr val="bg1"/>
                </a:solidFill>
              </a:rPr>
              <a:t>автобронетанковые войска</a:t>
            </a:r>
            <a:r>
              <a:rPr lang="ru-RU" sz="1600" dirty="0">
                <a:solidFill>
                  <a:schemeClr val="bg1"/>
                </a:solidFill>
              </a:rPr>
              <a:t>, с декабря </a:t>
            </a:r>
            <a:r>
              <a:rPr lang="ru-RU" sz="1600" dirty="0">
                <a:solidFill>
                  <a:schemeClr val="bg1"/>
                </a:solidFill>
                <a:hlinkClick r:id="rId9" tooltip="1942 год"/>
              </a:rPr>
              <a:t>1942 года</a:t>
            </a:r>
            <a:r>
              <a:rPr lang="ru-RU" sz="1600" dirty="0">
                <a:solidFill>
                  <a:schemeClr val="bg1"/>
                </a:solidFill>
              </a:rPr>
              <a:t> — </a:t>
            </a:r>
            <a:r>
              <a:rPr lang="ru-RU" sz="1600" b="1" dirty="0">
                <a:solidFill>
                  <a:schemeClr val="bg1"/>
                </a:solidFill>
              </a:rPr>
              <a:t>бронетанковые и механизированные войска</a:t>
            </a:r>
            <a:r>
              <a:rPr lang="ru-RU" sz="1600" dirty="0">
                <a:solidFill>
                  <a:schemeClr val="bg1"/>
                </a:solidFill>
              </a:rPr>
              <a:t> (</a:t>
            </a:r>
            <a:r>
              <a:rPr lang="ru-RU" sz="1600" b="1" dirty="0" err="1">
                <a:solidFill>
                  <a:schemeClr val="bg1"/>
                </a:solidFill>
              </a:rPr>
              <a:t>БТиМВ</a:t>
            </a:r>
            <a:r>
              <a:rPr lang="ru-RU" sz="1600" dirty="0">
                <a:solidFill>
                  <a:schemeClr val="bg1"/>
                </a:solidFill>
              </a:rPr>
              <a:t>), с </a:t>
            </a:r>
            <a:r>
              <a:rPr lang="ru-RU" sz="1600" dirty="0">
                <a:solidFill>
                  <a:schemeClr val="bg1"/>
                </a:solidFill>
                <a:hlinkClick r:id="rId10" tooltip="1953 год"/>
              </a:rPr>
              <a:t>1953 года</a:t>
            </a:r>
            <a:r>
              <a:rPr lang="ru-RU" sz="1600" dirty="0">
                <a:solidFill>
                  <a:schemeClr val="bg1"/>
                </a:solidFill>
              </a:rPr>
              <a:t> — </a:t>
            </a:r>
            <a:r>
              <a:rPr lang="ru-RU" sz="1600" b="1" dirty="0">
                <a:solidFill>
                  <a:schemeClr val="bg1"/>
                </a:solidFill>
              </a:rPr>
              <a:t>бронетанковые войска</a:t>
            </a:r>
            <a:r>
              <a:rPr lang="ru-RU" sz="1600" dirty="0">
                <a:solidFill>
                  <a:schemeClr val="bg1"/>
                </a:solidFill>
              </a:rPr>
              <a:t>, с </a:t>
            </a:r>
            <a:r>
              <a:rPr lang="ru-RU" sz="1600" dirty="0">
                <a:solidFill>
                  <a:schemeClr val="bg1"/>
                </a:solidFill>
                <a:hlinkClick r:id="rId11" tooltip="1960 год"/>
              </a:rPr>
              <a:t>1960 года</a:t>
            </a:r>
            <a:r>
              <a:rPr lang="ru-RU" sz="1600" dirty="0">
                <a:solidFill>
                  <a:schemeClr val="bg1"/>
                </a:solidFill>
              </a:rPr>
              <a:t> по настоящее время — </a:t>
            </a:r>
            <a:r>
              <a:rPr lang="ru-RU" sz="1600" b="1" dirty="0">
                <a:solidFill>
                  <a:schemeClr val="bg1"/>
                </a:solidFill>
              </a:rPr>
              <a:t>танковые войска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</a:p>
          <a:p>
            <a:r>
              <a:rPr lang="ru-RU" sz="1600" dirty="0">
                <a:solidFill>
                  <a:schemeClr val="bg1"/>
                </a:solidFill>
              </a:rPr>
              <a:t>Имеют на вооружении </a:t>
            </a:r>
            <a:r>
              <a:rPr lang="ru-RU" sz="1600" dirty="0">
                <a:solidFill>
                  <a:schemeClr val="bg1"/>
                </a:solidFill>
                <a:hlinkClick r:id="rId12" tooltip="Танк"/>
              </a:rPr>
              <a:t>танки</a:t>
            </a:r>
            <a:r>
              <a:rPr lang="ru-RU" sz="1600" dirty="0">
                <a:solidFill>
                  <a:schemeClr val="bg1"/>
                </a:solidFill>
              </a:rPr>
              <a:t>, </a:t>
            </a:r>
            <a:r>
              <a:rPr lang="ru-RU" sz="1600" dirty="0">
                <a:solidFill>
                  <a:schemeClr val="bg1"/>
                </a:solidFill>
                <a:hlinkClick r:id="rId13" tooltip="Самоходная артиллерийская установка"/>
              </a:rPr>
              <a:t>самоходные артиллерийские установки</a:t>
            </a:r>
            <a:r>
              <a:rPr lang="ru-RU" sz="1600" dirty="0">
                <a:solidFill>
                  <a:schemeClr val="bg1"/>
                </a:solidFill>
              </a:rPr>
              <a:t>, </a:t>
            </a:r>
            <a:r>
              <a:rPr lang="ru-RU" sz="1600" dirty="0">
                <a:solidFill>
                  <a:schemeClr val="bg1"/>
                </a:solidFill>
                <a:hlinkClick r:id="rId14" tooltip="Бронетранспортёр"/>
              </a:rPr>
              <a:t>бронетранспортёры</a:t>
            </a:r>
            <a:r>
              <a:rPr lang="ru-RU" sz="1600" dirty="0">
                <a:solidFill>
                  <a:schemeClr val="bg1"/>
                </a:solidFill>
              </a:rPr>
              <a:t>, </a:t>
            </a:r>
            <a:r>
              <a:rPr lang="ru-RU" sz="1600" dirty="0">
                <a:solidFill>
                  <a:schemeClr val="bg1"/>
                </a:solidFill>
                <a:hlinkClick r:id="rId15" tooltip="Боевая машина пехоты"/>
              </a:rPr>
              <a:t>боевые машины пехоты</a:t>
            </a:r>
            <a:r>
              <a:rPr lang="ru-RU" sz="1600" dirty="0">
                <a:solidFill>
                  <a:schemeClr val="bg1"/>
                </a:solidFill>
              </a:rPr>
              <a:t> и </a:t>
            </a:r>
            <a:r>
              <a:rPr lang="ru-RU" sz="1600" dirty="0" err="1">
                <a:solidFill>
                  <a:schemeClr val="bg1"/>
                </a:solidFill>
              </a:rPr>
              <a:t>другую</a:t>
            </a:r>
            <a:r>
              <a:rPr lang="ru-RU" sz="1600" dirty="0" err="1">
                <a:solidFill>
                  <a:schemeClr val="bg1"/>
                </a:solidFill>
                <a:hlinkClick r:id="rId16" tooltip="Бронетехника"/>
              </a:rPr>
              <a:t>бронетехнику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</a:p>
          <a:p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500990" cy="1143008"/>
          </a:xfrm>
        </p:spPr>
        <p:txBody>
          <a:bodyPr/>
          <a:lstStyle/>
          <a:p>
            <a:r>
              <a:rPr lang="ru-RU" sz="3200" dirty="0" smtClean="0">
                <a:latin typeface="Arno Pro Smbd Caption" pitchFamily="18" charset="0"/>
              </a:rPr>
              <a:t>Сухопутные войска Российской Федерации</a:t>
            </a:r>
            <a:endParaRPr lang="ru-RU" sz="3200" dirty="0">
              <a:latin typeface="Arno Pro Smbd Caption" pitchFamily="18" charset="0"/>
            </a:endParaRPr>
          </a:p>
        </p:txBody>
      </p:sp>
      <p:pic>
        <p:nvPicPr>
          <p:cNvPr id="6" name="Рисунок 5" descr="Средняя_эмблема_Сухопутных_войск_России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643050"/>
            <a:ext cx="2076703" cy="135732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86050" y="2143116"/>
            <a:ext cx="6215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u="sng" dirty="0" smtClean="0">
              <a:solidFill>
                <a:schemeClr val="bg1"/>
              </a:solidFill>
            </a:endParaRPr>
          </a:p>
          <a:p>
            <a:endParaRPr lang="ru-RU" sz="1400" u="sng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1785926"/>
            <a:ext cx="600079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Ракетные </a:t>
            </a:r>
            <a:r>
              <a:rPr lang="ru-RU" sz="1600" b="1" dirty="0">
                <a:solidFill>
                  <a:schemeClr val="bg1"/>
                </a:solidFill>
                <a:hlinkClick r:id="rId3" tooltip="Войска"/>
              </a:rPr>
              <a:t>войска</a:t>
            </a:r>
            <a:r>
              <a:rPr lang="ru-RU" sz="1600" b="1" dirty="0">
                <a:solidFill>
                  <a:schemeClr val="bg1"/>
                </a:solidFill>
              </a:rPr>
              <a:t> и </a:t>
            </a:r>
            <a:r>
              <a:rPr lang="ru-RU" sz="1600" b="1" dirty="0">
                <a:solidFill>
                  <a:schemeClr val="bg1"/>
                </a:solidFill>
                <a:hlinkClick r:id="rId4" tooltip="Артиллерия"/>
              </a:rPr>
              <a:t>артиллерия</a:t>
            </a:r>
            <a:r>
              <a:rPr lang="ru-RU" sz="1600" b="1" dirty="0">
                <a:solidFill>
                  <a:schemeClr val="bg1"/>
                </a:solidFill>
              </a:rPr>
              <a:t> (</a:t>
            </a:r>
            <a:r>
              <a:rPr lang="ru-RU" sz="1600" b="1" dirty="0">
                <a:solidFill>
                  <a:schemeClr val="bg1"/>
                </a:solidFill>
                <a:hlinkClick r:id="rId5" tooltip="РВ и А"/>
              </a:rPr>
              <a:t>РВ и А</a:t>
            </a:r>
            <a:r>
              <a:rPr lang="ru-RU" sz="1600" b="1" dirty="0">
                <a:solidFill>
                  <a:schemeClr val="bg1"/>
                </a:solidFill>
              </a:rPr>
              <a:t>)</a:t>
            </a:r>
            <a:r>
              <a:rPr lang="ru-RU" sz="1600" dirty="0">
                <a:solidFill>
                  <a:schemeClr val="bg1"/>
                </a:solidFill>
              </a:rPr>
              <a:t> — один из родов </a:t>
            </a:r>
            <a:r>
              <a:rPr lang="ru-RU" sz="1600" dirty="0">
                <a:solidFill>
                  <a:schemeClr val="bg1"/>
                </a:solidFill>
                <a:hlinkClick r:id="rId6" tooltip="Сухопутные войска"/>
              </a:rPr>
              <a:t>Сухопутных войск</a:t>
            </a:r>
            <a:r>
              <a:rPr lang="ru-RU" sz="1600" dirty="0">
                <a:solidFill>
                  <a:schemeClr val="bg1"/>
                </a:solidFill>
              </a:rPr>
              <a:t> </a:t>
            </a:r>
            <a:r>
              <a:rPr lang="ru-RU" sz="1600" dirty="0">
                <a:solidFill>
                  <a:schemeClr val="bg1"/>
                </a:solidFill>
                <a:hlinkClick r:id="rId7" tooltip="Вооружённые Силы Российской Федерации"/>
              </a:rPr>
              <a:t>Вооружённых Сил Российской Федерации</a:t>
            </a:r>
            <a:r>
              <a:rPr lang="ru-RU" sz="1600" dirty="0">
                <a:solidFill>
                  <a:schemeClr val="bg1"/>
                </a:solidFill>
              </a:rPr>
              <a:t> (ВС России).</a:t>
            </a:r>
          </a:p>
          <a:p>
            <a:r>
              <a:rPr lang="ru-RU" sz="1600" dirty="0">
                <a:solidFill>
                  <a:schemeClr val="bg1"/>
                </a:solidFill>
              </a:rPr>
              <a:t>Структура ракетных войск и артиллерии:</a:t>
            </a:r>
          </a:p>
          <a:p>
            <a:r>
              <a:rPr lang="ru-RU" sz="1600" dirty="0">
                <a:solidFill>
                  <a:schemeClr val="bg1"/>
                </a:solidFill>
              </a:rPr>
              <a:t>Организационно ракетные войска состоят из соединений, </a:t>
            </a:r>
            <a:r>
              <a:rPr lang="ru-RU" sz="1600" dirty="0">
                <a:solidFill>
                  <a:schemeClr val="bg1"/>
                </a:solidFill>
                <a:hlinkClick r:id="rId8" tooltip="Воинская часть"/>
              </a:rPr>
              <a:t>частей</a:t>
            </a:r>
            <a:r>
              <a:rPr lang="ru-RU" sz="1600" dirty="0">
                <a:solidFill>
                  <a:schemeClr val="bg1"/>
                </a:solidFill>
              </a:rPr>
              <a:t> </a:t>
            </a:r>
            <a:r>
              <a:rPr lang="ru-RU" sz="1600" dirty="0">
                <a:solidFill>
                  <a:schemeClr val="bg1"/>
                </a:solidFill>
                <a:hlinkClick r:id="rId9" tooltip="Оперативно-тактическая ракета"/>
              </a:rPr>
              <a:t>оперативно-тактических</a:t>
            </a:r>
            <a:r>
              <a:rPr lang="ru-RU" sz="1600" dirty="0">
                <a:solidFill>
                  <a:schemeClr val="bg1"/>
                </a:solidFill>
              </a:rPr>
              <a:t> и </a:t>
            </a:r>
            <a:r>
              <a:rPr lang="ru-RU" sz="1600" dirty="0">
                <a:solidFill>
                  <a:schemeClr val="bg1"/>
                </a:solidFill>
                <a:hlinkClick r:id="rId10" tooltip="Тактическая ракета"/>
              </a:rPr>
              <a:t>тактических</a:t>
            </a:r>
            <a:r>
              <a:rPr lang="ru-RU" sz="1600" dirty="0">
                <a:solidFill>
                  <a:schemeClr val="bg1"/>
                </a:solidFill>
              </a:rPr>
              <a:t> </a:t>
            </a:r>
            <a:r>
              <a:rPr lang="ru-RU" sz="1600" dirty="0">
                <a:solidFill>
                  <a:schemeClr val="bg1"/>
                </a:solidFill>
                <a:hlinkClick r:id="rId11" tooltip="Ракета"/>
              </a:rPr>
              <a:t>ракет</a:t>
            </a:r>
            <a:r>
              <a:rPr lang="ru-RU" sz="1600" dirty="0">
                <a:solidFill>
                  <a:schemeClr val="bg1"/>
                </a:solidFill>
              </a:rPr>
              <a:t>, </a:t>
            </a:r>
            <a:r>
              <a:rPr lang="ru-RU" sz="1600" dirty="0">
                <a:solidFill>
                  <a:schemeClr val="bg1"/>
                </a:solidFill>
                <a:hlinkClick r:id="rId12" tooltip="Реактивная артиллерия"/>
              </a:rPr>
              <a:t>реактивной артиллерии</a:t>
            </a:r>
            <a:r>
              <a:rPr lang="ru-RU" sz="1600" dirty="0">
                <a:solidFill>
                  <a:schemeClr val="bg1"/>
                </a:solidFill>
              </a:rPr>
              <a:t> крупного калибра. Артиллерия состоит из соединений (частей, </a:t>
            </a:r>
            <a:r>
              <a:rPr lang="ru-RU" sz="1600" dirty="0">
                <a:solidFill>
                  <a:schemeClr val="bg1"/>
                </a:solidFill>
                <a:hlinkClick r:id="rId13" tooltip="Подразделение (военное дело)"/>
              </a:rPr>
              <a:t>подразделений</a:t>
            </a:r>
            <a:r>
              <a:rPr lang="ru-RU" sz="1600" dirty="0">
                <a:solidFill>
                  <a:schemeClr val="bg1"/>
                </a:solidFill>
              </a:rPr>
              <a:t>) </a:t>
            </a:r>
            <a:r>
              <a:rPr lang="ru-RU" sz="1600" dirty="0">
                <a:solidFill>
                  <a:schemeClr val="bg1"/>
                </a:solidFill>
                <a:hlinkClick r:id="rId14" tooltip="Гаубица"/>
              </a:rPr>
              <a:t>гаубичной</a:t>
            </a:r>
            <a:r>
              <a:rPr lang="ru-RU" sz="1600" dirty="0">
                <a:solidFill>
                  <a:schemeClr val="bg1"/>
                </a:solidFill>
              </a:rPr>
              <a:t>, </a:t>
            </a:r>
            <a:r>
              <a:rPr lang="ru-RU" sz="1600" dirty="0">
                <a:solidFill>
                  <a:schemeClr val="bg1"/>
                </a:solidFill>
                <a:hlinkClick r:id="rId15" tooltip="Пушка"/>
              </a:rPr>
              <a:t>пушечной</a:t>
            </a:r>
            <a:r>
              <a:rPr lang="ru-RU" sz="1600" dirty="0">
                <a:solidFill>
                  <a:schemeClr val="bg1"/>
                </a:solidFill>
              </a:rPr>
              <a:t>, реактивной, противотанковой артиллерии, </a:t>
            </a:r>
            <a:r>
              <a:rPr lang="ru-RU" sz="1600" dirty="0">
                <a:solidFill>
                  <a:schemeClr val="bg1"/>
                </a:solidFill>
                <a:hlinkClick r:id="rId16" tooltip="Противотанковый ракетный комплекс"/>
              </a:rPr>
              <a:t>противотанковых ракетных комплексов</a:t>
            </a:r>
            <a:r>
              <a:rPr lang="ru-RU" sz="1600" dirty="0">
                <a:solidFill>
                  <a:schemeClr val="bg1"/>
                </a:solidFill>
              </a:rPr>
              <a:t>, </a:t>
            </a:r>
            <a:r>
              <a:rPr lang="ru-RU" sz="1600" dirty="0">
                <a:solidFill>
                  <a:schemeClr val="bg1"/>
                </a:solidFill>
                <a:hlinkClick r:id="rId17" tooltip="Миномёт"/>
              </a:rPr>
              <a:t>миномётов</a:t>
            </a:r>
            <a:r>
              <a:rPr lang="ru-RU" sz="1600" dirty="0">
                <a:solidFill>
                  <a:schemeClr val="bg1"/>
                </a:solidFill>
              </a:rPr>
              <a:t>, а также </a:t>
            </a:r>
            <a:r>
              <a:rPr lang="ru-RU" sz="1600" dirty="0">
                <a:solidFill>
                  <a:schemeClr val="bg1"/>
                </a:solidFill>
                <a:hlinkClick r:id="rId18" tooltip="Артиллерийская разведка (страница отсутствует)"/>
              </a:rPr>
              <a:t>артиллерийской разведки</a:t>
            </a:r>
            <a:r>
              <a:rPr lang="ru-RU" sz="1600" dirty="0">
                <a:solidFill>
                  <a:schemeClr val="bg1"/>
                </a:solidFill>
              </a:rPr>
              <a:t>, управления и обеспечения.</a:t>
            </a:r>
          </a:p>
          <a:p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250</Words>
  <Application>Microsoft Office PowerPoint</Application>
  <PresentationFormat>Экран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Сухопутные войска Российской Федерации</vt:lpstr>
      <vt:lpstr>Сухопутные войска Российской Федерации</vt:lpstr>
      <vt:lpstr>Сухопутные войска Российской Федерации</vt:lpstr>
      <vt:lpstr>Сухопутные войска Российской Федерации</vt:lpstr>
      <vt:lpstr>Сухопутные войска Российской Федерации</vt:lpstr>
      <vt:lpstr>Сухопутные войска Российской Федерации</vt:lpstr>
      <vt:lpstr>Сухопутные войска Российской Федерации</vt:lpstr>
      <vt:lpstr>Сухопутные войска Российской Федерации</vt:lpstr>
      <vt:lpstr>Сухопутные войска Российской Федерации</vt:lpstr>
      <vt:lpstr>Сухопутные войска Российской Федерации</vt:lpstr>
      <vt:lpstr>Сухопутные войска Российской Федерации</vt:lpstr>
      <vt:lpstr>Сухопутные войска Российской Федерации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Сухопутные войска Российской Федерации</dc:title>
  <dc:creator>Admin</dc:creator>
  <cp:lastModifiedBy>Фарит</cp:lastModifiedBy>
  <cp:revision>5</cp:revision>
  <dcterms:created xsi:type="dcterms:W3CDTF">2011-11-02T17:25:02Z</dcterms:created>
  <dcterms:modified xsi:type="dcterms:W3CDTF">2012-04-16T07:42:33Z</dcterms:modified>
</cp:coreProperties>
</file>