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57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BF17-B30A-4B38-B1C4-D48677AF5B4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90FD0-A869-4F8A-92FB-426C058A5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DB3-2D17-453C-AE63-BBDF0B24C25D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21A1-14E4-48C5-97F0-B9C9A9104B95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54F8-B757-4697-95F5-D05D33CBCA82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A401-A0DD-4B50-B9D2-F817E28ECCA2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A99C-379F-464A-B1A9-ED5D5D9B3B04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BD-B517-48F2-B6AF-D83D54BE97F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0391-BA75-41F4-BBDB-29F1FAC9F0A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0801-FED5-4AAF-BB03-2CE5B787D14F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9F58-C8B1-41A2-AB91-41A3CDBCCFC1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5395-D4EC-4480-8F34-0B7AC6231256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330-1757-476A-835F-1F65C210DFE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ED2B-7FD9-45BC-A947-0CC38D57670A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428605"/>
            <a:ext cx="4743456" cy="3171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Первая помощь во время приступов эпилепсии и истерии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11 класс, урок  22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МБОУ Зареченская СОШ №2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п.Тоцкое Второе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преподаватель-организатор ОБЖ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Котлов Вадим Витальевич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3218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ЗАПОМНИ! Истерический припадок опасен не столько для больного, сколько для окружающих.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Во время припадка больная редко наносит себе тяжелые травмы: даже падая на пол, она сначала выберет место почище и только затем ляжет. Опасность состоит в другом: сочувствие зрителей разжигает в ней азарт и заводит до такой степени, что ей бывает трудно остановиться.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r>
              <a:rPr lang="ru-RU" dirty="0" smtClean="0"/>
              <a:t>  Самое большое зло истерики — это простота в достижении цели: малышу — получение желанной игрушки; взрослому — исполнение его прихоти.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r>
              <a:rPr lang="ru-RU" dirty="0" smtClean="0"/>
              <a:t>  Познав однажды успех в достижении цели и уверовав в безотказность такого способа, можно стать действительно больным человеком с очень скверным характером. Ребенок в этой ситуации подобен домашнему террористу, взявшему в заложники спокойствие всей семьи. Уголовное будущее таких отпрысков не вызывает сомнений.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BD-B517-48F2-B6AF-D83D54BE97F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19502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878" y="3500438"/>
            <a:ext cx="2103250" cy="24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2071702" cy="27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72066" y="5143512"/>
            <a:ext cx="35719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dirty="0" smtClean="0"/>
              <a:t>НЕДОПУСТИМО ИДТИ НА ПОВОДУ ИСТЕРИКА!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800" b="1" dirty="0" smtClean="0"/>
              <a:t>       </a:t>
            </a:r>
          </a:p>
          <a:p>
            <a:pPr algn="ctr">
              <a:buNone/>
            </a:pPr>
            <a:r>
              <a:rPr lang="ru-RU" sz="3300" b="1" dirty="0" smtClean="0"/>
              <a:t>КАК ПРЕКРАТИТЬ</a:t>
            </a:r>
          </a:p>
          <a:p>
            <a:pPr algn="ctr">
              <a:buNone/>
            </a:pPr>
            <a:r>
              <a:rPr lang="ru-RU" sz="3300" b="1" dirty="0" smtClean="0"/>
              <a:t> ИСТЕРИЧЕСКИЙ ПРИПАДОК И ИСТЕРИКУ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        Оборвать припадок, а точнее, прекратить спектакль, проще простого: достаточно удалить зрителей или внезапно ударить истеричку по щеке, облить холодной водой или неожиданно с грохотом уронить что-либо. Произойдет мгновенная реакция: больная вздрогнет, оглянется по сторонам и вряд ли продолжит свое представление. Чтобы предотвратить повторение припадка, надо вывести больную из толпы. При наличии даже небольшой травмы следует обязательно вызвать «Скорую помощь» и проконсультировать больную у психиатра.</a:t>
            </a:r>
          </a:p>
          <a:p>
            <a:pPr>
              <a:buNone/>
            </a:pPr>
            <a:endParaRPr lang="ru-RU" sz="3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i="1" dirty="0" smtClean="0"/>
              <a:t>        </a:t>
            </a:r>
            <a:r>
              <a:rPr lang="ru-RU" sz="2500" b="1" i="1" dirty="0" smtClean="0"/>
              <a:t>ЗАПОМНИ! </a:t>
            </a:r>
          </a:p>
          <a:p>
            <a:pPr algn="ctr">
              <a:buNone/>
            </a:pPr>
            <a:r>
              <a:rPr lang="ru-RU" sz="2500" b="1" i="1" dirty="0" smtClean="0"/>
              <a:t>         Прекратить истерику помогут самообладание, твердость и немного сарказма в восприятии происходящего.</a:t>
            </a:r>
            <a:endParaRPr lang="ru-RU" b="1" i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BD-B517-48F2-B6AF-D83D54BE97F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90940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94264"/>
            <a:ext cx="3844561" cy="27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A99C-379F-464A-B1A9-ED5D5D9B3B04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19502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14678" y="1357299"/>
            <a:ext cx="5929322" cy="35719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Понятие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 снохождении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или лунатизме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2357450" cy="31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57752" y="4500570"/>
            <a:ext cx="3786214" cy="1785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Лунатизм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572032" cy="5143536"/>
          </a:xfrm>
        </p:spPr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sz="1800" b="1" dirty="0" smtClean="0"/>
              <a:t>Снохождение, лунатизм, или сомнамбулизм </a:t>
            </a:r>
            <a:r>
              <a:rPr lang="ru-RU" sz="1800" dirty="0" smtClean="0"/>
              <a:t>(лат. </a:t>
            </a:r>
            <a:r>
              <a:rPr lang="en-US" sz="1800" i="1" dirty="0" err="1" smtClean="0"/>
              <a:t>somnus</a:t>
            </a:r>
            <a:r>
              <a:rPr lang="ru-RU" sz="1800" i="1" dirty="0" smtClean="0"/>
              <a:t> —</a:t>
            </a:r>
            <a:r>
              <a:rPr lang="ru-RU" sz="1800" dirty="0" smtClean="0"/>
              <a:t> сон + </a:t>
            </a:r>
            <a:r>
              <a:rPr lang="en-US" sz="1800" i="1" dirty="0" err="1" smtClean="0"/>
              <a:t>ambulare</a:t>
            </a:r>
            <a:r>
              <a:rPr lang="ru-RU" sz="1800" i="1" dirty="0" smtClean="0"/>
              <a:t> —</a:t>
            </a:r>
            <a:r>
              <a:rPr lang="ru-RU" sz="1800" dirty="0" smtClean="0"/>
              <a:t> ходить, передвигаться), не так уж редко встречается в нашей жизни. Чаще всего это происходит с ребенком, который среди ночи садится в постели, встает и идет по комнате или совершает любые другие привычные, достаточно координированные действия: одевается, умывается, складывает или перебирает предметы, затем возвращается в постель или ложится в другом месте и продолжает спать. При этом глаза бывают открытыми, но взгляд устремлен куда-то вдаль. Испугаться лунатика не мудрено. При виде бредущей по коридору сомнамбулы у любителей кошмаров волосы встают дыбом.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i="1" dirty="0" smtClean="0"/>
              <a:t>     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ЗАПОМНИ!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Резкий окрик или шум может до смерти перепугать лунатика. Он моментально потеряет равновесие и упадет. В кровь разби­тое лицо и заикание — далеко не самые тяжелые последствия тако­го пробуждения.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BD-B517-48F2-B6AF-D83D54BE97F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48064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291594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ОКАЗАНИЕ ПОМОЩИ </a:t>
            </a:r>
            <a:br>
              <a:rPr lang="ru-RU" b="1" dirty="0" smtClean="0"/>
            </a:br>
            <a:r>
              <a:rPr lang="ru-RU" b="1" dirty="0" smtClean="0"/>
              <a:t>ПРИ СНОХОЖДЕНИИ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4429156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•</a:t>
            </a:r>
            <a:r>
              <a:rPr lang="ru-RU" sz="2400" dirty="0" smtClean="0"/>
              <a:t>Тихо, стараясь не разбудить, подойти к ребенку сзади.</a:t>
            </a:r>
          </a:p>
          <a:p>
            <a:pPr>
              <a:buNone/>
            </a:pPr>
            <a:r>
              <a:rPr lang="ru-RU" sz="2400" dirty="0" smtClean="0"/>
              <a:t>• Осторожно взять его под руку и довести до постели.</a:t>
            </a:r>
          </a:p>
          <a:p>
            <a:pPr>
              <a:buNone/>
            </a:pPr>
            <a:r>
              <a:rPr lang="ru-RU" sz="2400" dirty="0" smtClean="0"/>
              <a:t>• Уложить и накрыть одеялом.</a:t>
            </a:r>
          </a:p>
          <a:p>
            <a:pPr>
              <a:buNone/>
            </a:pPr>
            <a:r>
              <a:rPr lang="ru-RU" sz="2400" dirty="0" smtClean="0"/>
              <a:t>•Утром ни в коем случае не рассказывать ему о случившемся.</a:t>
            </a:r>
          </a:p>
          <a:p>
            <a:pPr>
              <a:buNone/>
            </a:pPr>
            <a:r>
              <a:rPr lang="ru-RU" sz="2400" dirty="0" smtClean="0"/>
              <a:t>• При повторении подобного случая обратиться к врачу.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BD-B517-48F2-B6AF-D83D54BE97F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05188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83" y="1857364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465456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  </a:t>
            </a:r>
            <a:r>
              <a:rPr lang="ru-RU" sz="7200" b="1" i="1" dirty="0" smtClean="0">
                <a:solidFill>
                  <a:srgbClr val="0070C0"/>
                </a:solidFill>
              </a:rPr>
              <a:t>Будьте </a:t>
            </a:r>
            <a:br>
              <a:rPr lang="ru-RU" sz="7200" b="1" i="1" dirty="0" smtClean="0">
                <a:solidFill>
                  <a:srgbClr val="0070C0"/>
                </a:solidFill>
              </a:rPr>
            </a:br>
            <a:r>
              <a:rPr lang="ru-RU" sz="7200" b="1" i="1" dirty="0" smtClean="0">
                <a:solidFill>
                  <a:srgbClr val="0070C0"/>
                </a:solidFill>
              </a:rPr>
              <a:t>   здоровы!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BD-B517-48F2-B6AF-D83D54BE97F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983700" cy="40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2" y="4929198"/>
            <a:ext cx="378621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/>
              <a:t>Признаки эпилептического припадка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Внезапная потеря сознания с характерным вскриком перед падением;</a:t>
            </a:r>
          </a:p>
          <a:p>
            <a:r>
              <a:rPr lang="ru-RU" sz="2400" dirty="0" smtClean="0"/>
              <a:t>Судороги;</a:t>
            </a:r>
          </a:p>
          <a:p>
            <a:r>
              <a:rPr lang="ru-RU" sz="2400" dirty="0" smtClean="0"/>
              <a:t>Пенистые выделения изо рта, часто с примесью крови;</a:t>
            </a:r>
          </a:p>
          <a:p>
            <a:r>
              <a:rPr lang="ru-RU" sz="2400" dirty="0" smtClean="0"/>
              <a:t>Широкие, не реагирующие на свет зрачки при </a:t>
            </a:r>
            <a:r>
              <a:rPr lang="ru-RU" sz="2400" u="sng" dirty="0" smtClean="0">
                <a:solidFill>
                  <a:srgbClr val="FF0000"/>
                </a:solidFill>
              </a:rPr>
              <a:t>обязательном сохранении пульса на сонной артерии;</a:t>
            </a:r>
          </a:p>
          <a:p>
            <a:r>
              <a:rPr lang="ru-RU" sz="2400" dirty="0" smtClean="0"/>
              <a:t>Непроизвольное мочеиспускание.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</a:t>
            </a:r>
            <a:r>
              <a:rPr lang="ru-RU" b="1" i="1" dirty="0" smtClean="0">
                <a:solidFill>
                  <a:srgbClr val="FFFF00"/>
                </a:solidFill>
              </a:rPr>
              <a:t>Запомни! Чем больший страх испытывает человек перед повторением припадка, тем больше вероятность его возникновения.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9103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EAA7-8042-4C23-B8A1-A9A8DFFC6D3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16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57752" y="4357694"/>
            <a:ext cx="3929090" cy="2000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643050"/>
            <a:ext cx="3786214" cy="16430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/>
              <a:t>Оказание помощи в начале приступа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b="1" i="1" dirty="0" smtClean="0"/>
              <a:t>      </a:t>
            </a:r>
          </a:p>
          <a:p>
            <a:pPr>
              <a:buNone/>
            </a:pPr>
            <a:r>
              <a:rPr lang="ru-RU" sz="1800" b="1" i="1" dirty="0" smtClean="0"/>
              <a:t>       Запомни! Широкие, не реагирующие на свет зрачки при сохранённом пульсе на сонной артерии и судорогах во всём теле – достоверные признаки приступа эпилепсии.</a:t>
            </a:r>
          </a:p>
          <a:p>
            <a:pPr>
              <a:buNone/>
            </a:pPr>
            <a:r>
              <a:rPr lang="ru-RU" sz="1800" b="1" i="1" dirty="0" smtClean="0"/>
              <a:t>      </a:t>
            </a:r>
          </a:p>
          <a:p>
            <a:pPr>
              <a:buNone/>
            </a:pPr>
            <a:endParaRPr lang="ru-RU" sz="1800" b="1" i="1" dirty="0" smtClean="0"/>
          </a:p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Первые действия:</a:t>
            </a:r>
          </a:p>
          <a:p>
            <a:pPr>
              <a:buNone/>
            </a:pPr>
            <a:r>
              <a:rPr lang="ru-RU" sz="2400" dirty="0" smtClean="0"/>
              <a:t>     Повернуть больного на бок;</a:t>
            </a:r>
          </a:p>
          <a:p>
            <a:pPr>
              <a:buNone/>
            </a:pPr>
            <a:r>
              <a:rPr lang="ru-RU" sz="2400" dirty="0" smtClean="0"/>
              <a:t>     Прижать его плечевой пояс к полу;</a:t>
            </a:r>
          </a:p>
          <a:p>
            <a:pPr>
              <a:buNone/>
            </a:pPr>
            <a:r>
              <a:rPr lang="ru-RU" sz="2400" dirty="0" smtClean="0"/>
              <a:t>     Подложить под голову свёрток из одежды или подушку.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00B050"/>
                </a:solidFill>
              </a:rPr>
              <a:t>Запомни!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B050"/>
                </a:solidFill>
              </a:rPr>
              <a:t>Недопустимо прижимать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 полу или поворачивать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только голову больного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40630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C7F-8A12-40FC-BE5E-ABE56A023184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90940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Чтобы уберечь больного во время приступа от случайных травм, необходимо как можно дальше отодвинуть его  от ножек мебели, битых стёкол и острых предметов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       Запомни!  Для предохранения языка от прикуса </a:t>
            </a:r>
            <a:r>
              <a:rPr lang="ru-RU" sz="1800" b="1" dirty="0" smtClean="0">
                <a:solidFill>
                  <a:srgbClr val="FF0000"/>
                </a:solidFill>
              </a:rPr>
              <a:t>НЕЛЬЗЯ </a:t>
            </a:r>
            <a:r>
              <a:rPr lang="ru-RU" sz="1800" b="1" dirty="0" smtClean="0"/>
              <a:t>использовать ложку или другой металлический предмет в качестве роторасширителя.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Запомни!</a:t>
            </a:r>
          </a:p>
          <a:p>
            <a:pPr algn="ctr">
              <a:buNone/>
            </a:pPr>
            <a:r>
              <a:rPr lang="ru-RU" sz="2000" b="1" dirty="0" smtClean="0"/>
              <a:t>      Достаточно просунуть  в рот  полоску ткани или резиновый предмет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6072206"/>
            <a:ext cx="778674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Будь внимателен! </a:t>
            </a:r>
          </a:p>
          <a:p>
            <a:pPr algn="ctr"/>
            <a:r>
              <a:rPr lang="ru-RU" b="1" dirty="0" smtClean="0"/>
              <a:t>Не превращай носовой платок в кляп, а резиновый предмет в затычку.</a:t>
            </a:r>
            <a:endParaRPr lang="ru-RU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182790" cy="283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5"/>
            <a:ext cx="3286148" cy="259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00100" y="3214686"/>
            <a:ext cx="3214710" cy="25717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000100" y="3286124"/>
            <a:ext cx="3214710" cy="25003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588-406B-485E-A033-00F2ECC1C7A6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62378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Помощь после окончания приступа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После прекращения судорог и восстановления спокойного дыхания к больному постепенно возвращается сознание, но он не узнает окружающих, не может понять, как оказался на этом месте, речь его замедлена и бессвязна, от него нельзя добиться вразумительных ответов. Однако он способен уже встать и самостоятельно передвигаться.</a:t>
            </a:r>
          </a:p>
          <a:p>
            <a:pPr>
              <a:buNone/>
            </a:pPr>
            <a:r>
              <a:rPr lang="ru-RU" sz="2000" dirty="0" smtClean="0"/>
              <a:t>       </a:t>
            </a:r>
          </a:p>
          <a:p>
            <a:pPr algn="ctr">
              <a:buNone/>
            </a:pPr>
            <a:r>
              <a:rPr lang="ru-RU" sz="2000" dirty="0" smtClean="0"/>
              <a:t>      </a:t>
            </a:r>
            <a:r>
              <a:rPr lang="ru-RU" sz="2000" b="1" i="1" dirty="0" smtClean="0"/>
              <a:t>Запомни!</a:t>
            </a:r>
          </a:p>
          <a:p>
            <a:pPr algn="ctr">
              <a:buNone/>
            </a:pPr>
            <a:r>
              <a:rPr lang="ru-RU" sz="2000" b="1" i="1" dirty="0" smtClean="0"/>
              <a:t> Нельзя отпускать больного сразу после окончания приступа.</a:t>
            </a:r>
          </a:p>
          <a:p>
            <a:pPr algn="ctr">
              <a:buNone/>
            </a:pPr>
            <a:r>
              <a:rPr lang="ru-RU" sz="2000" b="1" i="1" dirty="0" smtClean="0"/>
              <a:t>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600" dirty="0" smtClean="0"/>
              <a:t>       Он нуждается в кратковременном глубоком сне. Его дыхание выравнивается, судорожные подёргивания исчезают, лицо розовеет. Только после 2-3 часов глубокого сна можно быть уверенным в полном прекращении приступа и безопасности больного.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6072206"/>
            <a:ext cx="82868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 всех случаях эпилептического припадка необходимо вызвать </a:t>
            </a:r>
          </a:p>
          <a:p>
            <a:pPr algn="ctr"/>
            <a:r>
              <a:rPr lang="ru-RU" b="1" dirty="0" smtClean="0"/>
              <a:t>«Скорую помощь»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143248"/>
            <a:ext cx="35288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E25-972E-41B4-8B5F-900D658C214E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90940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Великие «эпилептики»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Нострадамус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Наполеон Бонапарт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Юлий Цезарь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Фёдор Достоевский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Гендель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Альфред Нобель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Пётр </a:t>
            </a:r>
            <a:r>
              <a:rPr lang="en-US" dirty="0" smtClean="0"/>
              <a:t>I</a:t>
            </a:r>
            <a:r>
              <a:rPr lang="ru-RU" dirty="0" smtClean="0"/>
              <a:t> Великий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Дэвид Байрон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Гюстав Флобер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Стендаль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Александр Македонский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Иван</a:t>
            </a:r>
            <a:r>
              <a:rPr lang="en-US" dirty="0" smtClean="0"/>
              <a:t>  IV</a:t>
            </a:r>
            <a:r>
              <a:rPr lang="ru-RU" dirty="0" smtClean="0"/>
              <a:t>  Грозный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0225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85926"/>
            <a:ext cx="178416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3714752"/>
            <a:ext cx="203336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000504"/>
            <a:ext cx="1791155" cy="22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7E2-7E72-467C-974B-2CFF100A5A2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48130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/>
              <a:t>ЧЕТЫРЕ ЗАПОВЕДИ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КАК УМЕНЬШИТЬ ВЕРОЯТНОСТЬ</a:t>
            </a:r>
            <a:br>
              <a:rPr lang="ru-RU" sz="2700" b="1" dirty="0" smtClean="0"/>
            </a:br>
            <a:r>
              <a:rPr lang="ru-RU" sz="2700" b="1" dirty="0" smtClean="0"/>
              <a:t> ЭПИЛЕПТИЧЕСКОГО ПРИПАДКА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Заповедь первая.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Регулярно принимать лекарства, назначенные врачом, отнюдь не бесполезное занятие. (Больные, забывшие о своих приступах, — не такая уж большая редкость.)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Заповедь вторая.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Прием алкоголя и курение - недопустимы! (лучшую провокацию приступа трудно придумать.)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Заповедь третья.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Ни в коем случае нельзя упрекать больного в его болезни. (подобный моральный садизм только спровоцирует новый приступ.)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Заповедь четвертая</a:t>
            </a:r>
            <a:r>
              <a:rPr lang="ru-RU" sz="1600" i="1" dirty="0" smtClean="0">
                <a:solidFill>
                  <a:srgbClr val="FF0000"/>
                </a:solidFill>
              </a:rPr>
              <a:t>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Если приступ возник впервые в жизни, нужно как можно скорее обратиться к врачу. (Попытка скрыть недуг может обернуться очень большой бедой.)</a:t>
            </a:r>
          </a:p>
          <a:p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BD-B517-48F2-B6AF-D83D54BE97F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62378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463" y="2500306"/>
            <a:ext cx="4294086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ИСТЕРИЧЕСКИЙ ПРИПАДОК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Истерический припадок – зрелище не для слабонервных. Больная (женщины чаще подвержены этому состоянию) катается по полу и бьется головой, раздирая ногтями лицо и грудь, рвет на себе волосы и одежду, изгибается дугой, опираясь о пол затылком и пятками (истерическая дуга), рычит, вопит, стонет, выкрикивая какие-то фразы, и это далеко не полный перечень действий, на которые способна фантазия истерички.</a:t>
            </a:r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5395-D4EC-4480-8F34-0B7AC6231256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05254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00042"/>
            <a:ext cx="484515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57620" y="4071942"/>
            <a:ext cx="4857784" cy="16312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Главное, что во время истерического припадка, в отличие от эпилептического, зрачки обязательно реагируют на свет и практически не бывает непроизвольного мочеиспускания и прикусов языка.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3100" b="1" i="1" dirty="0" smtClean="0"/>
              <a:t>ЗАПОМНИ! Истерический припадок устраивается в присутствии хотя бы одного зрителя. </a:t>
            </a:r>
            <a:br>
              <a:rPr lang="ru-RU" sz="3100" b="1" i="1" dirty="0" smtClean="0"/>
            </a:br>
            <a:r>
              <a:rPr lang="ru-RU" sz="3100" b="1" i="1" dirty="0" smtClean="0"/>
              <a:t>Чем больше зрителей, тем ярче спектакль.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ОСНОВНЫЕ ОТЛИЧИЯ ИСТЕРИЧЕСКОГО ПРИПАДКА ОТ ЭПИЛЕПТИЧЕСКОГО: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   При истерике сохраняются сознание и реакция зрачков на свет.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   Во время истерического припадка психопат обязательно обозначит истерическую дугу, которой никогда не бывает при эпилепсии.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BD-B517-48F2-B6AF-D83D54BE97F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62444" cy="365125"/>
          </a:xfrm>
        </p:spPr>
        <p:txBody>
          <a:bodyPr/>
          <a:lstStyle/>
          <a:p>
            <a:r>
              <a:rPr lang="ru-RU" dirty="0" smtClean="0"/>
              <a:t>Преподаватель-организатор ОБЖ Котлов В.В.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2266667" cy="2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38576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1077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Первая помощь во время приступов эпилепсии и истерии</vt:lpstr>
      <vt:lpstr>Признаки эпилептического припадка</vt:lpstr>
      <vt:lpstr>Оказание помощи в начале приступа</vt:lpstr>
      <vt:lpstr>Чтобы уберечь больного во время приступа от случайных травм, необходимо как можно дальше отодвинуть его  от ножек мебели, битых стёкол и острых предметов</vt:lpstr>
      <vt:lpstr>Помощь после окончания приступа</vt:lpstr>
      <vt:lpstr>Великие «эпилептики»</vt:lpstr>
      <vt:lpstr>  ЧЕТЫРЕ ЗАПОВЕДИ КАК УМЕНЬШИТЬ ВЕРОЯТНОСТЬ  ЭПИЛЕПТИЧЕСКОГО ПРИПАДКА </vt:lpstr>
      <vt:lpstr>ИСТЕРИЧЕСКИЙ ПРИПАДОК</vt:lpstr>
      <vt:lpstr>    ЗАПОМНИ! Истерический припадок устраивается в присутствии хотя бы одного зрителя.  Чем больше зрителей, тем ярче спектакль.   </vt:lpstr>
      <vt:lpstr> ЗАПОМНИ! Истерический припадок опасен не столько для больного, сколько для окружающих. </vt:lpstr>
      <vt:lpstr>  НЕДОПУСТИМО ИДТИ НА ПОВОДУ ИСТЕРИКА! </vt:lpstr>
      <vt:lpstr>Понятие  о снохождении  или лунатизме</vt:lpstr>
      <vt:lpstr>Лунатизм </vt:lpstr>
      <vt:lpstr> ОКАЗАНИЕ ПОМОЩИ  ПРИ СНОХОЖДЕНИИ </vt:lpstr>
      <vt:lpstr>   Будьте    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66</cp:revision>
  <dcterms:modified xsi:type="dcterms:W3CDTF">2012-02-13T16:40:32Z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