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C66E4-A5C5-4072-8BC1-3F1FF55A95D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36FA7-3E26-4AD8-86E7-65EE4C049E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13EA337-4810-4FE4-BB07-AF878816B538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FBAE08B-9B48-4EC0-93FB-33057EB1297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A337-4810-4FE4-BB07-AF878816B538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E08B-9B48-4EC0-93FB-33057EB129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A337-4810-4FE4-BB07-AF878816B538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E08B-9B48-4EC0-93FB-33057EB129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3EA337-4810-4FE4-BB07-AF878816B538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FBAE08B-9B48-4EC0-93FB-33057EB1297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13EA337-4810-4FE4-BB07-AF878816B538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FBAE08B-9B48-4EC0-93FB-33057EB1297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A337-4810-4FE4-BB07-AF878816B538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E08B-9B48-4EC0-93FB-33057EB1297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A337-4810-4FE4-BB07-AF878816B538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E08B-9B48-4EC0-93FB-33057EB1297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3EA337-4810-4FE4-BB07-AF878816B538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BAE08B-9B48-4EC0-93FB-33057EB1297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A337-4810-4FE4-BB07-AF878816B538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E08B-9B48-4EC0-93FB-33057EB129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3EA337-4810-4FE4-BB07-AF878816B538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FBAE08B-9B48-4EC0-93FB-33057EB1297B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3EA337-4810-4FE4-BB07-AF878816B538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BAE08B-9B48-4EC0-93FB-33057EB1297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3EA337-4810-4FE4-BB07-AF878816B538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FBAE08B-9B48-4EC0-93FB-33057EB1297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836712"/>
            <a:ext cx="6172200" cy="4824536"/>
          </a:xfrm>
        </p:spPr>
        <p:txBody>
          <a:bodyPr>
            <a:noAutofit/>
          </a:bodyPr>
          <a:lstStyle/>
          <a:p>
            <a:pPr algn="ctr"/>
            <a:r>
              <a:rPr lang="ru-RU" sz="5400" i="1" dirty="0" smtClean="0">
                <a:latin typeface="Georgia" pitchFamily="18" charset="0"/>
              </a:rPr>
              <a:t>«Юридические границы подросткового возраста»</a:t>
            </a:r>
            <a:br>
              <a:rPr lang="ru-RU" sz="5400" i="1" dirty="0" smtClean="0">
                <a:latin typeface="Georgia" pitchFamily="18" charset="0"/>
              </a:rPr>
            </a:br>
            <a:endParaRPr lang="ru-RU" sz="5400" i="1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6093296"/>
            <a:ext cx="6172200" cy="281626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467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/>
              <a:t>План урока: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b="1" dirty="0" smtClean="0"/>
              <a:t>Понятие </a:t>
            </a:r>
            <a:r>
              <a:rPr lang="ru-RU" sz="2800" b="1" dirty="0" smtClean="0"/>
              <a:t>права. Дееспособность. Правоспособность.</a:t>
            </a:r>
          </a:p>
          <a:p>
            <a:pPr lvl="0"/>
            <a:r>
              <a:rPr lang="ru-RU" sz="2800" b="1" dirty="0" smtClean="0"/>
              <a:t>Правовой статус малолетних.</a:t>
            </a:r>
          </a:p>
          <a:p>
            <a:pPr lvl="0"/>
            <a:r>
              <a:rPr lang="ru-RU" sz="2800" b="1" dirty="0" smtClean="0"/>
              <a:t>Правовой статус несовершеннолетних.</a:t>
            </a:r>
          </a:p>
          <a:p>
            <a:pPr lvl="0"/>
            <a:r>
              <a:rPr lang="ru-RU" sz="2800" b="1" dirty="0" smtClean="0"/>
              <a:t>Административная ответственность несовершеннолетних.</a:t>
            </a:r>
          </a:p>
          <a:p>
            <a:pPr lvl="0"/>
            <a:r>
              <a:rPr lang="ru-RU" sz="2800" b="1" dirty="0" smtClean="0"/>
              <a:t>Юридическая ответственность несовершеннолетних.</a:t>
            </a:r>
          </a:p>
          <a:p>
            <a:endParaRPr lang="ru-RU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467600" cy="8689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Этапы </a:t>
            </a:r>
            <a:r>
              <a:rPr lang="ru-RU" sz="4000" b="1" dirty="0" smtClean="0"/>
              <a:t>урока: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/>
              <a:t>1 </a:t>
            </a:r>
            <a:r>
              <a:rPr lang="ru-RU" sz="2800" b="1" i="1" dirty="0" smtClean="0"/>
              <a:t>этап</a:t>
            </a:r>
            <a:r>
              <a:rPr lang="ru-RU" sz="2800" b="1" dirty="0" smtClean="0"/>
              <a:t> – организационный </a:t>
            </a:r>
            <a:r>
              <a:rPr lang="ru-RU" sz="2800" b="1" dirty="0" smtClean="0"/>
              <a:t>момент</a:t>
            </a:r>
            <a:endParaRPr lang="ru-RU" sz="2800" b="1" dirty="0" smtClean="0"/>
          </a:p>
          <a:p>
            <a:r>
              <a:rPr lang="ru-RU" sz="2800" b="1" i="1" dirty="0" smtClean="0"/>
              <a:t>2 этап</a:t>
            </a:r>
            <a:r>
              <a:rPr lang="ru-RU" sz="2800" b="1" dirty="0" smtClean="0"/>
              <a:t> – погружение в тему </a:t>
            </a:r>
            <a:r>
              <a:rPr lang="ru-RU" sz="2800" b="1" dirty="0" smtClean="0"/>
              <a:t>урока</a:t>
            </a:r>
            <a:endParaRPr lang="ru-RU" sz="2800" b="1" dirty="0" smtClean="0"/>
          </a:p>
          <a:p>
            <a:r>
              <a:rPr lang="ru-RU" sz="2800" b="1" i="1" dirty="0" smtClean="0"/>
              <a:t>3 этап</a:t>
            </a:r>
            <a:r>
              <a:rPr lang="ru-RU" sz="2800" b="1" dirty="0" smtClean="0"/>
              <a:t> – выступление </a:t>
            </a:r>
            <a:r>
              <a:rPr lang="ru-RU" sz="2800" b="1" dirty="0" smtClean="0"/>
              <a:t>групп</a:t>
            </a:r>
            <a:endParaRPr lang="ru-RU" sz="2800" b="1" dirty="0" smtClean="0"/>
          </a:p>
          <a:p>
            <a:r>
              <a:rPr lang="ru-RU" sz="2800" b="1" i="1" dirty="0" smtClean="0"/>
              <a:t>4 этап</a:t>
            </a:r>
            <a:r>
              <a:rPr lang="ru-RU" sz="2800" b="1" dirty="0" smtClean="0"/>
              <a:t> – подведение итогов урока, закрепление пройденного </a:t>
            </a:r>
            <a:r>
              <a:rPr lang="ru-RU" sz="2800" b="1" dirty="0" smtClean="0"/>
              <a:t>материала</a:t>
            </a:r>
            <a:endParaRPr lang="ru-RU" sz="2800" b="1" dirty="0" smtClean="0"/>
          </a:p>
          <a:p>
            <a:r>
              <a:rPr lang="ru-RU" sz="2800" b="1" i="1" dirty="0" smtClean="0"/>
              <a:t>5 этап</a:t>
            </a:r>
            <a:r>
              <a:rPr lang="ru-RU" sz="2800" b="1" dirty="0" smtClean="0"/>
              <a:t> – завершающий (выставление оценок за работу групп, рефлексия, выдача домашнего задания</a:t>
            </a:r>
            <a:r>
              <a:rPr lang="ru-RU" sz="2800" b="1" dirty="0" smtClean="0"/>
              <a:t>)</a:t>
            </a:r>
            <a:endParaRPr lang="ru-RU" sz="2800" b="1" dirty="0" smtClean="0"/>
          </a:p>
          <a:p>
            <a:endParaRPr lang="ru-RU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/>
          <a:lstStyle/>
          <a:p>
            <a:pPr algn="ctr"/>
            <a:r>
              <a:rPr lang="ru-RU" b="1" dirty="0" smtClean="0"/>
              <a:t>Древнегреческий философ Платон</a:t>
            </a:r>
            <a:endParaRPr lang="ru-RU" b="1" dirty="0"/>
          </a:p>
        </p:txBody>
      </p:sp>
      <p:pic>
        <p:nvPicPr>
          <p:cNvPr id="1026" name="Picture 2" descr="F:\картины и репрдукции\платон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628800"/>
            <a:ext cx="3456384" cy="43905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22114"/>
          </a:xfrm>
        </p:spPr>
        <p:txBody>
          <a:bodyPr/>
          <a:lstStyle/>
          <a:p>
            <a:pPr algn="ctr"/>
            <a:r>
              <a:rPr lang="ru-RU" b="1" dirty="0" smtClean="0"/>
              <a:t>Пуссен «Суд Соломона»</a:t>
            </a:r>
            <a:endParaRPr lang="ru-RU" b="1" dirty="0"/>
          </a:p>
        </p:txBody>
      </p:sp>
      <p:pic>
        <p:nvPicPr>
          <p:cNvPr id="2050" name="Picture 2" descr="F:\картины и репрдукции\суд соломона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00808"/>
            <a:ext cx="6552728" cy="4400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b="1" dirty="0" smtClean="0"/>
              <a:t>Фемида – богиня правосудия</a:t>
            </a:r>
            <a:endParaRPr lang="ru-RU" b="1" dirty="0"/>
          </a:p>
        </p:txBody>
      </p:sp>
      <p:pic>
        <p:nvPicPr>
          <p:cNvPr id="3074" name="Picture 2" descr="F:\картины и репрдукции\фемида 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124744"/>
            <a:ext cx="3336578" cy="52080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07524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Критерии </a:t>
            </a:r>
            <a:r>
              <a:rPr lang="ru-RU" b="1" dirty="0" smtClean="0"/>
              <a:t>оценивания </a:t>
            </a:r>
            <a:br>
              <a:rPr lang="ru-RU" b="1" dirty="0" smtClean="0"/>
            </a:br>
            <a:r>
              <a:rPr lang="ru-RU" b="1" dirty="0" smtClean="0"/>
              <a:t>выступления групп: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Доступность </a:t>
            </a:r>
            <a:r>
              <a:rPr lang="ru-RU" b="1" dirty="0" smtClean="0"/>
              <a:t>представления информации – 1 балл.</a:t>
            </a:r>
          </a:p>
          <a:p>
            <a:pPr lvl="0"/>
            <a:r>
              <a:rPr lang="ru-RU" b="1" dirty="0" smtClean="0"/>
              <a:t>Точность информации – 1 балл.</a:t>
            </a:r>
          </a:p>
          <a:p>
            <a:pPr lvl="0"/>
            <a:r>
              <a:rPr lang="ru-RU" b="1" dirty="0" smtClean="0"/>
              <a:t>Полнота информации – 1 балл.</a:t>
            </a:r>
          </a:p>
          <a:p>
            <a:pPr lvl="0"/>
            <a:r>
              <a:rPr lang="ru-RU" b="1" dirty="0" smtClean="0"/>
              <a:t>За презентацию – 1 балл.</a:t>
            </a:r>
          </a:p>
          <a:p>
            <a:pPr lvl="0"/>
            <a:r>
              <a:rPr lang="ru-RU" b="1" dirty="0" smtClean="0"/>
              <a:t>За рассказ без шпаргалок – 1 балл.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FF0000"/>
                </a:solidFill>
              </a:rPr>
              <a:t>Группа </a:t>
            </a:r>
            <a:r>
              <a:rPr lang="ru-RU" b="1" dirty="0" smtClean="0">
                <a:solidFill>
                  <a:srgbClr val="FF0000"/>
                </a:solidFill>
              </a:rPr>
              <a:t>1 оценивается отдельно, критерии: </a:t>
            </a:r>
            <a:r>
              <a:rPr lang="ru-RU" b="1" dirty="0" smtClean="0"/>
              <a:t>аккуратность, доступность для понимания рисунка или коллажа, красочность, соответствие теме урока.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570186"/>
          </a:xfrm>
        </p:spPr>
        <p:txBody>
          <a:bodyPr/>
          <a:lstStyle/>
          <a:p>
            <a:pPr algn="ctr"/>
            <a:r>
              <a:rPr lang="ru-RU" b="1" dirty="0" smtClean="0"/>
              <a:t>Домашнее задание: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419708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2800" b="1" dirty="0" smtClean="0"/>
              <a:t>повторить </a:t>
            </a:r>
            <a:r>
              <a:rPr lang="ru-RU" sz="2800" b="1" dirty="0" smtClean="0"/>
              <a:t>определения, изученные на уроке, прочитать параграф </a:t>
            </a:r>
            <a:r>
              <a:rPr lang="ru-RU" sz="2800" b="1" smtClean="0"/>
              <a:t>16</a:t>
            </a:r>
            <a:r>
              <a:rPr lang="ru-RU" sz="2800" b="1" smtClean="0"/>
              <a:t>, ответить </a:t>
            </a:r>
            <a:r>
              <a:rPr lang="ru-RU" sz="2800" b="1" dirty="0" smtClean="0"/>
              <a:t>устно на вопросы параграфа,  выполнить письменно  практикум № 2 на стр. 119.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</TotalTime>
  <Words>129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«Юридические границы подросткового возраста» </vt:lpstr>
      <vt:lpstr>План урока: </vt:lpstr>
      <vt:lpstr>Этапы урока: </vt:lpstr>
      <vt:lpstr>Древнегреческий философ Платон</vt:lpstr>
      <vt:lpstr>Пуссен «Суд Соломона»</vt:lpstr>
      <vt:lpstr>Фемида – богиня правосудия</vt:lpstr>
      <vt:lpstr>Критерии оценивания  выступления групп: </vt:lpstr>
      <vt:lpstr>Домашнее задание: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«Юридические границы подросткового возраста»</dc:title>
  <dc:creator>Home</dc:creator>
  <cp:lastModifiedBy>Home</cp:lastModifiedBy>
  <cp:revision>3</cp:revision>
  <dcterms:created xsi:type="dcterms:W3CDTF">2013-03-27T18:13:01Z</dcterms:created>
  <dcterms:modified xsi:type="dcterms:W3CDTF">2013-03-27T18:27:40Z</dcterms:modified>
</cp:coreProperties>
</file>