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02D1-9E2D-4ECB-98B5-DD7DA452A91C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698DB-2085-48E8-A0D7-0903690AE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latin typeface="Arial Black" pitchFamily="34" charset="0"/>
              </a:rPr>
              <a:t>Метод проектов </a:t>
            </a:r>
            <a:br>
              <a:rPr lang="ru-RU" sz="5400" b="1" i="1" dirty="0" smtClean="0">
                <a:latin typeface="Arial Black" pitchFamily="34" charset="0"/>
              </a:rPr>
            </a:br>
            <a:r>
              <a:rPr lang="ru-RU" sz="5400" b="1" i="1" dirty="0" smtClean="0">
                <a:latin typeface="Arial Black" pitchFamily="34" charset="0"/>
              </a:rPr>
              <a:t>в </a:t>
            </a:r>
            <a:br>
              <a:rPr lang="ru-RU" sz="5400" b="1" i="1" dirty="0" smtClean="0">
                <a:latin typeface="Arial Black" pitchFamily="34" charset="0"/>
              </a:rPr>
            </a:br>
            <a:r>
              <a:rPr lang="ru-RU" sz="5400" b="1" i="1" dirty="0" smtClean="0">
                <a:latin typeface="Arial Black" pitchFamily="34" charset="0"/>
              </a:rPr>
              <a:t>образовательном процессе</a:t>
            </a:r>
            <a:endParaRPr lang="ru-RU" sz="5400" b="1" i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Классификация проектов.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2. Классификация </a:t>
            </a:r>
            <a:r>
              <a:rPr lang="ru-RU" b="1" dirty="0" smtClean="0"/>
              <a:t>проектов по </a:t>
            </a:r>
            <a:r>
              <a:rPr lang="ru-RU" b="1" dirty="0" smtClean="0"/>
              <a:t>комплексности </a:t>
            </a:r>
            <a:r>
              <a:rPr lang="ru-RU" b="1" dirty="0" smtClean="0"/>
              <a:t>и </a:t>
            </a:r>
            <a:r>
              <a:rPr lang="ru-RU" b="1" dirty="0" smtClean="0"/>
              <a:t>характеру контактов.</a:t>
            </a:r>
            <a:endParaRPr lang="en-US" b="1" dirty="0" smtClean="0"/>
          </a:p>
          <a:p>
            <a:pPr lvl="0">
              <a:buNone/>
            </a:pPr>
            <a:r>
              <a:rPr lang="ru-RU" b="1" dirty="0" smtClean="0"/>
              <a:t>-</a:t>
            </a:r>
            <a:r>
              <a:rPr lang="ru-RU" b="1" dirty="0" err="1" smtClean="0"/>
              <a:t>Монопроекты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-</a:t>
            </a:r>
            <a:r>
              <a:rPr lang="ru-RU" b="1" dirty="0" err="1" smtClean="0"/>
              <a:t>Межпредметные</a:t>
            </a:r>
            <a:endParaRPr lang="ru-RU" b="1" dirty="0" smtClean="0"/>
          </a:p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-</a:t>
            </a:r>
            <a:r>
              <a:rPr lang="ru-RU" b="1" dirty="0" err="1" smtClean="0"/>
              <a:t>Внутриклассные</a:t>
            </a:r>
            <a:r>
              <a:rPr lang="ru-RU" b="1" dirty="0" smtClean="0"/>
              <a:t>, </a:t>
            </a:r>
            <a:r>
              <a:rPr lang="ru-RU" b="1" dirty="0" err="1" smtClean="0"/>
              <a:t>внутришкольные</a:t>
            </a:r>
            <a:r>
              <a:rPr lang="ru-RU" b="1" dirty="0" smtClean="0"/>
              <a:t>, </a:t>
            </a:r>
            <a:r>
              <a:rPr lang="ru-RU" b="1" dirty="0" err="1" smtClean="0"/>
              <a:t>городские,региональные</a:t>
            </a:r>
            <a:r>
              <a:rPr lang="ru-RU" b="1" dirty="0" smtClean="0"/>
              <a:t> и международные.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Классификация проектов.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/>
              <a:t>3. Классификация </a:t>
            </a:r>
            <a:r>
              <a:rPr lang="ru-RU" b="1" dirty="0" smtClean="0"/>
              <a:t>проектов по </a:t>
            </a:r>
            <a:r>
              <a:rPr lang="ru-RU" b="1" dirty="0" smtClean="0"/>
              <a:t>продолжительности.</a:t>
            </a:r>
          </a:p>
          <a:p>
            <a:pPr lvl="0">
              <a:buNone/>
            </a:pPr>
            <a:r>
              <a:rPr lang="ru-RU" i="1" u="sng" dirty="0" smtClean="0"/>
              <a:t>Мини-проекты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i="1" u="sng" dirty="0" smtClean="0"/>
              <a:t>Краткосрочные проекты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i="1" u="sng" dirty="0" smtClean="0"/>
              <a:t>Недельные проекты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r>
              <a:rPr lang="ru-RU" i="1" u="sng" dirty="0" smtClean="0"/>
              <a:t>Долгосрочные (годичные) проекты</a:t>
            </a:r>
            <a:r>
              <a:rPr lang="ru-RU" dirty="0" smtClean="0"/>
              <a:t>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По количеству участников.</a:t>
            </a:r>
          </a:p>
          <a:p>
            <a:pPr>
              <a:buNone/>
            </a:pPr>
            <a:r>
              <a:rPr lang="ru-RU" i="1" u="sng" dirty="0" smtClean="0"/>
              <a:t>Проекты бывают групповыми и персональные. 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/>
              <a:t>Основные этапы выполнения проекта.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500" b="1" i="1" u="sng" dirty="0" smtClean="0"/>
              <a:t>алгоритм </a:t>
            </a:r>
            <a:r>
              <a:rPr lang="ru-RU" sz="4500" b="1" i="1" u="sng" dirty="0" smtClean="0"/>
              <a:t>работы над проектом </a:t>
            </a:r>
            <a:endParaRPr lang="ru-RU" sz="4500" u="sng" dirty="0" smtClean="0"/>
          </a:p>
          <a:p>
            <a:pPr lvl="0">
              <a:buNone/>
            </a:pPr>
            <a:r>
              <a:rPr lang="ru-RU" sz="3500" b="1" i="1" dirty="0" smtClean="0"/>
              <a:t>1. Подготовка</a:t>
            </a:r>
            <a:endParaRPr lang="ru-RU" sz="3500" b="1" i="1" dirty="0" smtClean="0"/>
          </a:p>
          <a:p>
            <a:pPr lvl="0">
              <a:buNone/>
            </a:pPr>
            <a:r>
              <a:rPr lang="ru-RU" sz="3500" b="1" i="1" dirty="0" smtClean="0"/>
              <a:t>2. Планирование</a:t>
            </a:r>
            <a:endParaRPr lang="ru-RU" sz="3500" b="1" i="1" dirty="0" smtClean="0"/>
          </a:p>
          <a:p>
            <a:pPr lvl="0">
              <a:buNone/>
            </a:pPr>
            <a:r>
              <a:rPr lang="ru-RU" sz="3500" b="1" i="1" dirty="0" smtClean="0"/>
              <a:t>3. Исследование</a:t>
            </a:r>
            <a:endParaRPr lang="ru-RU" sz="3500" b="1" i="1" dirty="0" smtClean="0"/>
          </a:p>
          <a:p>
            <a:pPr lvl="0">
              <a:buNone/>
            </a:pPr>
            <a:r>
              <a:rPr lang="ru-RU" sz="3500" b="1" i="1" dirty="0" smtClean="0"/>
              <a:t>4. Выводы</a:t>
            </a:r>
            <a:endParaRPr lang="ru-RU" sz="3500" b="1" i="1" dirty="0" smtClean="0"/>
          </a:p>
          <a:p>
            <a:pPr lvl="0">
              <a:buNone/>
            </a:pPr>
            <a:r>
              <a:rPr lang="ru-RU" sz="3500" b="1" i="1" dirty="0" smtClean="0"/>
              <a:t>5. Представление </a:t>
            </a:r>
            <a:r>
              <a:rPr lang="ru-RU" sz="3500" b="1" i="1" dirty="0" smtClean="0"/>
              <a:t>(защита) </a:t>
            </a:r>
            <a:r>
              <a:rPr lang="ru-RU" sz="3500" b="1" i="1" dirty="0" smtClean="0"/>
              <a:t>информации</a:t>
            </a:r>
            <a:endParaRPr lang="ru-RU" sz="3500" b="1" i="1" dirty="0" smtClean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/>
              <a:t>Формы </a:t>
            </a:r>
            <a:r>
              <a:rPr lang="ru-RU" sz="4000" b="1" dirty="0" smtClean="0"/>
              <a:t>проектной </a:t>
            </a:r>
            <a:r>
              <a:rPr lang="ru-RU" sz="4000" b="1" dirty="0"/>
              <a:t>деятельности</a:t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7500" lnSpcReduction="20000"/>
          </a:bodyPr>
          <a:lstStyle/>
          <a:p>
            <a:r>
              <a:rPr lang="ru-RU" i="1" dirty="0" smtClean="0"/>
              <a:t>web-сайт; </a:t>
            </a:r>
          </a:p>
          <a:p>
            <a:r>
              <a:rPr lang="ru-RU" i="1" dirty="0" smtClean="0"/>
              <a:t>атлас</a:t>
            </a:r>
            <a:r>
              <a:rPr lang="ru-RU" i="1" dirty="0" smtClean="0"/>
              <a:t>, карта; </a:t>
            </a:r>
          </a:p>
          <a:p>
            <a:r>
              <a:rPr lang="ru-RU" i="1" dirty="0" smtClean="0"/>
              <a:t>видеофильм; </a:t>
            </a:r>
          </a:p>
          <a:p>
            <a:r>
              <a:rPr lang="ru-RU" i="1" dirty="0" smtClean="0"/>
              <a:t>выставка; </a:t>
            </a:r>
          </a:p>
          <a:p>
            <a:r>
              <a:rPr lang="ru-RU" i="1" dirty="0" smtClean="0"/>
              <a:t>газета, журнал; </a:t>
            </a:r>
          </a:p>
          <a:p>
            <a:r>
              <a:rPr lang="ru-RU" i="1" dirty="0" smtClean="0"/>
              <a:t>законопроект</a:t>
            </a:r>
            <a:r>
              <a:rPr lang="ru-RU" i="1" dirty="0" smtClean="0"/>
              <a:t>; </a:t>
            </a:r>
          </a:p>
          <a:p>
            <a:r>
              <a:rPr lang="ru-RU" i="1" dirty="0" smtClean="0"/>
              <a:t>игра; </a:t>
            </a:r>
          </a:p>
          <a:p>
            <a:r>
              <a:rPr lang="ru-RU" i="1" dirty="0" smtClean="0"/>
              <a:t>коллекция; </a:t>
            </a:r>
          </a:p>
          <a:p>
            <a:r>
              <a:rPr lang="ru-RU" i="1" dirty="0" smtClean="0"/>
              <a:t>костюм; </a:t>
            </a:r>
          </a:p>
          <a:p>
            <a:r>
              <a:rPr lang="ru-RU" i="1" dirty="0" smtClean="0"/>
              <a:t>модель; </a:t>
            </a:r>
          </a:p>
          <a:p>
            <a:r>
              <a:rPr lang="ru-RU" i="1" dirty="0" smtClean="0"/>
              <a:t>музыкальное произведение; </a:t>
            </a:r>
          </a:p>
          <a:p>
            <a:r>
              <a:rPr lang="ru-RU" i="1" dirty="0" err="1" smtClean="0"/>
              <a:t>мультимедийный</a:t>
            </a:r>
            <a:r>
              <a:rPr lang="ru-RU" i="1" dirty="0" smtClean="0"/>
              <a:t> продукт; </a:t>
            </a:r>
          </a:p>
          <a:p>
            <a:r>
              <a:rPr lang="ru-RU" i="1" dirty="0" smtClean="0"/>
              <a:t>оформление кабинета; </a:t>
            </a:r>
          </a:p>
          <a:p>
            <a:r>
              <a:rPr lang="ru-RU" i="1" dirty="0" smtClean="0"/>
              <a:t>постановка; </a:t>
            </a:r>
          </a:p>
          <a:p>
            <a:r>
              <a:rPr lang="ru-RU" i="1" dirty="0" smtClean="0"/>
              <a:t>праздник; </a:t>
            </a:r>
          </a:p>
          <a:p>
            <a:r>
              <a:rPr lang="ru-RU" i="1" dirty="0" smtClean="0"/>
              <a:t>прогноз; </a:t>
            </a:r>
          </a:p>
          <a:p>
            <a:r>
              <a:rPr lang="ru-RU" i="1" dirty="0" smtClean="0"/>
              <a:t>система школьного самоуправления; </a:t>
            </a:r>
          </a:p>
          <a:p>
            <a:r>
              <a:rPr lang="ru-RU" i="1" dirty="0" smtClean="0"/>
              <a:t>справочник; </a:t>
            </a:r>
          </a:p>
          <a:p>
            <a:r>
              <a:rPr lang="ru-RU" i="1" dirty="0" smtClean="0"/>
              <a:t>сравнительно-сопоставительный анализ; </a:t>
            </a:r>
          </a:p>
          <a:p>
            <a:r>
              <a:rPr lang="ru-RU" i="1" dirty="0" smtClean="0"/>
              <a:t>учебное пособие; </a:t>
            </a:r>
          </a:p>
          <a:p>
            <a:r>
              <a:rPr lang="ru-RU" i="1" dirty="0" smtClean="0"/>
              <a:t>экскурсия.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Оформление проектной папки. </a:t>
            </a:r>
            <a:r>
              <a:rPr lang="ru-RU" dirty="0" smtClean="0"/>
              <a:t>(</a:t>
            </a:r>
            <a:r>
              <a:rPr lang="ru-RU" dirty="0" err="1" smtClean="0"/>
              <a:t>портфолио</a:t>
            </a:r>
            <a:r>
              <a:rPr lang="ru-RU" dirty="0" smtClean="0"/>
              <a:t> проекта)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-паспорт проекта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-планы выполнения проекта и отдельных его этапов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-промежуточные отчеты группы; </a:t>
            </a:r>
          </a:p>
          <a:p>
            <a:pPr>
              <a:buNone/>
            </a:pPr>
            <a:r>
              <a:rPr lang="ru-RU" dirty="0" smtClean="0"/>
              <a:t>-вся собранная информация по теме, в том числе распечатки из Интернет; </a:t>
            </a:r>
          </a:p>
          <a:p>
            <a:pPr>
              <a:buNone/>
            </a:pPr>
            <a:r>
              <a:rPr lang="ru-RU" dirty="0" smtClean="0"/>
              <a:t>-результаты исследований и анализа; </a:t>
            </a:r>
          </a:p>
          <a:p>
            <a:pPr>
              <a:buNone/>
            </a:pPr>
            <a:r>
              <a:rPr lang="ru-RU" dirty="0" smtClean="0"/>
              <a:t>-записи всех идей, гипотез и решений; </a:t>
            </a:r>
          </a:p>
          <a:p>
            <a:pPr>
              <a:buNone/>
            </a:pPr>
            <a:r>
              <a:rPr lang="ru-RU" dirty="0" smtClean="0"/>
              <a:t>-отчеты о совещаниях группы, проведенных дискуссиях, «мозговых штурмах» и т. д.; </a:t>
            </a:r>
          </a:p>
          <a:p>
            <a:pPr>
              <a:buNone/>
            </a:pPr>
            <a:r>
              <a:rPr lang="ru-RU" dirty="0" smtClean="0"/>
              <a:t>-краткое описание всех проблем, с которыми приходится сталкиваться проектантам, и способов их решения; </a:t>
            </a:r>
          </a:p>
          <a:p>
            <a:pPr>
              <a:buNone/>
            </a:pPr>
            <a:r>
              <a:rPr lang="ru-RU" dirty="0" smtClean="0"/>
              <a:t>-эскизы, чертежи, наброски продукта; </a:t>
            </a:r>
          </a:p>
          <a:p>
            <a:pPr>
              <a:buNone/>
            </a:pPr>
            <a:r>
              <a:rPr lang="ru-RU" dirty="0" smtClean="0"/>
              <a:t>-материалы к презентации (сценарий); </a:t>
            </a:r>
          </a:p>
          <a:p>
            <a:pPr>
              <a:buNone/>
            </a:pPr>
            <a:r>
              <a:rPr lang="ru-RU" dirty="0" smtClean="0"/>
              <a:t>-другие рабочие материалы и черновики группы.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 smtClean="0"/>
              <a:t>Оценка выполненного проекта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/>
              <a:t>При </a:t>
            </a:r>
            <a:r>
              <a:rPr lang="ru-RU" sz="3600" dirty="0" smtClean="0"/>
              <a:t>использовании метода проектов существуют, по крайней мере, </a:t>
            </a:r>
            <a:r>
              <a:rPr lang="ru-RU" sz="3600" i="1" u="sng" dirty="0" smtClean="0"/>
              <a:t>два результата</a:t>
            </a:r>
            <a:r>
              <a:rPr lang="ru-RU" sz="3600" dirty="0" smtClean="0"/>
              <a:t>. </a:t>
            </a:r>
            <a:r>
              <a:rPr lang="ru-RU" sz="3600" b="1" dirty="0" smtClean="0"/>
              <a:t>Первый</a:t>
            </a:r>
            <a:r>
              <a:rPr lang="ru-RU" sz="3600" dirty="0" smtClean="0"/>
              <a:t> (скрытый) - это педагогический эффект от включения школьников в «добывание знаний» и их логическое </a:t>
            </a:r>
            <a:r>
              <a:rPr lang="ru-RU" sz="3600" dirty="0" smtClean="0"/>
              <a:t>применение.</a:t>
            </a:r>
          </a:p>
          <a:p>
            <a:pPr>
              <a:buNone/>
            </a:pPr>
            <a:r>
              <a:rPr lang="ru-RU" sz="3600" b="1" dirty="0" smtClean="0"/>
              <a:t>Вторая составляющая оценки </a:t>
            </a:r>
            <a:r>
              <a:rPr lang="ru-RU" sz="3600" dirty="0" smtClean="0"/>
              <a:t>результата - это сам проект. Причем оценивается не объем освоенной информации (что изучено), а ее применение в деятельности (как применено) для достижения поставленной цели.</a:t>
            </a: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i="1" dirty="0" smtClean="0"/>
              <a:t>«Скажи мне – и я забуду. Покажи мне – и я запомню. Вовлеки меня – и я научусь.»</a:t>
            </a:r>
            <a:endParaRPr lang="ru-RU" sz="4800" dirty="0" smtClean="0"/>
          </a:p>
          <a:p>
            <a:pPr>
              <a:buNone/>
            </a:pPr>
            <a:r>
              <a:rPr lang="ru-RU" sz="2800" dirty="0" smtClean="0"/>
              <a:t>Китайская пословица.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Понятие «Метод проектов»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определению проект «брошенный вперед» - это совокупность определенных действий, документов, предварительных текстов, замысел для создания реального объекта, предмета, создания разного рода теоретического продукта.</a:t>
            </a:r>
          </a:p>
          <a:p>
            <a:r>
              <a:rPr lang="ru-RU" dirty="0" smtClean="0"/>
              <a:t>Метод проектов - педагогическая технология, ориентированная не на интеграцию фактических знаний, а на их применение и приобретение новых.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В ходе организации работы школьников над проектами реализуются следующие </a:t>
            </a:r>
            <a:r>
              <a:rPr lang="ru-RU" sz="4000" b="1" i="1" u="sng" dirty="0" smtClean="0"/>
              <a:t>цели</a:t>
            </a:r>
            <a:r>
              <a:rPr lang="ru-RU" sz="2800" b="1" i="1" dirty="0" smtClean="0"/>
              <a:t>: 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8229600" cy="5429264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Образовательная </a:t>
            </a:r>
            <a:r>
              <a:rPr lang="ru-RU" dirty="0" smtClean="0"/>
              <a:t>— вовлечение каждого учащегося в активный познавательный процесс. Организация индивидуальной и групповой деятельности школьников, выявление умений и способностей работать самостоятельно по теме. </a:t>
            </a:r>
          </a:p>
          <a:p>
            <a:r>
              <a:rPr lang="ru-RU" b="1" u="sng" dirty="0" smtClean="0"/>
              <a:t>Развивающая</a:t>
            </a:r>
            <a:r>
              <a:rPr lang="ru-RU" dirty="0" smtClean="0"/>
              <a:t> — развитие интереса к предмету, творческих способностей воображения учащихся; формирование навыков исследовательской деятельности, публичных выступлений, умений самостоятельной работы с литературой; расширение кругозора, эрудиции. </a:t>
            </a:r>
          </a:p>
          <a:p>
            <a:r>
              <a:rPr lang="ru-RU" b="1" u="sng" dirty="0" smtClean="0"/>
              <a:t>Воспитательная </a:t>
            </a:r>
            <a:r>
              <a:rPr lang="ru-RU" dirty="0" smtClean="0"/>
              <a:t>— воспитание толерантности, личной ответственности за выполнение выбранной работы.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Преимущества </a:t>
            </a:r>
            <a:r>
              <a:rPr lang="ru-RU" b="1" dirty="0" smtClean="0"/>
              <a:t>технологии</a:t>
            </a:r>
            <a:r>
              <a:rPr lang="ru-RU" b="1" dirty="0" smtClean="0"/>
              <a:t> 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энтузиазм </a:t>
            </a:r>
            <a:r>
              <a:rPr lang="ru-RU" i="1" dirty="0" smtClean="0"/>
              <a:t>в работе, </a:t>
            </a:r>
            <a:endParaRPr lang="ru-RU" i="1" dirty="0" smtClean="0"/>
          </a:p>
          <a:p>
            <a:r>
              <a:rPr lang="ru-RU" i="1" dirty="0" smtClean="0"/>
              <a:t>заинтересованность </a:t>
            </a:r>
            <a:r>
              <a:rPr lang="ru-RU" i="1" dirty="0" smtClean="0"/>
              <a:t>детей, </a:t>
            </a:r>
            <a:endParaRPr lang="ru-RU" i="1" dirty="0" smtClean="0"/>
          </a:p>
          <a:p>
            <a:r>
              <a:rPr lang="ru-RU" i="1" dirty="0" smtClean="0"/>
              <a:t>связь </a:t>
            </a:r>
            <a:r>
              <a:rPr lang="ru-RU" i="1" dirty="0" smtClean="0"/>
              <a:t>с реальной жизнью, </a:t>
            </a:r>
            <a:endParaRPr lang="ru-RU" i="1" dirty="0" smtClean="0"/>
          </a:p>
          <a:p>
            <a:r>
              <a:rPr lang="ru-RU" i="1" dirty="0" smtClean="0"/>
              <a:t>выявление </a:t>
            </a:r>
            <a:r>
              <a:rPr lang="ru-RU" i="1" dirty="0" smtClean="0"/>
              <a:t>лидирующих позиций ребят, научная пытливость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 smtClean="0"/>
              <a:t>умение работать в группе, </a:t>
            </a:r>
            <a:endParaRPr lang="ru-RU" i="1" dirty="0" smtClean="0"/>
          </a:p>
          <a:p>
            <a:r>
              <a:rPr lang="ru-RU" i="1" dirty="0" smtClean="0"/>
              <a:t>самоконтроль</a:t>
            </a:r>
            <a:r>
              <a:rPr lang="ru-RU" i="1" dirty="0" smtClean="0"/>
              <a:t>, </a:t>
            </a:r>
            <a:endParaRPr lang="ru-RU" i="1" dirty="0" smtClean="0"/>
          </a:p>
          <a:p>
            <a:r>
              <a:rPr lang="ru-RU" i="1" dirty="0" smtClean="0"/>
              <a:t>лучшая </a:t>
            </a:r>
            <a:r>
              <a:rPr lang="ru-RU" i="1" dirty="0" smtClean="0"/>
              <a:t>закрепленность знаний и дисциплинированность.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/>
              <a:t>И</a:t>
            </a:r>
            <a:r>
              <a:rPr lang="ru-RU" sz="4000" b="1" dirty="0" smtClean="0"/>
              <a:t>стория </a:t>
            </a:r>
            <a:r>
              <a:rPr lang="ru-RU" sz="4000" b="1" dirty="0"/>
              <a:t>метода проектов</a:t>
            </a:r>
            <a:r>
              <a:rPr lang="ru-RU" sz="4800" b="1" dirty="0"/>
              <a:t>.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Был </a:t>
            </a:r>
            <a:r>
              <a:rPr lang="ru-RU" dirty="0" smtClean="0"/>
              <a:t>разработан педагогом Д. </a:t>
            </a:r>
            <a:r>
              <a:rPr lang="ru-RU" dirty="0" err="1" smtClean="0"/>
              <a:t>Дьюи</a:t>
            </a:r>
            <a:r>
              <a:rPr lang="ru-RU" dirty="0" smtClean="0"/>
              <a:t> и его учеником  В.Х. </a:t>
            </a:r>
            <a:r>
              <a:rPr lang="ru-RU" dirty="0" err="1" smtClean="0"/>
              <a:t>Килпатриком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Метод проектов привлек внимание русских педагогов еще в начале 20 века. Идеи проектного обучения возникли в России практически параллельно с разработками американских педагогов. Под руководством русского педагога </a:t>
            </a:r>
            <a:r>
              <a:rPr lang="ru-RU" dirty="0" err="1" smtClean="0"/>
              <a:t>С.Т.Шацкого</a:t>
            </a:r>
            <a:r>
              <a:rPr lang="ru-RU" dirty="0" smtClean="0"/>
              <a:t> в 1905 году была организована небольшая группа сотрудников, пытавшаяся активно использовать проектные методы в практике </a:t>
            </a:r>
            <a:r>
              <a:rPr lang="ru-RU" dirty="0" smtClean="0"/>
              <a:t>преподавания.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метода проектов</a:t>
            </a:r>
            <a:r>
              <a:rPr lang="ru-RU" sz="5400" b="1" dirty="0" smtClean="0"/>
              <a:t>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Позднее, уже при советской власти эти идеи стали довольно широко внедряться в школу, но недостаточно продуманно и последовательно и постановлением ЦК ВКП/б/ в 1931 году метод проектов был осужден и с тех пор до недавнего времени в России больше не предпринималось сколько-нибудь серьезных попыток возродить этот метод в школьной практике. Вместе с тем в зарубежной школе он активно и весьма успешно развивался. В США, Великобритании, Бельгии, Израиле, Финляндии, Германии, Италии, Бразилии, Нидерландах и многих других странах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метода проектов</a:t>
            </a:r>
            <a:r>
              <a:rPr lang="ru-RU" sz="5400" b="1" dirty="0" smtClean="0"/>
              <a:t>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Интерес  к методу проектов возник вновь в связи с модернизацией системы образования в следствие изменения социально-экономической ситуации в стране. С разрушением коммунистической идеологии изменился взгляд на сущность человека и его роль в обществе.</a:t>
            </a:r>
          </a:p>
          <a:p>
            <a:r>
              <a:rPr lang="ru-RU" dirty="0" smtClean="0"/>
              <a:t>Отчасти по этой причине начало 90-х годов прошлого столетия в активно обсуждается 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 подход в обучении, ищется альтернатива классно-урочной системе и т.п.</a:t>
            </a:r>
          </a:p>
          <a:p>
            <a:r>
              <a:rPr lang="ru-RU" dirty="0" smtClean="0"/>
              <a:t>Перед школой ставиться задача: научить учащихся выживать в изменившихся условиях, где практически все ему придется делать самому. А это означает, что он должен обладать достаточным уровнем компетенций.</a:t>
            </a:r>
          </a:p>
          <a:p>
            <a:r>
              <a:rPr lang="ru-RU" dirty="0" smtClean="0"/>
              <a:t>В связи с тем, что компетенции формируются в деятельности, одной из образовательных технологий, способной поддержать 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  подход в образовании, считается метод проектов как технология «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обучения».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400" dirty="0"/>
              <a:t>Классификация проектов.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b="1" dirty="0" smtClean="0"/>
              <a:t>П</a:t>
            </a:r>
            <a:r>
              <a:rPr lang="ru-RU" b="1" dirty="0" smtClean="0"/>
              <a:t>о </a:t>
            </a:r>
            <a:r>
              <a:rPr lang="ru-RU" b="1" dirty="0" smtClean="0"/>
              <a:t>доминирующей деятельности </a:t>
            </a:r>
            <a:r>
              <a:rPr lang="ru-RU" b="1" dirty="0" smtClean="0"/>
              <a:t>учащихся.</a:t>
            </a:r>
          </a:p>
          <a:p>
            <a:r>
              <a:rPr lang="ru-RU" i="1" u="sng" dirty="0" smtClean="0"/>
              <a:t>Практико-ориентированный проект</a:t>
            </a:r>
            <a:r>
              <a:rPr lang="ru-RU" dirty="0" smtClean="0"/>
              <a:t> </a:t>
            </a:r>
            <a:r>
              <a:rPr lang="ru-RU" dirty="0" smtClean="0"/>
              <a:t>(социальный)</a:t>
            </a:r>
          </a:p>
          <a:p>
            <a:r>
              <a:rPr lang="ru-RU" i="1" u="sng" dirty="0" smtClean="0"/>
              <a:t>Исследовательский проект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i="1" u="sng" dirty="0" smtClean="0"/>
              <a:t>Информационный проект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i="1" u="sng" dirty="0" smtClean="0"/>
              <a:t>Творческий проект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i="1" u="sng" dirty="0" smtClean="0"/>
              <a:t>Ролевой проект.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837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Метод проектов  в  образовательном процессе</vt:lpstr>
      <vt:lpstr>Слайд 2</vt:lpstr>
      <vt:lpstr>Понятие «Метод проектов» </vt:lpstr>
      <vt:lpstr>В ходе организации работы школьников над проектами реализуются следующие цели:  </vt:lpstr>
      <vt:lpstr>Преимущества технологии : </vt:lpstr>
      <vt:lpstr>История метода проектов. </vt:lpstr>
      <vt:lpstr>История метода проектов. </vt:lpstr>
      <vt:lpstr>История метода проектов. </vt:lpstr>
      <vt:lpstr>Классификация проектов. </vt:lpstr>
      <vt:lpstr>Классификация проектов. </vt:lpstr>
      <vt:lpstr>Классификация проектов. </vt:lpstr>
      <vt:lpstr>Основные этапы выполнения проекта. </vt:lpstr>
      <vt:lpstr>Формы проектной деятельности </vt:lpstr>
      <vt:lpstr>Оформление проектной папки. (портфолио проекта)  </vt:lpstr>
      <vt:lpstr>Оценка выполненного проекта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 в  образовательном процессе</dc:title>
  <dc:creator>616</dc:creator>
  <cp:lastModifiedBy>616</cp:lastModifiedBy>
  <cp:revision>16</cp:revision>
  <dcterms:created xsi:type="dcterms:W3CDTF">2009-01-18T11:09:29Z</dcterms:created>
  <dcterms:modified xsi:type="dcterms:W3CDTF">2009-01-18T20:49:00Z</dcterms:modified>
</cp:coreProperties>
</file>