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Layouts/slideLayout1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12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61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37892E-57F9-4AB3-A429-F0003C6D5BC5}" type="datetimeFigureOut">
              <a:rPr lang="ru-RU" smtClean="0"/>
              <a:t>13.03.2012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FCFB1C-84BD-49F7-83CE-F1E830550DA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0C04B1D-BA4A-4C99-B00A-F8E4D7A22949}" type="slidenum">
              <a:rPr lang="ru-RU" smtClean="0"/>
              <a:pPr/>
              <a:t>5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0" y="0"/>
            <a:ext cx="6362700" cy="6858000"/>
            <a:chOff x="0" y="0"/>
            <a:chExt cx="4008" cy="4320"/>
          </a:xfrm>
        </p:grpSpPr>
        <p:pic>
          <p:nvPicPr>
            <p:cNvPr id="5" name="Picture 2" descr="Expbanna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invGray">
            <a:xfrm>
              <a:off x="0" y="0"/>
              <a:ext cx="43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9" descr="EXPHORSA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2208" y="3600"/>
              <a:ext cx="1800" cy="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355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752600" y="990600"/>
            <a:ext cx="6400800" cy="2514600"/>
          </a:xfrm>
          <a:solidFill>
            <a:schemeClr val="bg1"/>
          </a:solidFill>
          <a:ln w="76200" cmpd="tri">
            <a:solidFill>
              <a:schemeClr val="folHlink"/>
            </a:solidFill>
          </a:ln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3886200"/>
            <a:ext cx="6400800" cy="1752600"/>
          </a:xfrm>
          <a:ln w="6350"/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87068C2-E2C9-435A-8FC0-925852090530}" type="datetimeFigureOut">
              <a:rPr lang="ru-RU" smtClean="0"/>
              <a:t>13.03.2012</a:t>
            </a:fld>
            <a:endParaRPr lang="ru-RU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5052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854BD1-A3D1-4C80-BC20-57BFA66F97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7068C2-E2C9-435A-8FC0-925852090530}" type="datetimeFigureOut">
              <a:rPr lang="ru-RU" smtClean="0"/>
              <a:t>13.03.2012</a:t>
            </a:fld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854BD1-A3D1-4C80-BC20-57BFA66F97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96100" y="3810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3810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7068C2-E2C9-435A-8FC0-925852090530}" type="datetimeFigureOut">
              <a:rPr lang="ru-RU" smtClean="0"/>
              <a:t>13.03.2012</a:t>
            </a:fld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854BD1-A3D1-4C80-BC20-57BFA66F97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25E49-1080-4089-9539-78992C7EC5A7}" type="datetimeFigureOut">
              <a:rPr lang="ru-RU"/>
              <a:pPr>
                <a:defRPr/>
              </a:pPr>
              <a:t>13.03.2012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BAA8AE-24FD-468E-BBDB-14855CE08D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A6C70-16E1-4D0E-B50D-33248670DFFC}" type="datetimeFigureOut">
              <a:rPr lang="ru-RU"/>
              <a:pPr>
                <a:defRPr/>
              </a:pPr>
              <a:t>13.03.2012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0B73F7-8B8D-4D0F-BD71-E705C4E1CD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DE9A5-53A8-4356-927A-4D85687566B4}" type="datetimeFigureOut">
              <a:rPr lang="ru-RU"/>
              <a:pPr>
                <a:defRPr/>
              </a:pPr>
              <a:t>13.03.2012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D43B36-FA54-4F4F-84BC-DFF1847C6D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18903-4FA7-4768-99DC-21DE6FC25904}" type="datetimeFigureOut">
              <a:rPr lang="ru-RU"/>
              <a:pPr>
                <a:defRPr/>
              </a:pPr>
              <a:t>13.03.2012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A859B-7A03-43F3-B02B-A59DF1D56D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B7F6B8-FF76-4B45-BAFB-4767C8CC33B6}" type="datetimeFigureOut">
              <a:rPr lang="ru-RU"/>
              <a:pPr>
                <a:defRPr/>
              </a:pPr>
              <a:t>13.03.2012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A5213-AC24-4FE5-A01B-FEBA9B8BAB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B07604-E155-4FE0-9B07-4434DE454E3E}" type="datetimeFigureOut">
              <a:rPr lang="ru-RU"/>
              <a:pPr>
                <a:defRPr/>
              </a:pPr>
              <a:t>13.03.2012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539453-B9F0-4ABD-BE4B-1BD92213E6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607420-D9D0-4B57-85F7-A7856EAA5EF6}" type="datetimeFigureOut">
              <a:rPr lang="ru-RU"/>
              <a:pPr>
                <a:defRPr/>
              </a:pPr>
              <a:t>13.03.2012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3C514-E6E9-429D-9320-9D32112EAC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7888A8-5A41-4F91-954C-E42935598903}" type="datetimeFigureOut">
              <a:rPr lang="ru-RU"/>
              <a:pPr>
                <a:defRPr/>
              </a:pPr>
              <a:t>13.03.2012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6A365-843C-4487-9FEF-0F95FF80BA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7068C2-E2C9-435A-8FC0-925852090530}" type="datetimeFigureOut">
              <a:rPr lang="ru-RU" smtClean="0"/>
              <a:t>13.03.2012</a:t>
            </a:fld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854BD1-A3D1-4C80-BC20-57BFA66F97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5CA84-3555-43F5-80D1-7F53F89A8C9C}" type="datetimeFigureOut">
              <a:rPr lang="ru-RU"/>
              <a:pPr>
                <a:defRPr/>
              </a:pPr>
              <a:t>13.03.2012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F023F1-8EC7-4EE8-B59C-77970C3AD2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5649D1-322E-4932-802C-BD608932AF07}" type="datetimeFigureOut">
              <a:rPr lang="ru-RU"/>
              <a:pPr>
                <a:defRPr/>
              </a:pPr>
              <a:t>13.03.2012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2717C5-15A5-4029-A662-AC0AD60C04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EE89EE-6EE4-4BA0-9C9A-35B7C4D7EFE4}" type="datetimeFigureOut">
              <a:rPr lang="ru-RU"/>
              <a:pPr>
                <a:defRPr/>
              </a:pPr>
              <a:t>13.03.2012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70BDC-363C-4B3D-9635-92E69F488F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7068C2-E2C9-435A-8FC0-925852090530}" type="datetimeFigureOut">
              <a:rPr lang="ru-RU" smtClean="0"/>
              <a:t>13.03.2012</a:t>
            </a:fld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854BD1-A3D1-4C80-BC20-57BFA66F97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1752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29200" y="1752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7068C2-E2C9-435A-8FC0-925852090530}" type="datetimeFigureOut">
              <a:rPr lang="ru-RU" smtClean="0"/>
              <a:t>13.03.2012</a:t>
            </a:fld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854BD1-A3D1-4C80-BC20-57BFA66F97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7068C2-E2C9-435A-8FC0-925852090530}" type="datetimeFigureOut">
              <a:rPr lang="ru-RU" smtClean="0"/>
              <a:t>13.03.2012</a:t>
            </a:fld>
            <a:endParaRPr lang="ru-RU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854BD1-A3D1-4C80-BC20-57BFA66F97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7068C2-E2C9-435A-8FC0-925852090530}" type="datetimeFigureOut">
              <a:rPr lang="ru-RU" smtClean="0"/>
              <a:t>13.03.2012</a:t>
            </a:fld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854BD1-A3D1-4C80-BC20-57BFA66F97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7068C2-E2C9-435A-8FC0-925852090530}" type="datetimeFigureOut">
              <a:rPr lang="ru-RU" smtClean="0"/>
              <a:t>13.03.2012</a:t>
            </a:fld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854BD1-A3D1-4C80-BC20-57BFA66F97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7068C2-E2C9-435A-8FC0-925852090530}" type="datetimeFigureOut">
              <a:rPr lang="ru-RU" smtClean="0"/>
              <a:t>13.03.2012</a:t>
            </a:fld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854BD1-A3D1-4C80-BC20-57BFA66F97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7068C2-E2C9-435A-8FC0-925852090530}" type="datetimeFigureOut">
              <a:rPr lang="ru-RU" smtClean="0"/>
              <a:t>13.03.2012</a:t>
            </a:fld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854BD1-A3D1-4C80-BC20-57BFA66F97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825600"/>
            </a:gs>
            <a:gs pos="13000">
              <a:srgbClr val="FFA800"/>
            </a:gs>
            <a:gs pos="28000">
              <a:srgbClr val="825600"/>
            </a:gs>
            <a:gs pos="42999">
              <a:srgbClr val="FFA800"/>
            </a:gs>
            <a:gs pos="58000">
              <a:srgbClr val="825600"/>
            </a:gs>
            <a:gs pos="72000">
              <a:srgbClr val="FFA800"/>
            </a:gs>
            <a:gs pos="87000">
              <a:srgbClr val="825600"/>
            </a:gs>
            <a:gs pos="100000">
              <a:srgbClr val="FFA80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0" y="0"/>
            <a:ext cx="8915400" cy="6858000"/>
            <a:chOff x="0" y="0"/>
            <a:chExt cx="5616" cy="4320"/>
          </a:xfrm>
        </p:grpSpPr>
        <p:pic>
          <p:nvPicPr>
            <p:cNvPr id="1032" name="Picture 2" descr="Expbanna"/>
            <p:cNvPicPr>
              <a:picLocks noChangeAspect="1" noChangeArrowheads="1"/>
            </p:cNvPicPr>
            <p:nvPr/>
          </p:nvPicPr>
          <p:blipFill>
            <a:blip r:embed="rId13" cstate="email"/>
            <a:srcRect/>
            <a:stretch>
              <a:fillRect/>
            </a:stretch>
          </p:blipFill>
          <p:spPr bwMode="invGray">
            <a:xfrm>
              <a:off x="0" y="0"/>
              <a:ext cx="432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31" name="Rectangle 3"/>
            <p:cNvSpPr>
              <a:spLocks noChangeArrowheads="1"/>
            </p:cNvSpPr>
            <p:nvPr/>
          </p:nvSpPr>
          <p:spPr bwMode="grayWhite">
            <a:xfrm>
              <a:off x="576" y="144"/>
              <a:ext cx="5040" cy="3888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sp>
        <p:nvSpPr>
          <p:cNvPr id="102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81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7526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400">
                <a:solidFill>
                  <a:schemeClr val="bg2"/>
                </a:solidFill>
                <a:latin typeface="Arial" charset="0"/>
              </a:defRPr>
            </a:lvl1pPr>
          </a:lstStyle>
          <a:p>
            <a:fld id="{E87068C2-E2C9-435A-8FC0-925852090530}" type="datetimeFigureOut">
              <a:rPr lang="ru-RU" smtClean="0"/>
              <a:t>13.03.2012</a:t>
            </a:fld>
            <a:endParaRPr lang="ru-RU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fontAlgn="auto" hangingPunct="0">
              <a:spcBef>
                <a:spcPts val="0"/>
              </a:spcBef>
              <a:spcAft>
                <a:spcPts val="0"/>
              </a:spcAft>
              <a:defRPr sz="1400">
                <a:solidFill>
                  <a:schemeClr val="bg2"/>
                </a:solidFill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22536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fontAlgn="auto" hangingPunct="0">
              <a:spcBef>
                <a:spcPts val="0"/>
              </a:spcBef>
              <a:spcAft>
                <a:spcPts val="0"/>
              </a:spcAft>
              <a:defRPr sz="1400">
                <a:solidFill>
                  <a:schemeClr val="bg2"/>
                </a:solidFill>
                <a:latin typeface="Arial" charset="0"/>
              </a:defRPr>
            </a:lvl1pPr>
          </a:lstStyle>
          <a:p>
            <a:fld id="{5A854BD1-A3D1-4C80-BC20-57BFA66F973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email">
            <a:lum/>
          </a:blip>
          <a:srcRect/>
          <a:stretch>
            <a:fillRect t="-45000" b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>
              <a:defRPr/>
            </a:pPr>
            <a:fld id="{2D43AB77-1F8F-46E0-A7F5-FEDA150FA473}" type="datetimeFigureOut">
              <a:rPr lang="ru-RU"/>
              <a:pPr>
                <a:defRPr/>
              </a:pPr>
              <a:t>13.03.2012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>
              <a:defRPr/>
            </a:pPr>
            <a:fld id="{D0C734D1-CAA1-4A9C-8A2D-E7AE9BEB7D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kern="1200">
          <a:ln>
            <a:prstDash val="solid"/>
          </a:ln>
          <a:gradFill rotWithShape="1">
            <a:gsLst>
              <a:gs pos="0">
                <a:schemeClr val="accent4">
                  <a:tint val="70000"/>
                  <a:satMod val="200000"/>
                </a:schemeClr>
              </a:gs>
              <a:gs pos="40000">
                <a:schemeClr val="accent4">
                  <a:tint val="90000"/>
                  <a:satMod val="130000"/>
                </a:schemeClr>
              </a:gs>
              <a:gs pos="50000">
                <a:schemeClr val="accent4">
                  <a:tint val="90000"/>
                  <a:satMod val="130000"/>
                </a:schemeClr>
              </a:gs>
              <a:gs pos="68000">
                <a:schemeClr val="accent4">
                  <a:tint val="90000"/>
                  <a:satMod val="130000"/>
                </a:schemeClr>
              </a:gs>
              <a:gs pos="100000">
                <a:schemeClr val="accent4">
                  <a:tint val="70000"/>
                  <a:satMod val="200000"/>
                </a:schemeClr>
              </a:gs>
            </a:gsLst>
            <a:lin ang="5400000"/>
          </a:gradFill>
          <a:effectLst>
            <a:outerShdw blurRad="88000" dist="50800" dir="5040000" algn="tl">
              <a:schemeClr val="accent4">
                <a:tint val="80000"/>
                <a:satMod val="250000"/>
                <a:alpha val="45000"/>
              </a:schemeClr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F5F3EA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F5F3EA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F5F3EA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F5F3EA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F5F3EA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347864" y="5301208"/>
            <a:ext cx="5516574" cy="132343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Материал подготовила: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Климашина Н.А., </a:t>
            </a:r>
            <a:r>
              <a:rPr lang="ru-RU" sz="2400" b="1" dirty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учитель ОБЖ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МБОУ Новолеушинская СОШ</a:t>
            </a:r>
            <a:endParaRPr lang="ru-RU" sz="2400" b="1" dirty="0">
              <a:ln w="50800"/>
              <a:solidFill>
                <a:schemeClr val="bg1">
                  <a:shade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2" descr="C:\Documents and Settings\Администратор\Мои документы\Мои рисунки\flag9-trans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28688" y="357188"/>
            <a:ext cx="7745412" cy="157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642910" y="1142984"/>
            <a:ext cx="8143932" cy="36009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50800"/>
                <a:solidFill>
                  <a:schemeClr val="bg1">
                    <a:shade val="50000"/>
                  </a:schemeClr>
                </a:solidFill>
                <a:latin typeface="+mn-lt"/>
              </a:rPr>
              <a:t>Основные мероприятия РСЧС и ГО по защите населения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50800"/>
                <a:solidFill>
                  <a:schemeClr val="bg1">
                    <a:shade val="50000"/>
                  </a:schemeClr>
                </a:solidFill>
                <a:latin typeface="+mn-lt"/>
              </a:rPr>
              <a:t>в мирное и военное </a:t>
            </a:r>
            <a:r>
              <a:rPr lang="ru-RU" sz="4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+mn-lt"/>
              </a:rPr>
              <a:t>время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+mn-lt"/>
              </a:rPr>
              <a:t>часть</a:t>
            </a:r>
            <a:r>
              <a:rPr lang="en-US" sz="28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+mn-lt"/>
              </a:rPr>
              <a:t>III. </a:t>
            </a:r>
            <a:r>
              <a:rPr lang="ru-RU" sz="4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«</a:t>
            </a:r>
            <a:r>
              <a:rPr lang="ru-RU" sz="2800" b="1" dirty="0">
                <a:ln w="50800"/>
                <a:solidFill>
                  <a:schemeClr val="bg1">
                    <a:shade val="50000"/>
                  </a:schemeClr>
                </a:solidFill>
              </a:rPr>
              <a:t>Средства индивидуальной защиты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населения</a:t>
            </a:r>
            <a:r>
              <a:rPr lang="ru-RU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»</a:t>
            </a:r>
            <a:endParaRPr lang="ru-RU" sz="2800" b="1" dirty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dirty="0">
              <a:ln w="50800"/>
              <a:solidFill>
                <a:schemeClr val="bg1">
                  <a:shade val="50000"/>
                </a:schemeClr>
              </a:solidFill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83768" y="4365104"/>
            <a:ext cx="4237377" cy="5232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(урок ОБЖ – 10 класс)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214290"/>
            <a:ext cx="7703583" cy="113877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III. </a:t>
            </a: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Средства индивидуальной защиты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населения</a:t>
            </a:r>
          </a:p>
        </p:txBody>
      </p:sp>
      <p:sp>
        <p:nvSpPr>
          <p:cNvPr id="17411" name="TextBox 2"/>
          <p:cNvSpPr txBox="1">
            <a:spLocks noChangeArrowheads="1"/>
          </p:cNvSpPr>
          <p:nvPr/>
        </p:nvSpPr>
        <p:spPr bwMode="auto">
          <a:xfrm>
            <a:off x="1285875" y="1571625"/>
            <a:ext cx="692943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>
                <a:solidFill>
                  <a:srgbClr val="C00000"/>
                </a:solidFill>
              </a:rPr>
              <a:t>Средства защиты органов дыхания (противогазы) </a:t>
            </a:r>
          </a:p>
        </p:txBody>
      </p:sp>
      <p:pic>
        <p:nvPicPr>
          <p:cNvPr id="35842" name="Picture 2" descr="C:\Documents and Settings\Администратор\Мои документы\Мои рисунки\18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643688" y="2286000"/>
            <a:ext cx="1901825" cy="2571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5843" name="Picture 3" descr="C:\Documents and Settings\Администратор\Мои документы\Мои рисунки\H1CWLCAE6ZJTOCAMI31H1CAVD8P2GCA6KX7NACA33FBHFCAU50HLXCA50VYGZCADVQZ3JCAHVMSKGCA432BIWCAT2PCOECA7K7Q0GCAV06JEACAR0UCCMCAI5UR5TCA5ZHVSNCARQ7SK4CAZEQ2M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14438" y="2214563"/>
            <a:ext cx="1928812" cy="2830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5844" name="Picture 4" descr="C:\Documents and Settings\Администратор\Мои документы\Мои рисунки\YB0YDCAS5GRJ5CA142VXMCA7EQ6CFCAEDXLGUCAU3Y78JCA9V0FGRCA2AR7HSCA96B2FSCABCIP5BCASPL147CA9PEDE3CA0S3Y2UCA856HBSCACTVQO6CANGNJOCCAN3FN0KCAHRXBVTCAB8PLBD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71875" y="3786188"/>
            <a:ext cx="2643188" cy="2085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38" y="428625"/>
            <a:ext cx="7358062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i="1" dirty="0">
                <a:solidFill>
                  <a:srgbClr val="C00000"/>
                </a:solidFill>
                <a:latin typeface="+mj-lt"/>
              </a:rPr>
              <a:t>Классификация СИЗ органов дыхания </a:t>
            </a:r>
          </a:p>
          <a:p>
            <a:pPr algn="ctr">
              <a:defRPr/>
            </a:pPr>
            <a:r>
              <a:rPr lang="ru-RU" sz="2400" b="1" i="1" dirty="0">
                <a:solidFill>
                  <a:srgbClr val="C00000"/>
                </a:solidFill>
                <a:latin typeface="+mj-lt"/>
              </a:rPr>
              <a:t>по принципу защитного действия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428860" y="1428736"/>
            <a:ext cx="5429288" cy="42862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Средства защиты органов дыхания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786063" y="2143125"/>
            <a:ext cx="4857750" cy="5000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Фильтрующие противогазы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00438" y="4500563"/>
            <a:ext cx="4857750" cy="35718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Промышленные противогазы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500438" y="2786063"/>
            <a:ext cx="4857750" cy="4286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Гражданские противогазы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500438" y="3357563"/>
            <a:ext cx="4857750" cy="35718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Детские противогазы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500438" y="3929063"/>
            <a:ext cx="4857750" cy="35718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Общевойсковые противогазы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786063" y="5572125"/>
            <a:ext cx="4857750" cy="5000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Изолирующие противогазы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500438" y="5000625"/>
            <a:ext cx="4857750" cy="3571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Простейшие средства защиты</a:t>
            </a:r>
          </a:p>
        </p:txBody>
      </p:sp>
      <p:cxnSp>
        <p:nvCxnSpPr>
          <p:cNvPr id="12" name="Прямая соединительная линия 11"/>
          <p:cNvCxnSpPr>
            <a:stCxn id="0" idx="1"/>
          </p:cNvCxnSpPr>
          <p:nvPr/>
        </p:nvCxnSpPr>
        <p:spPr>
          <a:xfrm rot="10800000">
            <a:off x="1428750" y="1643063"/>
            <a:ext cx="1000125" cy="1587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>
            <a:off x="-644524" y="3714750"/>
            <a:ext cx="4144962" cy="1587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1428750" y="5786438"/>
            <a:ext cx="1357313" cy="365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1428750" y="2428875"/>
            <a:ext cx="1357313" cy="349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2928938" y="3000375"/>
            <a:ext cx="5715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rot="5400000">
            <a:off x="1643857" y="3999706"/>
            <a:ext cx="2571750" cy="1587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2928938" y="3571875"/>
            <a:ext cx="5715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2928938" y="4143375"/>
            <a:ext cx="5715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3000375" y="4714875"/>
            <a:ext cx="5715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2928938" y="5214938"/>
            <a:ext cx="571500" cy="15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0"/>
                            </p:stCondLst>
                            <p:childTnLst>
                              <p:par>
                                <p:cTn id="4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0"/>
                            </p:stCondLst>
                            <p:childTnLst>
                              <p:par>
                                <p:cTn id="6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0"/>
                            </p:stCondLst>
                            <p:childTnLst>
                              <p:par>
                                <p:cTn id="8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0"/>
                            </p:stCondLst>
                            <p:childTnLst>
                              <p:par>
                                <p:cTn id="9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38" y="428625"/>
            <a:ext cx="7358062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i="1" dirty="0">
                <a:solidFill>
                  <a:srgbClr val="C00000"/>
                </a:solidFill>
                <a:latin typeface="+mj-lt"/>
              </a:rPr>
              <a:t>Принцип действия фильтрующих противогазов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00188" y="1285875"/>
            <a:ext cx="7215187" cy="4400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i="1" dirty="0" err="1">
                <a:latin typeface="+mj-lt"/>
              </a:rPr>
              <a:t>Абсорбация</a:t>
            </a:r>
            <a:r>
              <a:rPr lang="ru-RU" sz="2000" i="1" dirty="0">
                <a:latin typeface="+mj-lt"/>
              </a:rPr>
              <a:t> – поглощение газов и паров поверхностью твердого тела под действием молекул притяжения</a:t>
            </a:r>
          </a:p>
          <a:p>
            <a:pPr>
              <a:defRPr/>
            </a:pPr>
            <a:endParaRPr lang="ru-RU" sz="2000" i="1" dirty="0">
              <a:latin typeface="+mj-lt"/>
            </a:endParaRPr>
          </a:p>
          <a:p>
            <a:pPr>
              <a:defRPr/>
            </a:pPr>
            <a:r>
              <a:rPr lang="ru-RU" sz="2000" b="1" i="1" dirty="0" err="1">
                <a:latin typeface="+mj-lt"/>
              </a:rPr>
              <a:t>Хемосорбация</a:t>
            </a:r>
            <a:r>
              <a:rPr lang="ru-RU" sz="2000" i="1" dirty="0">
                <a:latin typeface="+mj-lt"/>
              </a:rPr>
              <a:t> – поглощение отравляющих АХОВ путем их взаимодействия с химически активными веществами. Преимущественно щелочного характера, которые наносятся на активированный уголь в процессе обработки</a:t>
            </a:r>
          </a:p>
          <a:p>
            <a:pPr>
              <a:defRPr/>
            </a:pPr>
            <a:endParaRPr lang="ru-RU" sz="2000" i="1" dirty="0">
              <a:latin typeface="+mj-lt"/>
            </a:endParaRPr>
          </a:p>
          <a:p>
            <a:pPr>
              <a:defRPr/>
            </a:pPr>
            <a:r>
              <a:rPr lang="ru-RU" sz="2000" b="1" i="1" dirty="0">
                <a:latin typeface="+mj-lt"/>
              </a:rPr>
              <a:t>Катализ</a:t>
            </a:r>
            <a:r>
              <a:rPr lang="ru-RU" sz="2000" i="1" dirty="0">
                <a:latin typeface="+mj-lt"/>
              </a:rPr>
              <a:t> – изменение скорости химических реакций под влиянием веществ, называемых катализаторами.</a:t>
            </a:r>
          </a:p>
          <a:p>
            <a:pPr>
              <a:defRPr/>
            </a:pPr>
            <a:endParaRPr lang="ru-RU" sz="2000" i="1" dirty="0">
              <a:latin typeface="+mj-lt"/>
            </a:endParaRPr>
          </a:p>
          <a:p>
            <a:pPr>
              <a:defRPr/>
            </a:pPr>
            <a:r>
              <a:rPr lang="ru-RU" sz="2000" b="1" i="1" dirty="0">
                <a:latin typeface="+mj-lt"/>
              </a:rPr>
              <a:t>Фильтрация дымов и туманов </a:t>
            </a:r>
            <a:r>
              <a:rPr lang="ru-RU" sz="2000" i="1" dirty="0">
                <a:latin typeface="+mj-lt"/>
              </a:rPr>
              <a:t>(аэрозолей) осуществляется противодымовым фильтром, изготовленным из волокнистых материалов, которые образуют густую сетку.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Documents and Settings\Администратор\Мои документы\Мои рисунки\112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86125" y="1928813"/>
            <a:ext cx="3414713" cy="254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214438" y="785813"/>
            <a:ext cx="7358062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i="1" dirty="0">
                <a:solidFill>
                  <a:srgbClr val="C00000"/>
                </a:solidFill>
                <a:latin typeface="+mj-lt"/>
              </a:rPr>
              <a:t>Устройство ГП-7</a:t>
            </a:r>
          </a:p>
        </p:txBody>
      </p:sp>
      <p:sp>
        <p:nvSpPr>
          <p:cNvPr id="4" name="Стрелка вправо 3"/>
          <p:cNvSpPr/>
          <p:nvPr/>
        </p:nvSpPr>
        <p:spPr>
          <a:xfrm>
            <a:off x="2428875" y="2928938"/>
            <a:ext cx="1857375" cy="4286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 rot="13625616">
            <a:off x="5949951" y="3736975"/>
            <a:ext cx="2197100" cy="4286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000125" y="3214688"/>
            <a:ext cx="200025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1" dirty="0">
                <a:latin typeface="+mj-lt"/>
              </a:rPr>
              <a:t>Маска или</a:t>
            </a:r>
          </a:p>
          <a:p>
            <a:pPr algn="ctr">
              <a:defRPr/>
            </a:pPr>
            <a:r>
              <a:rPr lang="ru-RU" b="1" i="1" dirty="0">
                <a:latin typeface="+mj-lt"/>
              </a:rPr>
              <a:t> шлем-маска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86563" y="4786313"/>
            <a:ext cx="1928812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1" dirty="0">
                <a:latin typeface="+mj-lt"/>
              </a:rPr>
              <a:t>Фильтрующе-поглощающая коробка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50"/>
                            </p:stCondLst>
                            <p:childTnLst>
                              <p:par>
                                <p:cTn id="1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900"/>
                            </p:stCondLst>
                            <p:childTnLst>
                              <p:par>
                                <p:cTn id="2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2"/>
          <p:cNvSpPr txBox="1">
            <a:spLocks noChangeArrowheads="1"/>
          </p:cNvSpPr>
          <p:nvPr/>
        </p:nvSpPr>
        <p:spPr bwMode="auto">
          <a:xfrm>
            <a:off x="1571625" y="571500"/>
            <a:ext cx="70008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C00000"/>
                </a:solidFill>
              </a:rPr>
              <a:t>Средства индивидуальной защиты кожи</a:t>
            </a:r>
          </a:p>
        </p:txBody>
      </p:sp>
      <p:pic>
        <p:nvPicPr>
          <p:cNvPr id="37890" name="Picture 2" descr="C:\Documents and Settings\Администратор\Мои документы\Мои рисунки\2009-11-22\Save0140.BMP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28813" y="1143000"/>
            <a:ext cx="6003925" cy="3544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214438" y="5000625"/>
            <a:ext cx="2500312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1" dirty="0">
                <a:latin typeface="+mj-lt"/>
              </a:rPr>
              <a:t>Общевойсковой защитный комплект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57625" y="5000625"/>
            <a:ext cx="2357438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1" dirty="0">
                <a:latin typeface="+mj-lt"/>
              </a:rPr>
              <a:t>Легкий защитный комплект Л-1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00813" y="5000625"/>
            <a:ext cx="2357437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1" dirty="0">
                <a:latin typeface="+mj-lt"/>
              </a:rPr>
              <a:t>Комплект защитной фильтрующей одежды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Documents and Settings\Администратор\Мои документы\Мои рисунки\0097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358063" y="2286000"/>
            <a:ext cx="1498600" cy="134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TextBox 1"/>
          <p:cNvSpPr txBox="1">
            <a:spLocks noChangeArrowheads="1"/>
          </p:cNvSpPr>
          <p:nvPr/>
        </p:nvSpPr>
        <p:spPr bwMode="auto">
          <a:xfrm>
            <a:off x="1643063" y="428625"/>
            <a:ext cx="70008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C00000"/>
                </a:solidFill>
              </a:rPr>
              <a:t>Простейшие средства защиты кожи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57313" y="1071563"/>
            <a:ext cx="7072312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b="1" i="1" dirty="0">
                <a:solidFill>
                  <a:srgbClr val="C00000"/>
                </a:solidFill>
                <a:latin typeface="+mj-lt"/>
              </a:rPr>
              <a:t>Медицинские средства </a:t>
            </a:r>
            <a:r>
              <a:rPr lang="ru-RU" i="1" dirty="0">
                <a:latin typeface="+mj-lt"/>
              </a:rPr>
              <a:t>защиты – это лекарственные средства и медицинское имущество, предназначенное для защиты людей от воздействия неблагоприятных факторов ЧС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43000" y="1928813"/>
            <a:ext cx="7358063" cy="50784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i="1" dirty="0">
                <a:latin typeface="+mj-lt"/>
              </a:rPr>
              <a:t>Аптечка индивидуальная (АИ-2) </a:t>
            </a:r>
            <a:r>
              <a:rPr lang="ru-RU" i="1" dirty="0">
                <a:latin typeface="+mj-lt"/>
              </a:rPr>
              <a:t>содержит медицинские</a:t>
            </a:r>
          </a:p>
          <a:p>
            <a:pPr>
              <a:defRPr/>
            </a:pPr>
            <a:r>
              <a:rPr lang="ru-RU" i="1" dirty="0">
                <a:latin typeface="+mj-lt"/>
              </a:rPr>
              <a:t> средства защиты и предназначена для оказания самопомощи и взаимопомощи при ранениях и ожогах (для снятия боли), для предупреждения или ослабления поражения </a:t>
            </a:r>
          </a:p>
          <a:p>
            <a:pPr>
              <a:defRPr/>
            </a:pPr>
            <a:r>
              <a:rPr lang="ru-RU" i="1" dirty="0">
                <a:latin typeface="+mj-lt"/>
              </a:rPr>
              <a:t>радиоактивными, отравляющими или АХОВ, а также для предупреждения инфекционных заболеваний.</a:t>
            </a:r>
          </a:p>
          <a:p>
            <a:pPr>
              <a:defRPr/>
            </a:pPr>
            <a:r>
              <a:rPr lang="ru-RU" i="1" dirty="0">
                <a:latin typeface="+mj-lt"/>
              </a:rPr>
              <a:t>Размер коробочки 90х100х20мм, масса 130г – это позволяет </a:t>
            </a:r>
          </a:p>
          <a:p>
            <a:pPr>
              <a:defRPr/>
            </a:pPr>
            <a:r>
              <a:rPr lang="ru-RU" i="1" dirty="0">
                <a:latin typeface="+mj-lt"/>
              </a:rPr>
              <a:t>всегда ее иметь при себе. Она состоит из 7 гнезд</a:t>
            </a:r>
          </a:p>
          <a:p>
            <a:pPr>
              <a:defRPr/>
            </a:pPr>
            <a:r>
              <a:rPr lang="ru-RU" sz="1600" b="1" i="1" dirty="0">
                <a:latin typeface="+mj-lt"/>
              </a:rPr>
              <a:t>Гнездо № 1 </a:t>
            </a:r>
            <a:r>
              <a:rPr lang="ru-RU" sz="1600" i="1" dirty="0">
                <a:latin typeface="+mj-lt"/>
              </a:rPr>
              <a:t>– противоболевое средство </a:t>
            </a:r>
            <a:r>
              <a:rPr lang="ru-RU" sz="1600" b="1" i="1" dirty="0">
                <a:latin typeface="+mj-lt"/>
              </a:rPr>
              <a:t>(промедол</a:t>
            </a:r>
            <a:r>
              <a:rPr lang="ru-RU" sz="1600" i="1" dirty="0">
                <a:latin typeface="+mj-lt"/>
              </a:rPr>
              <a:t>)</a:t>
            </a:r>
          </a:p>
          <a:p>
            <a:pPr>
              <a:defRPr/>
            </a:pPr>
            <a:r>
              <a:rPr lang="ru-RU" sz="1600" b="1" i="1" dirty="0">
                <a:latin typeface="+mj-lt"/>
              </a:rPr>
              <a:t>Гнездо № 2 </a:t>
            </a:r>
            <a:r>
              <a:rPr lang="ru-RU" sz="1600" i="1" dirty="0">
                <a:latin typeface="+mj-lt"/>
              </a:rPr>
              <a:t>– </a:t>
            </a:r>
            <a:r>
              <a:rPr lang="ru-RU" sz="1600" b="1" i="1" dirty="0">
                <a:latin typeface="+mj-lt"/>
              </a:rPr>
              <a:t>антидот </a:t>
            </a:r>
            <a:r>
              <a:rPr lang="ru-RU" sz="1600" i="1" dirty="0">
                <a:latin typeface="+mj-lt"/>
              </a:rPr>
              <a:t>(</a:t>
            </a:r>
            <a:r>
              <a:rPr lang="ru-RU" sz="1600" b="1" i="1" dirty="0" err="1">
                <a:latin typeface="+mj-lt"/>
              </a:rPr>
              <a:t>тарен</a:t>
            </a:r>
            <a:r>
              <a:rPr lang="ru-RU" sz="1600" i="1" dirty="0">
                <a:latin typeface="+mj-lt"/>
              </a:rPr>
              <a:t>) – для предупреждения отравления фосфорорганическими ОВ</a:t>
            </a:r>
          </a:p>
          <a:p>
            <a:pPr>
              <a:defRPr/>
            </a:pPr>
            <a:r>
              <a:rPr lang="ru-RU" sz="1600" b="1" i="1" dirty="0">
                <a:latin typeface="+mj-lt"/>
              </a:rPr>
              <a:t>Гнездо № 3 </a:t>
            </a:r>
            <a:r>
              <a:rPr lang="ru-RU" sz="1600" i="1" dirty="0">
                <a:latin typeface="+mj-lt"/>
              </a:rPr>
              <a:t>– противобактериальное средство (</a:t>
            </a:r>
            <a:r>
              <a:rPr lang="ru-RU" sz="1600" b="1" i="1" dirty="0" err="1">
                <a:latin typeface="+mj-lt"/>
              </a:rPr>
              <a:t>сульфадиметоксин</a:t>
            </a:r>
            <a:r>
              <a:rPr lang="ru-RU" sz="1600" i="1" dirty="0">
                <a:latin typeface="+mj-lt"/>
              </a:rPr>
              <a:t>)</a:t>
            </a:r>
          </a:p>
          <a:p>
            <a:pPr>
              <a:defRPr/>
            </a:pPr>
            <a:r>
              <a:rPr lang="ru-RU" sz="1600" b="1" i="1" dirty="0">
                <a:latin typeface="+mj-lt"/>
              </a:rPr>
              <a:t>Гнездо № 4 </a:t>
            </a:r>
            <a:r>
              <a:rPr lang="ru-RU" sz="1600" i="1" dirty="0">
                <a:latin typeface="+mj-lt"/>
              </a:rPr>
              <a:t>– радиозащитное средство </a:t>
            </a:r>
            <a:r>
              <a:rPr lang="ru-RU" sz="1600" b="1" i="1" dirty="0">
                <a:latin typeface="+mj-lt"/>
              </a:rPr>
              <a:t>(</a:t>
            </a:r>
            <a:r>
              <a:rPr lang="ru-RU" sz="1600" b="1" i="1" dirty="0" err="1">
                <a:latin typeface="+mj-lt"/>
              </a:rPr>
              <a:t>цистамин</a:t>
            </a:r>
            <a:r>
              <a:rPr lang="ru-RU" sz="1600" i="1" dirty="0">
                <a:latin typeface="+mj-lt"/>
              </a:rPr>
              <a:t>)</a:t>
            </a:r>
          </a:p>
          <a:p>
            <a:pPr>
              <a:defRPr/>
            </a:pPr>
            <a:r>
              <a:rPr lang="ru-RU" sz="1600" b="1" i="1" dirty="0">
                <a:latin typeface="+mj-lt"/>
              </a:rPr>
              <a:t>Гнездо № 5 </a:t>
            </a:r>
            <a:r>
              <a:rPr lang="ru-RU" sz="1600" i="1" dirty="0">
                <a:latin typeface="+mj-lt"/>
              </a:rPr>
              <a:t>– противобактериальное средство – </a:t>
            </a:r>
            <a:r>
              <a:rPr lang="ru-RU" sz="1600" b="1" i="1" dirty="0">
                <a:latin typeface="+mj-lt"/>
              </a:rPr>
              <a:t>антибиотик – гидрохлорид </a:t>
            </a:r>
          </a:p>
          <a:p>
            <a:pPr>
              <a:defRPr/>
            </a:pPr>
            <a:r>
              <a:rPr lang="ru-RU" sz="1600" b="1" i="1" dirty="0">
                <a:latin typeface="+mj-lt"/>
              </a:rPr>
              <a:t>                       хлортетрациклина</a:t>
            </a:r>
          </a:p>
          <a:p>
            <a:pPr>
              <a:defRPr/>
            </a:pPr>
            <a:r>
              <a:rPr lang="ru-RU" sz="1600" b="1" i="1" dirty="0">
                <a:latin typeface="+mj-lt"/>
              </a:rPr>
              <a:t>Гнездо № 6 </a:t>
            </a:r>
            <a:r>
              <a:rPr lang="ru-RU" sz="1600" i="1" dirty="0">
                <a:latin typeface="+mj-lt"/>
              </a:rPr>
              <a:t>– радиозащитное средство № 2 </a:t>
            </a:r>
            <a:r>
              <a:rPr lang="ru-RU" sz="1600" b="1" i="1" dirty="0">
                <a:latin typeface="+mj-lt"/>
              </a:rPr>
              <a:t>(йодистый калий)</a:t>
            </a:r>
          </a:p>
          <a:p>
            <a:pPr>
              <a:defRPr/>
            </a:pPr>
            <a:r>
              <a:rPr lang="ru-RU" sz="1600" b="1" i="1" dirty="0">
                <a:latin typeface="+mj-lt"/>
              </a:rPr>
              <a:t>Гнездо № 7 </a:t>
            </a:r>
            <a:r>
              <a:rPr lang="ru-RU" sz="1600" i="1" dirty="0">
                <a:latin typeface="+mj-lt"/>
              </a:rPr>
              <a:t>– противорвотное средство </a:t>
            </a:r>
            <a:r>
              <a:rPr lang="ru-RU" sz="1600" b="1" i="1" dirty="0">
                <a:latin typeface="+mj-lt"/>
              </a:rPr>
              <a:t>(</a:t>
            </a:r>
            <a:r>
              <a:rPr lang="ru-RU" sz="1600" b="1" i="1" dirty="0" err="1">
                <a:latin typeface="+mj-lt"/>
              </a:rPr>
              <a:t>этаперазин</a:t>
            </a:r>
            <a:r>
              <a:rPr lang="ru-RU" sz="1600" i="1" dirty="0">
                <a:latin typeface="+mj-lt"/>
              </a:rPr>
              <a:t>)</a:t>
            </a:r>
          </a:p>
          <a:p>
            <a:pPr>
              <a:defRPr/>
            </a:pPr>
            <a:endParaRPr lang="ru-RU" i="1" dirty="0">
              <a:latin typeface="+mj-lt"/>
            </a:endParaRPr>
          </a:p>
          <a:p>
            <a:pPr>
              <a:defRPr/>
            </a:pPr>
            <a:endParaRPr lang="ru-RU" i="1" dirty="0">
              <a:latin typeface="+mj-lt"/>
            </a:endParaRPr>
          </a:p>
        </p:txBody>
      </p:sp>
      <p:sp>
        <p:nvSpPr>
          <p:cNvPr id="22534" name="TextBox 6"/>
          <p:cNvSpPr txBox="1">
            <a:spLocks noChangeArrowheads="1"/>
          </p:cNvSpPr>
          <p:nvPr/>
        </p:nvSpPr>
        <p:spPr bwMode="auto">
          <a:xfrm>
            <a:off x="7858125" y="2286000"/>
            <a:ext cx="2143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1</a:t>
            </a:r>
          </a:p>
        </p:txBody>
      </p:sp>
      <p:sp>
        <p:nvSpPr>
          <p:cNvPr id="22535" name="TextBox 7"/>
          <p:cNvSpPr txBox="1">
            <a:spLocks noChangeArrowheads="1"/>
          </p:cNvSpPr>
          <p:nvPr/>
        </p:nvSpPr>
        <p:spPr bwMode="auto">
          <a:xfrm>
            <a:off x="7143750" y="2786063"/>
            <a:ext cx="2143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3</a:t>
            </a:r>
          </a:p>
        </p:txBody>
      </p:sp>
      <p:sp>
        <p:nvSpPr>
          <p:cNvPr id="22536" name="TextBox 8"/>
          <p:cNvSpPr txBox="1">
            <a:spLocks noChangeArrowheads="1"/>
          </p:cNvSpPr>
          <p:nvPr/>
        </p:nvSpPr>
        <p:spPr bwMode="auto">
          <a:xfrm>
            <a:off x="7572375" y="2500313"/>
            <a:ext cx="2143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2</a:t>
            </a:r>
          </a:p>
        </p:txBody>
      </p:sp>
      <p:sp>
        <p:nvSpPr>
          <p:cNvPr id="22537" name="TextBox 9"/>
          <p:cNvSpPr txBox="1">
            <a:spLocks noChangeArrowheads="1"/>
          </p:cNvSpPr>
          <p:nvPr/>
        </p:nvSpPr>
        <p:spPr bwMode="auto">
          <a:xfrm>
            <a:off x="8643938" y="3500438"/>
            <a:ext cx="2143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7</a:t>
            </a:r>
          </a:p>
        </p:txBody>
      </p:sp>
      <p:sp>
        <p:nvSpPr>
          <p:cNvPr id="22538" name="TextBox 10"/>
          <p:cNvSpPr txBox="1">
            <a:spLocks noChangeArrowheads="1"/>
          </p:cNvSpPr>
          <p:nvPr/>
        </p:nvSpPr>
        <p:spPr bwMode="auto">
          <a:xfrm>
            <a:off x="8143875" y="3786188"/>
            <a:ext cx="2143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6</a:t>
            </a:r>
          </a:p>
        </p:txBody>
      </p:sp>
      <p:sp>
        <p:nvSpPr>
          <p:cNvPr id="22539" name="TextBox 11"/>
          <p:cNvSpPr txBox="1">
            <a:spLocks noChangeArrowheads="1"/>
          </p:cNvSpPr>
          <p:nvPr/>
        </p:nvSpPr>
        <p:spPr bwMode="auto">
          <a:xfrm>
            <a:off x="7643813" y="4000500"/>
            <a:ext cx="2143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5</a:t>
            </a:r>
          </a:p>
        </p:txBody>
      </p:sp>
      <p:sp>
        <p:nvSpPr>
          <p:cNvPr id="22540" name="TextBox 12"/>
          <p:cNvSpPr txBox="1">
            <a:spLocks noChangeArrowheads="1"/>
          </p:cNvSpPr>
          <p:nvPr/>
        </p:nvSpPr>
        <p:spPr bwMode="auto">
          <a:xfrm>
            <a:off x="7286625" y="3714750"/>
            <a:ext cx="2143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4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H="1">
            <a:off x="7929563" y="2571750"/>
            <a:ext cx="71437" cy="4587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5400000">
            <a:off x="7483475" y="2803525"/>
            <a:ext cx="357188" cy="1793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stCxn id="22535" idx="3"/>
          </p:cNvCxnSpPr>
          <p:nvPr/>
        </p:nvCxnSpPr>
        <p:spPr>
          <a:xfrm>
            <a:off x="7358063" y="2970213"/>
            <a:ext cx="500062" cy="13176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rot="5400000">
            <a:off x="7235826" y="3408362"/>
            <a:ext cx="673100" cy="14287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rot="16200000" flipH="1">
            <a:off x="7390607" y="3610768"/>
            <a:ext cx="755650" cy="1063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rot="16200000" flipH="1">
            <a:off x="7664451" y="3479800"/>
            <a:ext cx="673100" cy="4286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16200000" flipH="1">
            <a:off x="8200231" y="3301207"/>
            <a:ext cx="530225" cy="50006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3000" y="428625"/>
            <a:ext cx="7783513" cy="12001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i="1" dirty="0">
                <a:latin typeface="+mj-lt"/>
              </a:rPr>
              <a:t>Индивидуальные противохимические пакеты (ИПП-8), ИПП-9, ИПП-10) </a:t>
            </a:r>
          </a:p>
          <a:p>
            <a:pPr algn="just">
              <a:defRPr/>
            </a:pPr>
            <a:r>
              <a:rPr lang="ru-RU" i="1" dirty="0">
                <a:latin typeface="+mj-lt"/>
              </a:rPr>
              <a:t>предназначены для обеззараживания капельножидких боевых токсичных </a:t>
            </a:r>
          </a:p>
          <a:p>
            <a:pPr algn="just">
              <a:defRPr/>
            </a:pPr>
            <a:r>
              <a:rPr lang="ru-RU" i="1" dirty="0">
                <a:latin typeface="+mj-lt"/>
              </a:rPr>
              <a:t>химических веществ</a:t>
            </a:r>
            <a:r>
              <a:rPr lang="ru-RU" b="1" i="1" dirty="0">
                <a:latin typeface="+mj-lt"/>
              </a:rPr>
              <a:t>  </a:t>
            </a:r>
            <a:r>
              <a:rPr lang="ru-RU" i="1" dirty="0">
                <a:latin typeface="+mj-lt"/>
              </a:rPr>
              <a:t>и некоторых АХОВ, попавших на тело и одежду, </a:t>
            </a:r>
          </a:p>
          <a:p>
            <a:pPr algn="just">
              <a:defRPr/>
            </a:pPr>
            <a:r>
              <a:rPr lang="ru-RU" i="1" dirty="0">
                <a:latin typeface="+mj-lt"/>
              </a:rPr>
              <a:t>на СИЗ и на инструмент</a:t>
            </a:r>
            <a:endParaRPr lang="ru-RU" dirty="0">
              <a:latin typeface="+mj-lt"/>
            </a:endParaRPr>
          </a:p>
        </p:txBody>
      </p:sp>
      <p:pic>
        <p:nvPicPr>
          <p:cNvPr id="39938" name="Picture 2" descr="C:\Documents and Settings\Администратор\Мои документы\Мои рисунки\2009-11-22\Save0141.BMP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43063" y="1714500"/>
            <a:ext cx="2571750" cy="1974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9939" name="Picture 3" descr="C:\Documents and Settings\Администратор\Мои документы\Мои рисунки\2009-11-22\Save0142.BMP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57813" y="1714500"/>
            <a:ext cx="2643187" cy="2044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143125" y="4000500"/>
            <a:ext cx="1357313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1" dirty="0">
                <a:latin typeface="+mj-lt"/>
              </a:rPr>
              <a:t>ИПП-8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43563" y="4000500"/>
            <a:ext cx="242887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1" dirty="0">
                <a:latin typeface="+mj-lt"/>
              </a:rPr>
              <a:t>ИПП-9, ИПП-10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85875" y="4572000"/>
            <a:ext cx="7358063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C00000"/>
                </a:solidFill>
                <a:latin typeface="+mj-lt"/>
              </a:rPr>
              <a:t>Выдача ИА-2 и ИПП-8 (ИПП-9, ИПП-10) </a:t>
            </a:r>
          </a:p>
          <a:p>
            <a:pPr algn="ctr">
              <a:defRPr/>
            </a:pPr>
            <a:r>
              <a:rPr lang="ru-RU" sz="2000" b="1" dirty="0">
                <a:solidFill>
                  <a:srgbClr val="C00000"/>
                </a:solidFill>
                <a:latin typeface="+mj-lt"/>
              </a:rPr>
              <a:t>производится в пунктах выдачи СИЗ, </a:t>
            </a:r>
          </a:p>
          <a:p>
            <a:pPr algn="ctr">
              <a:defRPr/>
            </a:pPr>
            <a:r>
              <a:rPr lang="ru-RU" sz="2000" b="1" dirty="0">
                <a:solidFill>
                  <a:srgbClr val="C00000"/>
                </a:solidFill>
                <a:latin typeface="+mj-lt"/>
              </a:rPr>
              <a:t>которые будут созданы при угрозе радиационного, химического и бактериологического поражения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86050" y="500042"/>
            <a:ext cx="4754956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Ответьте на вопросы</a:t>
            </a:r>
          </a:p>
        </p:txBody>
      </p:sp>
      <p:sp>
        <p:nvSpPr>
          <p:cNvPr id="24579" name="TextBox 2"/>
          <p:cNvSpPr txBox="1">
            <a:spLocks noChangeArrowheads="1"/>
          </p:cNvSpPr>
          <p:nvPr/>
        </p:nvSpPr>
        <p:spPr bwMode="auto">
          <a:xfrm>
            <a:off x="1857375" y="1143000"/>
            <a:ext cx="6143625" cy="466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buFont typeface="Times New Roman" pitchFamily="18" charset="0"/>
              <a:buAutoNum type="arabicPeriod"/>
            </a:pPr>
            <a:r>
              <a:rPr lang="ru-RU"/>
              <a:t>Дайте определение понятия «оповещение». Какие способы оповещения вы знаете?</a:t>
            </a:r>
          </a:p>
          <a:p>
            <a:pPr marL="342900" indent="-342900">
              <a:lnSpc>
                <a:spcPct val="150000"/>
              </a:lnSpc>
              <a:buFont typeface="Times New Roman" pitchFamily="18" charset="0"/>
              <a:buAutoNum type="arabicPeriod"/>
            </a:pPr>
            <a:r>
              <a:rPr lang="ru-RU"/>
              <a:t>Что понимается под средством коллективной защиты? Как их классифицируют по защитным свойствам?</a:t>
            </a:r>
          </a:p>
          <a:p>
            <a:pPr marL="342900" indent="-342900">
              <a:lnSpc>
                <a:spcPct val="150000"/>
              </a:lnSpc>
              <a:buFont typeface="Times New Roman" pitchFamily="18" charset="0"/>
              <a:buAutoNum type="arabicPeriod"/>
            </a:pPr>
            <a:r>
              <a:rPr lang="ru-RU"/>
              <a:t>Расскажи о порядке и правилах поведения людей в убежищах.</a:t>
            </a:r>
          </a:p>
          <a:p>
            <a:pPr marL="342900" indent="-342900">
              <a:lnSpc>
                <a:spcPct val="150000"/>
              </a:lnSpc>
              <a:buFont typeface="Times New Roman" pitchFamily="18" charset="0"/>
              <a:buAutoNum type="arabicPeriod"/>
            </a:pPr>
            <a:r>
              <a:rPr lang="ru-RU"/>
              <a:t>Для чего предназначены СИЗ кожи и как их подразделяют?</a:t>
            </a:r>
          </a:p>
          <a:p>
            <a:pPr marL="342900" indent="-342900">
              <a:lnSpc>
                <a:spcPct val="150000"/>
              </a:lnSpc>
              <a:buFont typeface="Times New Roman" pitchFamily="18" charset="0"/>
              <a:buAutoNum type="arabicPeriod"/>
            </a:pPr>
            <a:r>
              <a:rPr lang="ru-RU"/>
              <a:t>Расскажи о назначении ИА-2. где ее следует носить зимой и почему?</a:t>
            </a:r>
          </a:p>
        </p:txBody>
      </p:sp>
      <p:pic>
        <p:nvPicPr>
          <p:cNvPr id="24580" name="Picture 2" descr="C:\Documents and Settings\Администратор\Мои документы\Мои рисунки\рисуночки\картинки\школа\tetr019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286625" y="4929188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571868" y="1142984"/>
            <a:ext cx="2651964" cy="470898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0000" b="1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?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Тема68">
  <a:themeElements>
    <a:clrScheme name="Шаблон оформления «Судовой журнал» 2">
      <a:dk1>
        <a:srgbClr val="000000"/>
      </a:dk1>
      <a:lt1>
        <a:srgbClr val="FFFFFF"/>
      </a:lt1>
      <a:dk2>
        <a:srgbClr val="482400"/>
      </a:dk2>
      <a:lt2>
        <a:srgbClr val="808080"/>
      </a:lt2>
      <a:accent1>
        <a:srgbClr val="DFD6C3"/>
      </a:accent1>
      <a:accent2>
        <a:srgbClr val="D69B80"/>
      </a:accent2>
      <a:accent3>
        <a:srgbClr val="FFFFFF"/>
      </a:accent3>
      <a:accent4>
        <a:srgbClr val="000000"/>
      </a:accent4>
      <a:accent5>
        <a:srgbClr val="ECE8DE"/>
      </a:accent5>
      <a:accent6>
        <a:srgbClr val="C28C73"/>
      </a:accent6>
      <a:hlink>
        <a:srgbClr val="CAA966"/>
      </a:hlink>
      <a:folHlink>
        <a:srgbClr val="969696"/>
      </a:folHlink>
    </a:clrScheme>
    <a:fontScheme name="Шаблон оформления «Судовой журнал»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Шаблон оформления «Судовой журнал» 1">
        <a:dk1>
          <a:srgbClr val="000000"/>
        </a:dk1>
        <a:lt1>
          <a:srgbClr val="A7947B"/>
        </a:lt1>
        <a:dk2>
          <a:srgbClr val="FFFFFF"/>
        </a:dk2>
        <a:lt2>
          <a:srgbClr val="808080"/>
        </a:lt2>
        <a:accent1>
          <a:srgbClr val="DFD6C3"/>
        </a:accent1>
        <a:accent2>
          <a:srgbClr val="D69B80"/>
        </a:accent2>
        <a:accent3>
          <a:srgbClr val="D0C8BF"/>
        </a:accent3>
        <a:accent4>
          <a:srgbClr val="000000"/>
        </a:accent4>
        <a:accent5>
          <a:srgbClr val="ECE8DE"/>
        </a:accent5>
        <a:accent6>
          <a:srgbClr val="C28C73"/>
        </a:accent6>
        <a:hlink>
          <a:srgbClr val="CAA966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«Судовой журнал» 2">
        <a:dk1>
          <a:srgbClr val="000000"/>
        </a:dk1>
        <a:lt1>
          <a:srgbClr val="FFFFFF"/>
        </a:lt1>
        <a:dk2>
          <a:srgbClr val="482400"/>
        </a:dk2>
        <a:lt2>
          <a:srgbClr val="808080"/>
        </a:lt2>
        <a:accent1>
          <a:srgbClr val="DFD6C3"/>
        </a:accent1>
        <a:accent2>
          <a:srgbClr val="D69B80"/>
        </a:accent2>
        <a:accent3>
          <a:srgbClr val="FFFFFF"/>
        </a:accent3>
        <a:accent4>
          <a:srgbClr val="000000"/>
        </a:accent4>
        <a:accent5>
          <a:srgbClr val="ECE8DE"/>
        </a:accent5>
        <a:accent6>
          <a:srgbClr val="C28C73"/>
        </a:accent6>
        <a:hlink>
          <a:srgbClr val="CAA966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«Судовой журнал»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«Судовой журнал» 4">
        <a:dk1>
          <a:srgbClr val="000000"/>
        </a:dk1>
        <a:lt1>
          <a:srgbClr val="9D7643"/>
        </a:lt1>
        <a:dk2>
          <a:srgbClr val="FFFFFF"/>
        </a:dk2>
        <a:lt2>
          <a:srgbClr val="554025"/>
        </a:lt2>
        <a:accent1>
          <a:srgbClr val="CAA966"/>
        </a:accent1>
        <a:accent2>
          <a:srgbClr val="C25422"/>
        </a:accent2>
        <a:accent3>
          <a:srgbClr val="CCBDB0"/>
        </a:accent3>
        <a:accent4>
          <a:srgbClr val="000000"/>
        </a:accent4>
        <a:accent5>
          <a:srgbClr val="E1D1B8"/>
        </a:accent5>
        <a:accent6>
          <a:srgbClr val="B04B1E"/>
        </a:accent6>
        <a:hlink>
          <a:srgbClr val="8488AC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b7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Тема68</Template>
  <TotalTime>4</TotalTime>
  <Words>475</Words>
  <Application>Microsoft Office PowerPoint</Application>
  <PresentationFormat>Экран (4:3)</PresentationFormat>
  <Paragraphs>76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Тема68</vt:lpstr>
      <vt:lpstr>Темаb7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Дмитрий Каленюк</dc:creator>
  <cp:lastModifiedBy>Дмитрий Каленюк</cp:lastModifiedBy>
  <cp:revision>1</cp:revision>
  <dcterms:created xsi:type="dcterms:W3CDTF">2012-03-13T15:05:46Z</dcterms:created>
  <dcterms:modified xsi:type="dcterms:W3CDTF">2012-03-13T15:09:50Z</dcterms:modified>
</cp:coreProperties>
</file>