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74" r:id="rId7"/>
    <p:sldId id="260" r:id="rId8"/>
    <p:sldId id="261" r:id="rId9"/>
    <p:sldId id="267" r:id="rId10"/>
    <p:sldId id="268" r:id="rId11"/>
    <p:sldId id="269" r:id="rId12"/>
    <p:sldId id="262" r:id="rId13"/>
    <p:sldId id="263" r:id="rId14"/>
    <p:sldId id="270" r:id="rId15"/>
    <p:sldId id="271" r:id="rId16"/>
    <p:sldId id="272" r:id="rId17"/>
    <p:sldId id="265" r:id="rId18"/>
    <p:sldId id="264" r:id="rId19"/>
    <p:sldId id="282" r:id="rId20"/>
    <p:sldId id="281" r:id="rId21"/>
    <p:sldId id="276" r:id="rId22"/>
    <p:sldId id="280" r:id="rId23"/>
    <p:sldId id="277" r:id="rId24"/>
    <p:sldId id="275" r:id="rId25"/>
    <p:sldId id="278" r:id="rId26"/>
    <p:sldId id="279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4356063-8519-46AF-992A-5EEFFEB21E02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Искусство и духовная жизнь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 класс</a:t>
            </a:r>
          </a:p>
          <a:p>
            <a:r>
              <a:rPr lang="ru-RU" dirty="0" err="1" smtClean="0"/>
              <a:t>Бойкова</a:t>
            </a:r>
            <a:r>
              <a:rPr lang="ru-RU" dirty="0"/>
              <a:t> </a:t>
            </a:r>
            <a:r>
              <a:rPr lang="ru-RU" dirty="0" smtClean="0"/>
              <a:t>В.Ю.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980727"/>
          </a:xfrm>
        </p:spPr>
        <p:txBody>
          <a:bodyPr/>
          <a:lstStyle/>
          <a:p>
            <a:r>
              <a:rPr lang="ru-RU" dirty="0" smtClean="0"/>
              <a:t>Особенности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Чувственное восприятие окружающего мира</a:t>
            </a:r>
          </a:p>
          <a:p>
            <a:endParaRPr lang="ru-RU" sz="3200" dirty="0" smtClean="0"/>
          </a:p>
          <a:p>
            <a:r>
              <a:rPr lang="ru-RU" sz="3200" dirty="0" smtClean="0"/>
              <a:t>Субъективно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Образно (</a:t>
            </a:r>
            <a:r>
              <a:rPr lang="en-US" sz="3200" dirty="0" smtClean="0"/>
              <a:t>co</a:t>
            </a:r>
            <a:r>
              <a:rPr lang="ru-RU" sz="3200" dirty="0" smtClean="0"/>
              <a:t>здание художественного образа )</a:t>
            </a:r>
          </a:p>
          <a:p>
            <a:endParaRPr lang="ru-RU" sz="3200" dirty="0" smtClean="0"/>
          </a:p>
          <a:p>
            <a:r>
              <a:rPr lang="ru-RU" sz="3200" dirty="0" smtClean="0"/>
              <a:t>Искусство проявляет себя в законченных авторских произведениях</a:t>
            </a:r>
          </a:p>
          <a:p>
            <a:endParaRPr lang="ru-RU" sz="3200" dirty="0" smtClean="0"/>
          </a:p>
          <a:p>
            <a:r>
              <a:rPr lang="ru-RU" sz="3200" dirty="0" smtClean="0"/>
              <a:t>Индивидуально создание произведений искусства, индивидуально и их </a:t>
            </a:r>
            <a:r>
              <a:rPr lang="ru-RU" sz="3200" dirty="0" err="1" smtClean="0"/>
              <a:t>вocприятие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40767"/>
          </a:xfrm>
        </p:spPr>
        <p:txBody>
          <a:bodyPr/>
          <a:lstStyle/>
          <a:p>
            <a:r>
              <a:rPr lang="ru-RU" dirty="0" smtClean="0"/>
              <a:t>Особенности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51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искусстве не существует поступательного развития</a:t>
            </a:r>
          </a:p>
          <a:p>
            <a:endParaRPr lang="ru-RU" sz="2800" dirty="0" smtClean="0"/>
          </a:p>
          <a:p>
            <a:r>
              <a:rPr lang="ru-RU" sz="2800" dirty="0" smtClean="0"/>
              <a:t>Художественные шедевры остаются неподвластными времени, сохраняют свою ценность </a:t>
            </a:r>
          </a:p>
          <a:p>
            <a:endParaRPr lang="ru-RU" sz="2800" dirty="0" smtClean="0"/>
          </a:p>
          <a:p>
            <a:r>
              <a:rPr lang="ru-RU" sz="2800" dirty="0" smtClean="0"/>
              <a:t>Не зависит от опытного знания и материальных потребностей общества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368151"/>
          </a:xfrm>
        </p:spPr>
        <p:txBody>
          <a:bodyPr/>
          <a:lstStyle/>
          <a:p>
            <a:r>
              <a:rPr lang="ru-RU" dirty="0" smtClean="0"/>
              <a:t>Форма бытия искусства-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4680560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художественное произведение </a:t>
            </a:r>
            <a:r>
              <a:rPr lang="ru-RU" sz="3200" dirty="0" smtClean="0"/>
              <a:t>, имеющее видовую и жанровую определенность и осуществляется в виде материального предмета-знака , который передает людям художественную концепцию , обладающую эстетической ценностью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720081"/>
          </a:xfrm>
        </p:spPr>
        <p:txBody>
          <a:bodyPr>
            <a:normAutofit/>
          </a:bodyPr>
          <a:lstStyle/>
          <a:p>
            <a:r>
              <a:rPr lang="ru-RU" dirty="0" smtClean="0"/>
              <a:t>      Виды искусства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26876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архитектура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9772" y="2042501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живопись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4268" y="2843373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театр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4267" y="361735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музыка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0874" y="4365104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литература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268760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скульптура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204250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фотоискусство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282702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балет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61735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эстрада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41190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кино</a:t>
            </a: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908720"/>
            <a:ext cx="0" cy="378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1"/>
          </p:cNvCxnSpPr>
          <p:nvPr/>
        </p:nvCxnSpPr>
        <p:spPr>
          <a:xfrm>
            <a:off x="5104547" y="1592796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04547" y="2276872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544" y="2042502"/>
            <a:ext cx="1584176" cy="5224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жанры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051720" y="2276872"/>
            <a:ext cx="468052" cy="2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1" idx="1"/>
          </p:cNvCxnSpPr>
          <p:nvPr/>
        </p:nvCxnSpPr>
        <p:spPr>
          <a:xfrm>
            <a:off x="5076056" y="315105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3"/>
            <a:endCxn id="12" idx="1"/>
          </p:cNvCxnSpPr>
          <p:nvPr/>
        </p:nvCxnSpPr>
        <p:spPr>
          <a:xfrm>
            <a:off x="5104547" y="3905382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04547" y="4689140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584268" y="5157192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екоративно-прикладное 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5301208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цирк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2798930"/>
            <a:ext cx="1818202" cy="25022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Портрет</a:t>
            </a:r>
          </a:p>
          <a:p>
            <a:pPr algn="ctr"/>
            <a:r>
              <a:rPr lang="ru-RU" dirty="0" smtClean="0"/>
              <a:t>Натюрморт</a:t>
            </a:r>
          </a:p>
          <a:p>
            <a:pPr algn="ctr"/>
            <a:r>
              <a:rPr lang="ru-RU" dirty="0" smtClean="0"/>
              <a:t>Пейзаж</a:t>
            </a:r>
          </a:p>
          <a:p>
            <a:pPr algn="ctr"/>
            <a:r>
              <a:rPr lang="ru-RU" dirty="0" smtClean="0"/>
              <a:t>Бытовой жанр</a:t>
            </a:r>
          </a:p>
          <a:p>
            <a:pPr algn="ctr"/>
            <a:r>
              <a:rPr lang="ru-RU" dirty="0" smtClean="0"/>
              <a:t>Анималистический жанр</a:t>
            </a:r>
          </a:p>
          <a:p>
            <a:pPr algn="ctr"/>
            <a:r>
              <a:rPr lang="ru-RU" dirty="0" smtClean="0"/>
              <a:t>Исторический жанр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20" idx="2"/>
            <a:endCxn id="31" idx="0"/>
          </p:cNvCxnSpPr>
          <p:nvPr/>
        </p:nvCxnSpPr>
        <p:spPr>
          <a:xfrm>
            <a:off x="1259632" y="2564904"/>
            <a:ext cx="117013" cy="23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0" y="6021288"/>
            <a:ext cx="9144000" cy="836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основе различия-средства и способы  выражения художественного образа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9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628799"/>
          </a:xfrm>
        </p:spPr>
        <p:txBody>
          <a:bodyPr>
            <a:normAutofit/>
          </a:bodyPr>
          <a:lstStyle/>
          <a:p>
            <a:r>
              <a:rPr lang="ru-RU" dirty="0" smtClean="0"/>
              <a:t>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(от фр. </a:t>
            </a:r>
            <a:r>
              <a:rPr lang="fr-FR" sz="3200" i="1" dirty="0" smtClean="0"/>
              <a:t>genre</a:t>
            </a:r>
            <a:r>
              <a:rPr lang="ru-RU" sz="3200" dirty="0" smtClean="0"/>
              <a:t> — род) — общее понятие, отражающее наиболее существенные свойства и связи явлений мира искусства, совокупность формальных и содержательных особенностей произведения.</a:t>
            </a:r>
          </a:p>
          <a:p>
            <a:r>
              <a:rPr lang="ru-RU" sz="3200" dirty="0" smtClean="0"/>
              <a:t> В  литературе: </a:t>
            </a:r>
            <a:r>
              <a:rPr lang="ru-RU" sz="3200" dirty="0" err="1" smtClean="0"/>
              <a:t>ода,баллада,трагедия,комедия,роман,поэма</a:t>
            </a:r>
            <a:r>
              <a:rPr lang="ru-RU" sz="3200" dirty="0" smtClean="0"/>
              <a:t> и др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268759"/>
          </a:xfrm>
        </p:spPr>
        <p:txBody>
          <a:bodyPr/>
          <a:lstStyle/>
          <a:p>
            <a:r>
              <a:rPr lang="ru-RU" b="1" dirty="0" smtClean="0"/>
              <a:t>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315200" cy="51845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совокупность признаков, характеризующих искусство определённого времени, направления или индивидуальную манеру художника </a:t>
            </a:r>
          </a:p>
          <a:p>
            <a:r>
              <a:rPr lang="ru-RU" sz="3600" dirty="0" smtClean="0"/>
              <a:t>Пример: барокко , </a:t>
            </a:r>
            <a:r>
              <a:rPr lang="ru-RU" sz="3600" dirty="0" smtClean="0"/>
              <a:t>классицизм , романтизм, реализм </a:t>
            </a:r>
            <a:r>
              <a:rPr lang="ru-RU" sz="3600" dirty="0" smtClean="0"/>
              <a:t>и др.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схему классификации видов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Стр.118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432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Функции искусства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104122"/>
              </p:ext>
            </p:extLst>
          </p:nvPr>
        </p:nvGraphicFramePr>
        <p:xfrm>
          <a:off x="179512" y="692696"/>
          <a:ext cx="8712968" cy="604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743"/>
                <a:gridCol w="6211225"/>
              </a:tblGrid>
              <a:tr h="47257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Общественно-преобразующая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Идейно-эстетическое воздействие</a:t>
                      </a:r>
                      <a:r>
                        <a:rPr lang="ru-RU" sz="2000" baseline="0" dirty="0" smtClean="0"/>
                        <a:t> на людей для преобразования общества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Художественно-концептуальная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Анализ состояния окружающего мира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Воспитательная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Формирует личность, чувства и мысли людей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Эстетическая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Формирует эстетические вкусы т потребности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Утешительно-компенсаторная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Гармонизирует душу, сохраняет и восстанавливает психическое развитие человека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Предвосхищения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Предвосхищает будущее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Внушающая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Воздействует на подсознание </a:t>
                      </a:r>
                      <a:r>
                        <a:rPr lang="ru-RU" sz="2000" dirty="0" err="1" smtClean="0"/>
                        <a:t>людей,психику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Вывод: специфика искусства проявляется в следующем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999818"/>
              </p:ext>
            </p:extLst>
          </p:nvPr>
        </p:nvGraphicFramePr>
        <p:xfrm>
          <a:off x="467543" y="1556792"/>
          <a:ext cx="769005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966459"/>
                <a:gridCol w="2563350"/>
              </a:tblGrid>
              <a:tr h="482453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Наглядно и образно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Специфические</a:t>
                      </a:r>
                      <a:r>
                        <a:rPr lang="ru-RU" sz="2400" baseline="0" dirty="0" smtClean="0"/>
                        <a:t> средства и </a:t>
                      </a:r>
                      <a:r>
                        <a:rPr lang="ru-RU" sz="2400" dirty="0" smtClean="0"/>
                        <a:t>способы воспроизведения окружающей среды и создание художественных</a:t>
                      </a:r>
                      <a:r>
                        <a:rPr lang="ru-RU" sz="2400" baseline="0" dirty="0" smtClean="0"/>
                        <a:t> образов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Большая роль в познании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воображения и фантазии познающего субъекта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9"/>
            <a:ext cx="9144000" cy="1368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Проанализируйте  последующие картины и стихотворения ,опираясь на вопросы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1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1.Докажите,что это произведения искусства</a:t>
            </a:r>
          </a:p>
          <a:p>
            <a:r>
              <a:rPr lang="ru-RU" sz="4000" dirty="0" smtClean="0"/>
              <a:t>2.Какие характерные черты искусства проявлены в данных произведениях</a:t>
            </a:r>
          </a:p>
          <a:p>
            <a:r>
              <a:rPr lang="ru-RU" sz="4000" dirty="0" smtClean="0"/>
              <a:t>3.Обозначьте художественные образы и их содержание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368152"/>
          </a:xfrm>
        </p:spPr>
        <p:txBody>
          <a:bodyPr/>
          <a:lstStyle/>
          <a:p>
            <a:r>
              <a:rPr lang="ru-RU" dirty="0" smtClean="0"/>
              <a:t>Искусство-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r>
              <a:rPr lang="ru-RU" sz="3200" dirty="0" smtClean="0"/>
              <a:t>Особая форма общественного сознания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Практическая деятельность человека ,направленная на освоение и создание эстетических ценностей</a:t>
            </a:r>
          </a:p>
          <a:p>
            <a:r>
              <a:rPr lang="ru-RU" sz="3600" dirty="0" smtClean="0"/>
              <a:t>Выражает эстетическое отношение </a:t>
            </a:r>
            <a:r>
              <a:rPr lang="ru-RU" sz="3600" dirty="0"/>
              <a:t>человека к миру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980729"/>
            <a:ext cx="3491880" cy="5328632"/>
          </a:xfrm>
        </p:spPr>
        <p:txBody>
          <a:bodyPr/>
          <a:lstStyle/>
          <a:p>
            <a:r>
              <a:rPr lang="ru-RU" dirty="0" smtClean="0"/>
              <a:t>Классицизм </a:t>
            </a:r>
          </a:p>
          <a:p>
            <a:r>
              <a:rPr lang="ru-RU" dirty="0" err="1" smtClean="0"/>
              <a:t>Боровиковский</a:t>
            </a:r>
            <a:endParaRPr lang="ru-RU" dirty="0" smtClean="0"/>
          </a:p>
          <a:p>
            <a:r>
              <a:rPr lang="ru-RU" dirty="0" smtClean="0"/>
              <a:t>Портрет Державина</a:t>
            </a:r>
            <a:endParaRPr lang="ru-RU" dirty="0"/>
          </a:p>
        </p:txBody>
      </p:sp>
      <p:pic>
        <p:nvPicPr>
          <p:cNvPr id="5122" name="Picture 2" descr="C:\Users\вика\Pictures\портрет державина борови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5457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980727"/>
          </a:xfrm>
        </p:spPr>
        <p:txBody>
          <a:bodyPr/>
          <a:lstStyle/>
          <a:p>
            <a:r>
              <a:rPr lang="ru-RU" dirty="0" smtClean="0"/>
              <a:t>Ломоносов М.В. (Классицизм)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76456" cy="5877271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ru-RU" b="1" dirty="0" smtClean="0"/>
              <a:t>Вечернее размышление о божием величестве...</a:t>
            </a:r>
          </a:p>
          <a:p>
            <a:pPr>
              <a:buNone/>
            </a:pPr>
            <a:r>
              <a:rPr lang="ru-RU" sz="3200" dirty="0" smtClean="0"/>
              <a:t>  Лице свое скрывает день;</a:t>
            </a:r>
          </a:p>
          <a:p>
            <a:pPr>
              <a:buNone/>
            </a:pPr>
            <a:r>
              <a:rPr lang="ru-RU" sz="3200" dirty="0" smtClean="0"/>
              <a:t> Поля покрыла мрачна ночь;</a:t>
            </a:r>
          </a:p>
          <a:p>
            <a:pPr>
              <a:buNone/>
            </a:pPr>
            <a:r>
              <a:rPr lang="ru-RU" sz="3200" dirty="0" smtClean="0"/>
              <a:t> Взошла на горы черна тень;</a:t>
            </a:r>
          </a:p>
          <a:p>
            <a:pPr>
              <a:buNone/>
            </a:pPr>
            <a:r>
              <a:rPr lang="ru-RU" sz="3200" dirty="0" smtClean="0"/>
              <a:t> Лучи от нас склонились прочь; </a:t>
            </a:r>
          </a:p>
          <a:p>
            <a:pPr>
              <a:buNone/>
            </a:pPr>
            <a:r>
              <a:rPr lang="ru-RU" sz="3200" dirty="0" smtClean="0"/>
              <a:t>Открылась бездна звезд полна; </a:t>
            </a:r>
          </a:p>
          <a:p>
            <a:pPr>
              <a:buNone/>
            </a:pPr>
            <a:r>
              <a:rPr lang="ru-RU" sz="3200" dirty="0" smtClean="0"/>
              <a:t>  Звездам числа нет, бездне дна.</a:t>
            </a:r>
          </a:p>
          <a:p>
            <a:pPr>
              <a:buNone/>
            </a:pPr>
            <a:r>
              <a:rPr lang="ru-RU" sz="3200" dirty="0" smtClean="0"/>
              <a:t> Песчинка как в морских волнах,</a:t>
            </a:r>
          </a:p>
          <a:p>
            <a:pPr>
              <a:buNone/>
            </a:pPr>
            <a:r>
              <a:rPr lang="ru-RU" sz="3200" dirty="0" smtClean="0"/>
              <a:t> Как мала искра в вечном льде,</a:t>
            </a:r>
          </a:p>
          <a:p>
            <a:pPr>
              <a:buNone/>
            </a:pPr>
            <a:r>
              <a:rPr lang="ru-RU" sz="3200" dirty="0" smtClean="0"/>
              <a:t> Как в сильном вихре тонкий прах, </a:t>
            </a:r>
          </a:p>
          <a:p>
            <a:pPr>
              <a:buNone/>
            </a:pPr>
            <a:r>
              <a:rPr lang="ru-RU" sz="3200" dirty="0" smtClean="0"/>
              <a:t>В свирепом как перо огне,</a:t>
            </a:r>
          </a:p>
          <a:p>
            <a:pPr>
              <a:buNone/>
            </a:pPr>
            <a:r>
              <a:rPr lang="ru-RU" sz="3200" dirty="0" smtClean="0"/>
              <a:t> Так я, в сей бездне углублен,</a:t>
            </a:r>
          </a:p>
          <a:p>
            <a:pPr>
              <a:buNone/>
            </a:pPr>
            <a:r>
              <a:rPr lang="ru-RU" sz="3200" dirty="0" smtClean="0"/>
              <a:t> Теряюсь, </a:t>
            </a:r>
            <a:r>
              <a:rPr lang="ru-RU" sz="3200" dirty="0" err="1" smtClean="0"/>
              <a:t>мысльми</a:t>
            </a:r>
            <a:r>
              <a:rPr lang="ru-RU" sz="3200" dirty="0" smtClean="0"/>
              <a:t> утомлен! 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а\Documents\реп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53285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РЕПИН «БУРЛАКИ НА ВОЛГЕ» Р(РЕАЛИЗМ)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7762056" cy="1196752"/>
          </a:xfrm>
        </p:spPr>
        <p:txBody>
          <a:bodyPr>
            <a:noAutofit/>
          </a:bodyPr>
          <a:lstStyle/>
          <a:p>
            <a:pPr marL="1874520" lvl="8" indent="0">
              <a:buNone/>
            </a:pPr>
            <a:r>
              <a:rPr lang="ru-RU" sz="2800" dirty="0" smtClean="0"/>
              <a:t>Клод МОНЕ. «Впечатление . Восход </a:t>
            </a:r>
            <a:r>
              <a:rPr lang="ru-RU" sz="2800" dirty="0" smtClean="0"/>
              <a:t>солнца ». Импрессионизм</a:t>
            </a:r>
            <a:endParaRPr lang="ru-RU" sz="2800" dirty="0"/>
          </a:p>
        </p:txBody>
      </p:sp>
      <p:pic>
        <p:nvPicPr>
          <p:cNvPr id="3074" name="Picture 2" descr="C:\Users\вика\Pictures\моне впечатление восход солн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240809" cy="46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908720"/>
          </a:xfrm>
        </p:spPr>
        <p:txBody>
          <a:bodyPr/>
          <a:lstStyle/>
          <a:p>
            <a:r>
              <a:rPr lang="ru-RU" dirty="0" err="1" smtClean="0"/>
              <a:t>К.Бальмонт.Импрессионизм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618040" cy="60212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Солнце пахнет травами,</a:t>
            </a:r>
            <a:br>
              <a:rPr lang="ru-RU" sz="2400" dirty="0" smtClean="0"/>
            </a:br>
            <a:r>
              <a:rPr lang="ru-RU" sz="2400" dirty="0" smtClean="0"/>
              <a:t>Свежими купавами,</a:t>
            </a:r>
            <a:br>
              <a:rPr lang="ru-RU" sz="2400" dirty="0" smtClean="0"/>
            </a:br>
            <a:r>
              <a:rPr lang="ru-RU" sz="2400" dirty="0" smtClean="0"/>
              <a:t>Пробужденною весной,</a:t>
            </a:r>
            <a:br>
              <a:rPr lang="ru-RU" sz="2400" dirty="0" smtClean="0"/>
            </a:br>
            <a:r>
              <a:rPr lang="ru-RU" sz="2400" dirty="0" smtClean="0"/>
              <a:t>И смолистою сосной.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Нежно-светлоткаными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Ландышами пьяными,</a:t>
            </a:r>
            <a:br>
              <a:rPr lang="ru-RU" sz="2400" dirty="0" smtClean="0"/>
            </a:br>
            <a:r>
              <a:rPr lang="ru-RU" sz="2400" dirty="0" smtClean="0"/>
              <a:t>Что победно расцвели</a:t>
            </a:r>
            <a:br>
              <a:rPr lang="ru-RU" sz="2400" dirty="0" smtClean="0"/>
            </a:br>
            <a:r>
              <a:rPr lang="ru-RU" sz="2400" dirty="0" smtClean="0"/>
              <a:t>В остром запахе земли.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Солнце светит звонами,</a:t>
            </a:r>
            <a:br>
              <a:rPr lang="ru-RU" sz="2400" dirty="0" smtClean="0"/>
            </a:br>
            <a:r>
              <a:rPr lang="ru-RU" sz="2400" dirty="0" smtClean="0"/>
              <a:t>Листьями зелеными,</a:t>
            </a:r>
            <a:br>
              <a:rPr lang="ru-RU" sz="2400" dirty="0" smtClean="0"/>
            </a:br>
            <a:r>
              <a:rPr lang="ru-RU" sz="2400" dirty="0" smtClean="0"/>
              <a:t>Дышит вешним пеньем птиц,</a:t>
            </a:r>
            <a:br>
              <a:rPr lang="ru-RU" sz="2400" dirty="0" smtClean="0"/>
            </a:br>
            <a:r>
              <a:rPr lang="ru-RU" sz="2400" dirty="0" smtClean="0"/>
              <a:t>Дышит смехом юных лиц.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ика\Pictures\под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4680520" cy="6219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5589240"/>
            <a:ext cx="4139952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Винсент Ван </a:t>
            </a:r>
            <a:r>
              <a:rPr lang="ru-RU" sz="3600" dirty="0" err="1" smtClean="0"/>
              <a:t>Гог</a:t>
            </a:r>
            <a:r>
              <a:rPr lang="ru-RU" sz="3600" dirty="0" smtClean="0"/>
              <a:t>  «Подсолнухи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а\Pictures\под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60432" cy="5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1008112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52291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Подготовить сообщение об одном из направлений искусства</a:t>
            </a:r>
          </a:p>
          <a:p>
            <a:r>
              <a:rPr lang="ru-RU" sz="4000" dirty="0" smtClean="0"/>
              <a:t>Параграф 11</a:t>
            </a:r>
          </a:p>
          <a:p>
            <a:r>
              <a:rPr lang="ru-RU" sz="4000" dirty="0" smtClean="0"/>
              <a:t>Анализ документа-текст Платонова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40767"/>
          </a:xfrm>
        </p:spPr>
        <p:txBody>
          <a:bodyPr/>
          <a:lstStyle/>
          <a:p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496859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Создает особую реальность-художественную, в которой эстетическое отражение мира, как правило мало связано с утилитарными потребностями человека</a:t>
            </a:r>
          </a:p>
          <a:p>
            <a:r>
              <a:rPr lang="ru-RU" sz="3600" dirty="0" smtClean="0"/>
              <a:t>Форма художественного познания</a:t>
            </a:r>
          </a:p>
          <a:p>
            <a:r>
              <a:rPr lang="ru-RU" sz="3600" dirty="0" smtClean="0"/>
              <a:t>Человек с помощью искусства  пытается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осмыслить , отразить , преобразовать окружающий мир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7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Теории о происхождении искусства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55556"/>
              </p:ext>
            </p:extLst>
          </p:nvPr>
        </p:nvGraphicFramePr>
        <p:xfrm>
          <a:off x="0" y="1052736"/>
          <a:ext cx="9144000" cy="535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1872208"/>
                <a:gridCol w="2081294"/>
                <a:gridCol w="234669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Биологизаторская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Трудовая</a:t>
                      </a:r>
                      <a:endParaRPr lang="ru-RU" dirty="0"/>
                    </a:p>
                  </a:txBody>
                  <a:tcPr/>
                </a:tc>
              </a:tr>
              <a:tr h="4562087">
                <a:tc>
                  <a:txBody>
                    <a:bodyPr/>
                    <a:lstStyle/>
                    <a:p>
                      <a:r>
                        <a:rPr lang="ru-RU" dirty="0" smtClean="0"/>
                        <a:t>-из</a:t>
                      </a:r>
                      <a:r>
                        <a:rPr lang="ru-RU" baseline="0" dirty="0" smtClean="0"/>
                        <a:t> потребности привлечения внимания противоположного пола.</a:t>
                      </a:r>
                    </a:p>
                    <a:p>
                      <a:r>
                        <a:rPr lang="ru-RU" baseline="0" dirty="0" smtClean="0"/>
                        <a:t>-из душевного волнения, психики, находящейся в состоянии конфликта, в моменты преобразования и переключения энергии элементарных влечений на цели высокой творческой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-из потребности расходования человеком нерастраченной в трудовой</a:t>
                      </a:r>
                      <a:r>
                        <a:rPr lang="ru-RU" baseline="0" dirty="0" smtClean="0"/>
                        <a:t> деятельности  </a:t>
                      </a:r>
                      <a:r>
                        <a:rPr lang="ru-RU" dirty="0" smtClean="0"/>
                        <a:t>энергии,</a:t>
                      </a:r>
                    </a:p>
                    <a:p>
                      <a:r>
                        <a:rPr lang="ru-RU" dirty="0" smtClean="0"/>
                        <a:t>- из необходимости тренировки для усвоения социальных ролей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-форма</a:t>
                      </a:r>
                      <a:r>
                        <a:rPr lang="ru-RU" baseline="0" dirty="0" smtClean="0"/>
                        <a:t> различных видов магии, внедренной в повседневную деятельность (от первобытных времен)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-результат труда : полезные качества  произведенных предметов</a:t>
                      </a:r>
                      <a:r>
                        <a:rPr lang="ru-RU" baseline="0" dirty="0" smtClean="0"/>
                        <a:t> становятся объектом художественного наслаждения.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792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7"/>
            <a:ext cx="7315200" cy="5256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Искусство- «посредник того, чего нельзя высказать» (Гёте)</a:t>
            </a:r>
          </a:p>
          <a:p>
            <a:r>
              <a:rPr lang="ru-RU" sz="3200" dirty="0" smtClean="0"/>
              <a:t>Отражает чувственное восприятие окружающего мира</a:t>
            </a:r>
          </a:p>
          <a:p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Эстетика</a:t>
            </a:r>
            <a:r>
              <a:rPr lang="ru-RU" sz="3200" dirty="0" smtClean="0"/>
              <a:t> (от чувственный, чувствующий)-исследует сущность и формы прекрасного, общие законы искусства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Эстетическая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Умение воспринимать прекрасное</a:t>
            </a:r>
          </a:p>
          <a:p>
            <a:r>
              <a:rPr lang="ru-RU" sz="3600" dirty="0" smtClean="0"/>
              <a:t>Воспитывается в человеке</a:t>
            </a:r>
          </a:p>
          <a:p>
            <a:r>
              <a:rPr lang="ru-RU" sz="3600" dirty="0" smtClean="0"/>
              <a:t>Необходимый компонент развитой личности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Взгляды на сущность искусства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804389"/>
              </p:ext>
            </p:extLst>
          </p:nvPr>
        </p:nvGraphicFramePr>
        <p:xfrm>
          <a:off x="755576" y="1125538"/>
          <a:ext cx="7474024" cy="34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012"/>
                <a:gridCol w="3737012"/>
              </a:tblGrid>
              <a:tr h="34555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Искусство-</a:t>
                      </a:r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подражание природе</a:t>
                      </a:r>
                      <a:r>
                        <a:rPr lang="ru-RU" sz="2800" dirty="0" smtClean="0"/>
                        <a:t>. Природа-лучший мастер форм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Искусство-</a:t>
                      </a:r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творческое самовыражение личности </a:t>
                      </a:r>
                      <a:r>
                        <a:rPr lang="ru-RU" sz="2800" dirty="0" smtClean="0"/>
                        <a:t>или знаково-символическая концепция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0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Предмет искусства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764705"/>
            <a:ext cx="7315200" cy="55446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Человек</a:t>
            </a:r>
          </a:p>
          <a:p>
            <a:r>
              <a:rPr lang="ru-RU" sz="3200" dirty="0" smtClean="0"/>
              <a:t>Его отношение с окружающим миром, другими индивидами</a:t>
            </a:r>
          </a:p>
          <a:p>
            <a:r>
              <a:rPr lang="ru-RU" sz="3200" dirty="0" smtClean="0"/>
              <a:t>Жизнь людей в определенных исторических условиях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92134" y="3390792"/>
            <a:ext cx="648072" cy="6121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077072"/>
            <a:ext cx="5760640" cy="6840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Художественные образы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51330"/>
            <a:ext cx="3672408" cy="83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Результат вымысла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761148"/>
            <a:ext cx="38884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Отражение действительности</a:t>
            </a:r>
            <a:endParaRPr lang="ru-RU" sz="3200" dirty="0"/>
          </a:p>
        </p:txBody>
      </p:sp>
      <p:sp>
        <p:nvSpPr>
          <p:cNvPr id="8" name="Крест 7"/>
          <p:cNvSpPr/>
          <p:nvPr/>
        </p:nvSpPr>
        <p:spPr>
          <a:xfrm>
            <a:off x="4168479" y="5088459"/>
            <a:ext cx="360040" cy="405862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805264"/>
            <a:ext cx="9144000" cy="94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Процесс художественного обобщения, выделение существенных признаков познаваемых предметов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3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315200" cy="4032447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Выделите и выпишите со стр.114-116 особенности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301208"/>
            <a:ext cx="7315200" cy="100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213</TotalTime>
  <Words>662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Перспектива</vt:lpstr>
      <vt:lpstr>Искусство и духовная жизнь</vt:lpstr>
      <vt:lpstr>Искусство-</vt:lpstr>
      <vt:lpstr>Искусство</vt:lpstr>
      <vt:lpstr>Теории о происхождении искусства</vt:lpstr>
      <vt:lpstr>Презентация PowerPoint</vt:lpstr>
      <vt:lpstr>Эстетическая культура</vt:lpstr>
      <vt:lpstr>Взгляды на сущность искусства</vt:lpstr>
      <vt:lpstr>           Предмет искусства </vt:lpstr>
      <vt:lpstr>Выделите и выпишите со стр.114-116 особенности искусства</vt:lpstr>
      <vt:lpstr>Особенности искусства</vt:lpstr>
      <vt:lpstr>Особенности искусства</vt:lpstr>
      <vt:lpstr>Форма бытия искусства-</vt:lpstr>
      <vt:lpstr>      Виды искусства</vt:lpstr>
      <vt:lpstr>Жанр</vt:lpstr>
      <vt:lpstr>Стиль</vt:lpstr>
      <vt:lpstr>Составьте схему классификации видов искусства</vt:lpstr>
      <vt:lpstr>     Функции искусства</vt:lpstr>
      <vt:lpstr> Вывод: специфика искусства проявляется в следующем</vt:lpstr>
      <vt:lpstr>Проанализируйте  последующие картины и стихотворения ,опираясь на вопросы </vt:lpstr>
      <vt:lpstr>Презентация PowerPoint</vt:lpstr>
      <vt:lpstr>Ломоносов М.В. (Классицизм)</vt:lpstr>
      <vt:lpstr>Презентация PowerPoint</vt:lpstr>
      <vt:lpstr>Презентация PowerPoint</vt:lpstr>
      <vt:lpstr>К.Бальмонт.Импрессионизм</vt:lpstr>
      <vt:lpstr>Презентация PowerPoint</vt:lpstr>
      <vt:lpstr>Презентация PowerPoint</vt:lpstr>
      <vt:lpstr>Домашнее задание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и духовная жизнь</dc:title>
  <dc:creator>михаил</dc:creator>
  <cp:lastModifiedBy>михаил</cp:lastModifiedBy>
  <cp:revision>30</cp:revision>
  <dcterms:created xsi:type="dcterms:W3CDTF">2013-12-17T18:27:56Z</dcterms:created>
  <dcterms:modified xsi:type="dcterms:W3CDTF">2013-12-23T09:23:07Z</dcterms:modified>
</cp:coreProperties>
</file>