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D4A2F-5FD8-46B7-A01B-61E2D06E592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ACFA5-2869-44AE-94D3-4C0D8808E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1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ACFA5-2869-44AE-94D3-4C0D8808E306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F255F2-2B63-49F8-8EDB-5EC14895731F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7C5609-C3AB-4192-A752-606E54D065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15f80327-adca-30fd-4183-912b26f19bc5/view/" TargetMode="External"/><Relationship Id="rId2" Type="http://schemas.openxmlformats.org/officeDocument/2006/relationships/hyperlink" Target="http://www.fcior.edu.ru/card/458/dvizhenie-tel-broshennyh-vverh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02a97c2e-ddbe-3145-f3bd-0d52e38904ce/view/" TargetMode="External"/><Relationship Id="rId2" Type="http://schemas.openxmlformats.org/officeDocument/2006/relationships/hyperlink" Target="http://www.fcior.edu.ru/card/6694/zakon-arhimeda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ior.edu.ru/card/8492/izmerenie-skorosti-ravnomernogo-dvizheniya-gruzovika.htm" TargetMode="External"/><Relationship Id="rId2" Type="http://schemas.openxmlformats.org/officeDocument/2006/relationships/hyperlink" Target="http://www.fcior.edu.ru/card/19266/vesy-vzveshivanie-praktikum-resheniya-zadach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-collection.edu.ru/catalog/res/36e88281-dd1b-447f-bd9e-a8d707d71fde/view/" TargetMode="External"/><Relationship Id="rId5" Type="http://schemas.openxmlformats.org/officeDocument/2006/relationships/hyperlink" Target="http://school-collection.edu.ru/catalog/res/3db6581e-6e93-c680-9adc-0fa3fc50ce49/view/" TargetMode="External"/><Relationship Id="rId4" Type="http://schemas.openxmlformats.org/officeDocument/2006/relationships/hyperlink" Target="http://school-collection.edu.ru/catalog/rubr/bf5c59d6-a562-2c61-9d98-139ac12015dd/?interface=catalog&amp;class%5b%5d=51&amp;subject%5b%5d=3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catalog/rubr/cd285216-eb96-a7b2-0127-01c6a1db4b31/?interface=catalog&amp;class%5b%5d=51&amp;subject%5b%5d=3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catalog/rubr/06593a88-c528-6d50-1ae8-93d183b1b1c7/73980/?interface=catalog&amp;class=51&amp;subject=3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lass.ru/node/10971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ior.edu/ru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kolu.ru/" TargetMode="External"/><Relationship Id="rId5" Type="http://schemas.openxmlformats.org/officeDocument/2006/relationships/hyperlink" Target="http://www.openclass.ru/" TargetMode="External"/><Relationship Id="rId4" Type="http://schemas.openxmlformats.org/officeDocument/2006/relationships/hyperlink" Target="http://www.rsr-olymp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Подготовка и проведение уроков различного типа на основе использования ЭОР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797152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Учитель физики </a:t>
            </a:r>
          </a:p>
          <a:p>
            <a:pPr algn="r"/>
            <a:r>
              <a:rPr lang="ru-RU" sz="1800" dirty="0" smtClean="0"/>
              <a:t>Волкова Е.И.</a:t>
            </a:r>
          </a:p>
          <a:p>
            <a:pPr algn="r"/>
            <a:r>
              <a:rPr lang="ru-RU" sz="1800" dirty="0" smtClean="0"/>
              <a:t>МБОУ «</a:t>
            </a:r>
            <a:r>
              <a:rPr lang="ru-RU" sz="1800" dirty="0" err="1" smtClean="0"/>
              <a:t>Супоневская</a:t>
            </a:r>
            <a:r>
              <a:rPr lang="ru-RU" sz="1800" dirty="0" smtClean="0"/>
              <a:t> </a:t>
            </a:r>
            <a:r>
              <a:rPr lang="ru-RU" sz="1800" dirty="0" err="1" smtClean="0"/>
              <a:t>сош</a:t>
            </a:r>
            <a:r>
              <a:rPr lang="ru-RU" sz="1800" dirty="0" smtClean="0"/>
              <a:t> №2»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Типы ЭОР</a:t>
            </a:r>
            <a:r>
              <a:rPr lang="ru-RU" b="1" i="1" dirty="0" smtClean="0"/>
              <a:t>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200" dirty="0" smtClean="0"/>
              <a:t>используемые при подготовке и проведении уроков изучения нового материала по физике: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ЭОР</a:t>
            </a:r>
            <a:r>
              <a:rPr lang="ru-RU" dirty="0"/>
              <a:t>: все типы информационных модулей; практические модули определенных типов: лабораторная работа; работа с интерактивными моделями (например, </a:t>
            </a:r>
            <a:r>
              <a:rPr lang="ru-RU" u="sng" dirty="0">
                <a:hlinkClick r:id="rId2"/>
              </a:rPr>
              <a:t>Движение тел, брошенных вверх</a:t>
            </a:r>
            <a:r>
              <a:rPr lang="ru-RU" dirty="0"/>
              <a:t>);</a:t>
            </a:r>
          </a:p>
          <a:p>
            <a:r>
              <a:rPr lang="ru-RU" dirty="0"/>
              <a:t>ЦОР: </a:t>
            </a:r>
          </a:p>
          <a:p>
            <a:r>
              <a:rPr lang="ru-RU" dirty="0"/>
              <a:t>- анимации (</a:t>
            </a:r>
            <a:r>
              <a:rPr lang="ru-RU" u="sng" dirty="0"/>
              <a:t>например, </a:t>
            </a:r>
            <a:r>
              <a:rPr lang="ru-RU" u="sng" dirty="0">
                <a:hlinkClick r:id="rId3"/>
              </a:rPr>
              <a:t>Взаимодействие тел. Методы измерения силы</a:t>
            </a:r>
            <a:r>
              <a:rPr lang="ru-RU" dirty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Урок </a:t>
            </a:r>
            <a:r>
              <a:rPr lang="ru-RU" b="1" dirty="0"/>
              <a:t>– закрепление знаний и формирование умений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Цель уроков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первичное усвоение изученных элементов содержания. </a:t>
            </a:r>
            <a:r>
              <a:rPr lang="ru-RU" b="1" i="1" dirty="0"/>
              <a:t>Основной вид деятельности </a:t>
            </a:r>
            <a:r>
              <a:rPr lang="ru-RU" dirty="0"/>
              <a:t>– воспроизведение формулировок и выполнение заданий по образцу.</a:t>
            </a:r>
          </a:p>
          <a:p>
            <a:r>
              <a:rPr lang="ru-RU" b="1" i="1" dirty="0"/>
              <a:t>Модели </a:t>
            </a:r>
            <a:r>
              <a:rPr lang="ru-RU" b="1" i="1" dirty="0" smtClean="0"/>
              <a:t>уроков</a:t>
            </a:r>
            <a:r>
              <a:rPr lang="ru-RU" dirty="0" smtClean="0"/>
              <a:t>– </a:t>
            </a:r>
            <a:r>
              <a:rPr lang="ru-RU" dirty="0"/>
              <a:t>выполнение упражнений, </a:t>
            </a:r>
            <a:r>
              <a:rPr lang="ru-RU" dirty="0" smtClean="0"/>
              <a:t>урок-практикум </a:t>
            </a:r>
            <a:r>
              <a:rPr lang="ru-RU" sz="2000" dirty="0" smtClean="0"/>
              <a:t>(</a:t>
            </a:r>
            <a:r>
              <a:rPr lang="ru-RU" sz="2000" dirty="0"/>
              <a:t>практикум, носящий репродуктивный и </a:t>
            </a:r>
            <a:r>
              <a:rPr lang="ru-RU" sz="2000" dirty="0" err="1"/>
              <a:t>неиндивидуализированный</a:t>
            </a:r>
            <a:r>
              <a:rPr lang="ru-RU" sz="2000" dirty="0"/>
              <a:t> характер, индивидуализированный практикум, творческий </a:t>
            </a:r>
            <a:r>
              <a:rPr lang="ru-RU" sz="2000" dirty="0" smtClean="0"/>
              <a:t>практикум).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Типы ЭОР,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700" dirty="0" smtClean="0"/>
              <a:t>используемые при подготовке и проведении уроков закрепление знаний и формирование умений по физике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практические модули:</a:t>
            </a:r>
          </a:p>
          <a:p>
            <a:r>
              <a:rPr lang="ru-RU" dirty="0"/>
              <a:t>ЭОР: практикумы, включающие решение простейших задач по теме (например, </a:t>
            </a:r>
            <a:r>
              <a:rPr lang="ru-RU" u="sng" dirty="0">
                <a:hlinkClick r:id="rId2"/>
              </a:rPr>
              <a:t>Закон Архимеда</a:t>
            </a:r>
            <a:r>
              <a:rPr lang="ru-RU" dirty="0"/>
              <a:t>);</a:t>
            </a:r>
          </a:p>
          <a:p>
            <a:r>
              <a:rPr lang="ru-RU" dirty="0"/>
              <a:t>ЦОР: виртуальные практикумы; интерактивные задачи по физике (</a:t>
            </a:r>
            <a:r>
              <a:rPr lang="ru-RU" u="sng" dirty="0"/>
              <a:t>например, </a:t>
            </a:r>
            <a:r>
              <a:rPr lang="ru-RU" u="sng" dirty="0">
                <a:hlinkClick r:id="rId3"/>
              </a:rPr>
              <a:t>Брусок, лежащий на столе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Урок - применения знаний и умений на практике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36504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Цель </a:t>
            </a:r>
            <a:r>
              <a:rPr lang="ru-RU" b="1" i="1" dirty="0" smtClean="0"/>
              <a:t>уроков </a:t>
            </a:r>
            <a:r>
              <a:rPr lang="ru-RU" dirty="0" smtClean="0"/>
              <a:t>– </a:t>
            </a:r>
            <a:r>
              <a:rPr lang="ru-RU" dirty="0"/>
              <a:t>формирование умения использовать полученные знания и умения для решения проблем. </a:t>
            </a:r>
            <a:endParaRPr lang="ru-RU" dirty="0" smtClean="0"/>
          </a:p>
          <a:p>
            <a:r>
              <a:rPr lang="ru-RU" dirty="0" smtClean="0"/>
              <a:t>Можно </a:t>
            </a:r>
            <a:r>
              <a:rPr lang="ru-RU" dirty="0"/>
              <a:t>выделить несколько уровней применения знаний и умений по физике:</a:t>
            </a:r>
          </a:p>
          <a:p>
            <a:r>
              <a:rPr lang="ru-RU" dirty="0"/>
              <a:t>- репродуктивный, который характеризуется применением знаний и умений в знакомой ситуации;</a:t>
            </a:r>
          </a:p>
          <a:p>
            <a:r>
              <a:rPr lang="ru-RU" dirty="0"/>
              <a:t>- продуктивный, который характеризуется применением знаний и умений в частично измененной или полностью новой ситуации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Урок – решение задач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764705"/>
          <a:ext cx="8712970" cy="593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2251442"/>
                <a:gridCol w="2210885"/>
                <a:gridCol w="2003992"/>
                <a:gridCol w="1742594"/>
              </a:tblGrid>
              <a:tr h="441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Этап урока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Деятельность учащихся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Деятельность учителя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1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Постановка задачи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ЭУМ П-типа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Воспринимают условие 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Поясняет условие задачи </a:t>
                      </a:r>
                    </a:p>
                  </a:txBody>
                  <a:tcPr marL="68580" marR="68580" marT="0" marB="0"/>
                </a:tc>
              </a:tr>
              <a:tr h="1522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Поиск решения задачи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Содержание поиска.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Содержание наводящих подсказок.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Осуществляют поиск решения задачи. Воспринимают их содержание наводящих подсказок, осознают их содержание, делают выводы.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Задает наводящие вопросы.</a:t>
                      </a:r>
                    </a:p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Демонстрирует по необходимости наводящие подсказки.</a:t>
                      </a:r>
                    </a:p>
                  </a:txBody>
                  <a:tcPr marL="68580" marR="68580" marT="0" marB="0"/>
                </a:tc>
              </a:tr>
              <a:tr h="652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Оформление плана решения 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План решения 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Фиксируют план решения 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Дает необходимые пояснения этапам решения задачи. </a:t>
                      </a:r>
                    </a:p>
                  </a:txBody>
                  <a:tcPr marL="68580" marR="68580" marT="0" marB="0"/>
                </a:tc>
              </a:tr>
              <a:tr h="973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Решение задачи. Запись ответа.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Содержание решения задачи, содержание пошаговых подсказок.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Знакомятся по необходимости с содержанием пошаговых подсказок, записывают решение задачи, ответ.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 необходимости оказывает помощь, отвечает на вопросы. </a:t>
                      </a:r>
                    </a:p>
                  </a:txBody>
                  <a:tcPr marL="68580" marR="68580" marT="0" marB="0"/>
                </a:tc>
              </a:tr>
              <a:tr h="441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Постановка задачи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….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</a:tr>
              <a:tr h="441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</a:tr>
              <a:tr h="584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Выполнение учащимися контрольного задания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Контрольное задание (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модули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К-типа, и/или аналогичные ЦОР (например, тесты))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Выполняют задание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Анализирует ответы учащихся, оценивает их деятельность</a:t>
                      </a:r>
                    </a:p>
                  </a:txBody>
                  <a:tcPr marL="68580" marR="68580" marT="0" marB="0"/>
                </a:tc>
              </a:tr>
              <a:tr h="441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Формулирование выводов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Выводы по уроку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Фиксируют выводы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604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Формулирует выводы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15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Типы </a:t>
            </a:r>
            <a:r>
              <a:rPr lang="ru-RU" b="1" i="1" dirty="0"/>
              <a:t>ЭОР,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используемые </a:t>
            </a:r>
            <a:r>
              <a:rPr lang="ru-RU" sz="2700" dirty="0"/>
              <a:t>при подготовке и проведении уроков применения знаний и умений на практике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ЭОР: </a:t>
            </a:r>
          </a:p>
          <a:p>
            <a:r>
              <a:rPr lang="ru-RU" dirty="0"/>
              <a:t>практические модули: практикумы, включающие в себя решение задач (например, </a:t>
            </a:r>
            <a:r>
              <a:rPr lang="ru-RU" u="sng" dirty="0">
                <a:hlinkClick r:id="rId2"/>
              </a:rPr>
              <a:t>Весы. Взвешивание. Практикум решения задач</a:t>
            </a:r>
            <a:r>
              <a:rPr lang="ru-RU" dirty="0"/>
              <a:t>); лабораторные работы (например, </a:t>
            </a:r>
            <a:r>
              <a:rPr lang="ru-RU" u="sng" dirty="0">
                <a:hlinkClick r:id="rId3"/>
              </a:rPr>
              <a:t>Измерение скорости равномерного движения грузовика</a:t>
            </a:r>
            <a:r>
              <a:rPr lang="ru-RU" dirty="0"/>
              <a:t>);</a:t>
            </a:r>
          </a:p>
          <a:p>
            <a:r>
              <a:rPr lang="ru-RU" dirty="0"/>
              <a:t>ЦОР:</a:t>
            </a:r>
          </a:p>
          <a:p>
            <a:r>
              <a:rPr lang="ru-RU" dirty="0"/>
              <a:t>- </a:t>
            </a:r>
            <a:r>
              <a:rPr lang="ru-RU" u="sng" dirty="0">
                <a:hlinkClick r:id="rId4"/>
              </a:rPr>
              <a:t>интерактивные лабораторные работы по физике</a:t>
            </a:r>
            <a:r>
              <a:rPr lang="ru-RU" dirty="0"/>
              <a:t>;</a:t>
            </a:r>
          </a:p>
          <a:p>
            <a:r>
              <a:rPr lang="ru-RU" dirty="0"/>
              <a:t>- интерактивные задачи по физике (</a:t>
            </a:r>
            <a:r>
              <a:rPr lang="ru-RU" u="sng" dirty="0"/>
              <a:t>например, </a:t>
            </a:r>
            <a:r>
              <a:rPr lang="ru-RU" u="sng" dirty="0">
                <a:hlinkClick r:id="rId5"/>
              </a:rPr>
              <a:t>Бусинка, находящаяся на раскрученном диске</a:t>
            </a:r>
            <a:r>
              <a:rPr lang="ru-RU" dirty="0" smtClean="0"/>
              <a:t>);</a:t>
            </a:r>
          </a:p>
          <a:p>
            <a:r>
              <a:rPr lang="ru-RU" dirty="0"/>
              <a:t>- модули для коллективной работы (</a:t>
            </a:r>
            <a:r>
              <a:rPr lang="ru-RU" u="sng" dirty="0"/>
              <a:t>например,</a:t>
            </a:r>
            <a:r>
              <a:rPr lang="ru-RU" b="1" dirty="0"/>
              <a:t> </a:t>
            </a:r>
            <a:r>
              <a:rPr lang="ru-RU" b="1" u="sng" dirty="0">
                <a:hlinkClick r:id="rId6"/>
              </a:rPr>
              <a:t>Равновесие системы зарядов</a:t>
            </a:r>
            <a:r>
              <a:rPr lang="ru-RU" dirty="0"/>
              <a:t>).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Урок - обобщения и систематизации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r>
              <a:rPr lang="ru-RU" b="1" i="1" dirty="0"/>
              <a:t>Цель уроков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включение изученных знаний и умений в систему ранее изученных физических фактов.</a:t>
            </a:r>
          </a:p>
          <a:p>
            <a:r>
              <a:rPr lang="ru-RU" b="1" i="1" dirty="0"/>
              <a:t>Формы проведения </a:t>
            </a:r>
            <a:r>
              <a:rPr lang="ru-RU" b="1" i="1" dirty="0" smtClean="0"/>
              <a:t>уроков </a:t>
            </a:r>
            <a:endParaRPr lang="en-US" b="1" i="1" dirty="0" smtClean="0"/>
          </a:p>
          <a:p>
            <a:r>
              <a:rPr lang="ru-RU" dirty="0" smtClean="0"/>
              <a:t>урок-дискуссия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smtClean="0"/>
              <a:t>урок-лекция;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урок - исследовательская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Типы ЭОР,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700" dirty="0" smtClean="0"/>
              <a:t>используемые при подготовке и проведении уроков</a:t>
            </a:r>
            <a:r>
              <a:rPr lang="en-US" sz="2700" dirty="0" smtClean="0"/>
              <a:t> </a:t>
            </a:r>
            <a:r>
              <a:rPr lang="ru-RU" sz="2700" dirty="0" smtClean="0"/>
              <a:t>обобщения знаний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ЭОР:</a:t>
            </a:r>
          </a:p>
          <a:p>
            <a:r>
              <a:rPr lang="ru-RU" dirty="0"/>
              <a:t>- информационные;</a:t>
            </a:r>
          </a:p>
          <a:p>
            <a:r>
              <a:rPr lang="ru-RU" dirty="0"/>
              <a:t>- комбинированные;</a:t>
            </a:r>
          </a:p>
          <a:p>
            <a:r>
              <a:rPr lang="ru-RU" dirty="0"/>
              <a:t>- практические: исследовательские работы; решение задач разного уровня сложности, в том числе повышенного.</a:t>
            </a:r>
          </a:p>
          <a:p>
            <a:r>
              <a:rPr lang="ru-RU" dirty="0"/>
              <a:t>ЦОР:</a:t>
            </a:r>
          </a:p>
          <a:p>
            <a:r>
              <a:rPr lang="ru-RU" dirty="0"/>
              <a:t>- описание опытов, лабораторных работ по физике, выходящих за пределы школьной программы (</a:t>
            </a:r>
            <a:r>
              <a:rPr lang="ru-RU" u="sng" dirty="0">
                <a:hlinkClick r:id="rId2"/>
              </a:rPr>
              <a:t>История научного эксперимента</a:t>
            </a:r>
            <a:r>
              <a:rPr lang="ru-RU" dirty="0"/>
              <a:t>);</a:t>
            </a:r>
            <a:endParaRPr lang="ru-RU" b="1" dirty="0"/>
          </a:p>
          <a:p>
            <a:r>
              <a:rPr lang="ru-RU" dirty="0"/>
              <a:t>- наборы задач повышенной сложности.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ru-RU" b="1" dirty="0"/>
              <a:t>Урок - организации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Цель </a:t>
            </a:r>
            <a:r>
              <a:rPr lang="ru-RU" b="1" i="1" dirty="0" smtClean="0"/>
              <a:t>уроков</a:t>
            </a:r>
            <a:r>
              <a:rPr lang="ru-RU" dirty="0" smtClean="0"/>
              <a:t>– </a:t>
            </a:r>
            <a:r>
              <a:rPr lang="ru-RU" dirty="0"/>
              <a:t>установление уровня усвоения учащимися знаний, умений и навыков по теме; установление путей коррекции достигнутого уровня знаний и умений.</a:t>
            </a:r>
          </a:p>
          <a:p>
            <a:r>
              <a:rPr lang="ru-RU" b="1" i="1" dirty="0"/>
              <a:t>Модели </a:t>
            </a:r>
            <a:r>
              <a:rPr lang="ru-RU" b="1" i="1" dirty="0" smtClean="0"/>
              <a:t>уроков</a:t>
            </a:r>
            <a:r>
              <a:rPr lang="ru-RU" dirty="0" smtClean="0"/>
              <a:t>– </a:t>
            </a:r>
          </a:p>
          <a:p>
            <a:r>
              <a:rPr lang="ru-RU" dirty="0" smtClean="0"/>
              <a:t>урок-опрос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урок </a:t>
            </a:r>
            <a:r>
              <a:rPr lang="ru-RU" dirty="0"/>
              <a:t>- контрольная работа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урок-зачет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урок-тестирование.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Типы ЭОР,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700" dirty="0" smtClean="0"/>
              <a:t>используемые при подготовке и проведении уроков</a:t>
            </a:r>
            <a:r>
              <a:rPr lang="en-US" sz="2700" dirty="0" smtClean="0"/>
              <a:t> </a:t>
            </a:r>
            <a:r>
              <a:rPr lang="ru-RU" sz="2700" dirty="0" smtClean="0"/>
              <a:t>контроля знаний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модули ЭОР: контрольные разных типов;</a:t>
            </a:r>
          </a:p>
          <a:p>
            <a:r>
              <a:rPr lang="ru-RU" dirty="0"/>
              <a:t>ЦОР: </a:t>
            </a:r>
            <a:r>
              <a:rPr lang="ru-RU" u="sng" dirty="0">
                <a:hlinkClick r:id="rId2"/>
              </a:rPr>
              <a:t>тесты разных типов</a:t>
            </a:r>
            <a:r>
              <a:rPr lang="ru-RU" dirty="0"/>
              <a:t> по физике.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b="1" dirty="0" smtClean="0"/>
              <a:t>Урок </a:t>
            </a:r>
            <a:r>
              <a:rPr lang="ru-RU" b="1" dirty="0"/>
              <a:t>– введение нового материала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Цель </a:t>
            </a:r>
            <a:r>
              <a:rPr lang="ru-RU" dirty="0" smtClean="0"/>
              <a:t>– </a:t>
            </a:r>
            <a:r>
              <a:rPr lang="ru-RU" dirty="0"/>
              <a:t>формирование первичного представления или системы представлений (в зависимости от сложности изучаемого объекта) о физическом объекте или явлении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/>
              <a:t>Формы организации работы</a:t>
            </a:r>
            <a:r>
              <a:rPr lang="ru-RU" dirty="0"/>
              <a:t> </a:t>
            </a:r>
            <a:r>
              <a:rPr lang="ru-RU" dirty="0" smtClean="0"/>
              <a:t>: </a:t>
            </a:r>
            <a:endParaRPr lang="en-US" dirty="0" smtClean="0"/>
          </a:p>
          <a:p>
            <a:r>
              <a:rPr lang="ru-RU" dirty="0" smtClean="0"/>
              <a:t>лекция </a:t>
            </a:r>
            <a:r>
              <a:rPr lang="ru-RU" dirty="0"/>
              <a:t>– презентация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беседа, </a:t>
            </a:r>
            <a:endParaRPr lang="en-US" dirty="0" smtClean="0"/>
          </a:p>
          <a:p>
            <a:r>
              <a:rPr lang="ru-RU" dirty="0" smtClean="0"/>
              <a:t>самостоятельная </a:t>
            </a:r>
            <a:r>
              <a:rPr lang="ru-RU" dirty="0"/>
              <a:t>работа.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Список используемой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err="1"/>
              <a:t>Бордовский</a:t>
            </a:r>
            <a:r>
              <a:rPr lang="ru-RU" dirty="0"/>
              <a:t> Г. А., Готская И. Б., Ильина С. П., </a:t>
            </a:r>
            <a:r>
              <a:rPr lang="ru-RU" dirty="0" err="1"/>
              <a:t>Снегурова</a:t>
            </a:r>
            <a:r>
              <a:rPr lang="ru-RU" dirty="0"/>
              <a:t> В. И. Использование электронных образовательных ресурсов нового поколения в учебном процессе: Научно-методические материалы / — СПб.: Изд-во РГПУ им. А. И. Герцена, 2007.</a:t>
            </a:r>
          </a:p>
          <a:p>
            <a:r>
              <a:rPr lang="ru-RU" b="1" dirty="0"/>
              <a:t>Сетевые источники</a:t>
            </a:r>
            <a:endParaRPr lang="ru-RU" dirty="0"/>
          </a:p>
          <a:p>
            <a:pPr lvl="0"/>
            <a:r>
              <a:rPr lang="ru-RU" dirty="0"/>
              <a:t>Мастер-класс «Цифровые образовательные ресурсы на уроках физики в основной школе» Е.И. </a:t>
            </a:r>
            <a:r>
              <a:rPr lang="ru-RU" dirty="0" err="1"/>
              <a:t>Африна</a:t>
            </a:r>
            <a:r>
              <a:rPr lang="ru-RU" dirty="0"/>
              <a:t> // </a:t>
            </a:r>
            <a:r>
              <a:rPr lang="ru-RU" u="sng" dirty="0">
                <a:hlinkClick r:id="rId2"/>
              </a:rPr>
              <a:t>http://www.openclass.ru/node/109715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Адреса сайтов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http://school-collection.edu.ru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http://www.fcior.edu/ru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http://www.rsr-olymp.ru</a:t>
            </a:r>
            <a:endParaRPr lang="en-US" dirty="0" smtClean="0"/>
          </a:p>
          <a:p>
            <a:r>
              <a:rPr lang="ru-RU" dirty="0">
                <a:hlinkClick r:id="rId5"/>
              </a:rPr>
              <a:t>http://</a:t>
            </a:r>
            <a:r>
              <a:rPr lang="ru-RU" dirty="0" smtClean="0">
                <a:hlinkClick r:id="rId5"/>
              </a:rPr>
              <a:t>www.openclass.ru</a:t>
            </a:r>
            <a:endParaRPr lang="en-US" dirty="0" smtClean="0"/>
          </a:p>
          <a:p>
            <a:r>
              <a:rPr lang="ru-RU" dirty="0" smtClean="0">
                <a:hlinkClick r:id="rId6"/>
              </a:rPr>
              <a:t>http://www.</a:t>
            </a:r>
            <a:r>
              <a:rPr lang="en-US" dirty="0" smtClean="0">
                <a:hlinkClick r:id="rId6"/>
              </a:rPr>
              <a:t>proskolu.ru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Функции учителя</a:t>
            </a:r>
            <a:r>
              <a:rPr lang="ru-RU" dirty="0" smtClean="0"/>
              <a:t> при проведении уроков по физике на основе ЭОР: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7297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разрабатывает стратегию освоения нового содержания;</a:t>
            </a:r>
          </a:p>
          <a:p>
            <a:r>
              <a:rPr lang="ru-RU" dirty="0"/>
              <a:t>- выбирает форму проведения урока;</a:t>
            </a:r>
          </a:p>
          <a:p>
            <a:r>
              <a:rPr lang="ru-RU" dirty="0"/>
              <a:t>- выбирает форму взаимодействия учащихся с ресурсом	</a:t>
            </a:r>
            <a:br>
              <a:rPr lang="ru-RU" dirty="0"/>
            </a:br>
            <a:r>
              <a:rPr lang="ru-RU" dirty="0"/>
              <a:t>(фронтальная, индивидуальная, коллективная, групповая, самостоятельная и т.д.);</a:t>
            </a:r>
          </a:p>
          <a:p>
            <a:r>
              <a:rPr lang="ru-RU" dirty="0"/>
              <a:t>- отбирает ресурсы;</a:t>
            </a:r>
          </a:p>
          <a:p>
            <a:r>
              <a:rPr lang="ru-RU" dirty="0"/>
              <a:t>- объясняет, демонстрирует, руководит обсуждением, координирует деятельность учащихся (в зависимости от формы проведения урока) или разрабатывает задание и руководство для учащегося по работе с ресурсами (в случае самостоятельного освоения учащимися нового содержания);</a:t>
            </a:r>
          </a:p>
          <a:p>
            <a:r>
              <a:rPr lang="ru-RU" dirty="0"/>
              <a:t>- корректирует результаты работы учащихся с ресурсами;</a:t>
            </a:r>
          </a:p>
          <a:p>
            <a:r>
              <a:rPr lang="ru-RU" dirty="0"/>
              <a:t>- формулирует (или корректирует) обобщающий вывод;</a:t>
            </a:r>
          </a:p>
          <a:p>
            <a:r>
              <a:rPr lang="ru-RU" dirty="0"/>
              <a:t>- подводит итог работе.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Форма организации работы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Лекция – презентация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Подготовка </a:t>
            </a:r>
            <a:r>
              <a:rPr lang="ru-RU" b="1" dirty="0"/>
              <a:t>учителя</a:t>
            </a:r>
            <a:endParaRPr lang="ru-RU" dirty="0"/>
          </a:p>
          <a:p>
            <a:pPr lvl="0">
              <a:buNone/>
            </a:pPr>
            <a:r>
              <a:rPr lang="en-US" dirty="0" smtClean="0"/>
              <a:t>1</a:t>
            </a:r>
            <a:r>
              <a:rPr lang="ru-RU" dirty="0" smtClean="0"/>
              <a:t>. Отбор </a:t>
            </a:r>
            <a:r>
              <a:rPr lang="ru-RU" dirty="0"/>
              <a:t>ресурсов: модули ФЦИОР и ЦОР Коллекции;</a:t>
            </a:r>
          </a:p>
          <a:p>
            <a:pPr lvl="0">
              <a:buNone/>
            </a:pPr>
            <a:r>
              <a:rPr lang="ru-RU" dirty="0" smtClean="0"/>
              <a:t>2. Выбор </a:t>
            </a:r>
            <a:r>
              <a:rPr lang="ru-RU" dirty="0"/>
              <a:t>формата использования ресурса: полностью в формате презентации; полностью, но как основу для подготовки своей презентации; отдельные сцены или фрагменты для подготовки собственной презентации;</a:t>
            </a:r>
          </a:p>
          <a:p>
            <a:pPr lvl="0">
              <a:buNone/>
            </a:pPr>
            <a:r>
              <a:rPr lang="ru-RU" dirty="0" smtClean="0"/>
              <a:t>3. Подготовка </a:t>
            </a:r>
            <a:r>
              <a:rPr lang="ru-RU" dirty="0"/>
              <a:t>целостной презентации и текста лекции: выбор оформления слайдов, определение стиля лекции, выбор оптимального сочетания содержания слайдов и комментариев к ним.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Форма организации работы</a:t>
            </a:r>
            <a:br>
              <a:rPr lang="ru-RU" b="1" dirty="0" smtClean="0"/>
            </a:br>
            <a:r>
              <a:rPr lang="ru-RU" b="1" i="1" u="sng" dirty="0" smtClean="0"/>
              <a:t>Беседа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Отбор </a:t>
            </a:r>
            <a:r>
              <a:rPr lang="ru-RU" dirty="0"/>
              <a:t>ресурсов;</a:t>
            </a:r>
          </a:p>
          <a:p>
            <a:pPr lvl="0">
              <a:buNone/>
            </a:pPr>
            <a:r>
              <a:rPr lang="ru-RU" dirty="0" smtClean="0"/>
              <a:t>2. Выбор </a:t>
            </a:r>
            <a:r>
              <a:rPr lang="ru-RU" dirty="0"/>
              <a:t>формата использования;</a:t>
            </a:r>
          </a:p>
          <a:p>
            <a:pPr lvl="0">
              <a:buNone/>
            </a:pPr>
            <a:r>
              <a:rPr lang="ru-RU" dirty="0" smtClean="0"/>
              <a:t>3. Подготовка </a:t>
            </a:r>
            <a:r>
              <a:rPr lang="ru-RU" dirty="0"/>
              <a:t>основного содержания;</a:t>
            </a:r>
          </a:p>
          <a:p>
            <a:pPr>
              <a:buNone/>
            </a:pPr>
            <a:r>
              <a:rPr lang="ru-RU" dirty="0" smtClean="0"/>
              <a:t>4. Формулировка </a:t>
            </a:r>
            <a:r>
              <a:rPr lang="ru-RU" dirty="0"/>
              <a:t>сопутствующих вопросов и заданий для обсуждения.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Форма организации работы</a:t>
            </a:r>
            <a:br>
              <a:rPr lang="ru-RU" b="1" dirty="0" smtClean="0"/>
            </a:br>
            <a:r>
              <a:rPr lang="ru-RU" b="1" i="1" u="sng" dirty="0"/>
              <a:t>С</a:t>
            </a:r>
            <a:r>
              <a:rPr lang="ru-RU" b="1" i="1" u="sng" dirty="0" smtClean="0"/>
              <a:t>амостоятельная работа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Отбор </a:t>
            </a:r>
            <a:r>
              <a:rPr lang="ru-RU" dirty="0"/>
              <a:t>ресурсов;</a:t>
            </a:r>
          </a:p>
          <a:p>
            <a:pPr lvl="0">
              <a:buNone/>
            </a:pPr>
            <a:r>
              <a:rPr lang="ru-RU" dirty="0" smtClean="0"/>
              <a:t>2. Формулировка </a:t>
            </a:r>
            <a:r>
              <a:rPr lang="ru-RU" dirty="0"/>
              <a:t>задания;</a:t>
            </a:r>
          </a:p>
          <a:p>
            <a:pPr lvl="0">
              <a:buNone/>
            </a:pPr>
            <a:r>
              <a:rPr lang="ru-RU" dirty="0" smtClean="0"/>
              <a:t>3. Подготовка </a:t>
            </a:r>
            <a:r>
              <a:rPr lang="ru-RU" dirty="0"/>
              <a:t>рекомендация для учащихся;</a:t>
            </a:r>
          </a:p>
          <a:p>
            <a:pPr>
              <a:buNone/>
            </a:pPr>
            <a:r>
              <a:rPr lang="ru-RU" dirty="0" smtClean="0"/>
              <a:t>4. Выбор </a:t>
            </a:r>
            <a:r>
              <a:rPr lang="ru-RU" dirty="0"/>
              <a:t>формы представления результата и его оценки.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Урок </a:t>
            </a:r>
            <a:r>
              <a:rPr lang="ru-RU" sz="2700" b="1" dirty="0"/>
              <a:t>– введение нового материала с использованием ЭОР при ведущей роли учителя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640961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90"/>
                <a:gridCol w="1890184"/>
                <a:gridCol w="2117006"/>
                <a:gridCol w="2343827"/>
                <a:gridCol w="1976654"/>
              </a:tblGrid>
              <a:tr h="391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Этап урока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Деятельность учащихся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Деятельность учителя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8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Введение нового материала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Модули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И-типа, П-типа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Воспринимают информацию, сообщаемую учителем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Объясняет новый материал, используя материалы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ЭУМ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как основу для презентации </a:t>
                      </a:r>
                    </a:p>
                  </a:txBody>
                  <a:tcPr marL="68580" marR="68580" marT="0" marB="0"/>
                </a:tc>
              </a:tr>
              <a:tr h="429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Формулирование вопросов учащимися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Вопросы учеников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Задают вопросы учителю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Отвечает на вопросы учащихся</a:t>
                      </a:r>
                    </a:p>
                  </a:txBody>
                  <a:tcPr marL="68580" marR="68580" marT="0" marB="0"/>
                </a:tc>
              </a:tr>
              <a:tr h="429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Ответы учащихся на вопросы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Вопросы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Отвечают на вопросы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Задает вопросы учащимся </a:t>
                      </a:r>
                    </a:p>
                  </a:txBody>
                  <a:tcPr marL="68580" marR="68580" marT="0" marB="0"/>
                </a:tc>
              </a:tr>
              <a:tr h="2145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Формулировка учителем заданий для выполнения учащимися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Задания учителя или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модули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П-типа, или ЦОР, включающие решение простейших задач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Знакомятся с заданием и задают вопросы по его условию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Определяет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ЭУМ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П-типа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</a:p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предъявляет их в виде презентации (при наличии вариативных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ЭУМ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возможно, определяет их индивидуально для каждого учащегося, в этом случае необходима организация деятельности за компьютером)</a:t>
                      </a:r>
                    </a:p>
                  </a:txBody>
                  <a:tcPr marL="68580" marR="68580" marT="0" marB="0"/>
                </a:tc>
              </a:tr>
              <a:tr h="643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Выполнение заданий учащимися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Задания учителя или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модули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П-типа или ЦОР практического типа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Выполняют задание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Анализирует результаты выполнения учащимися заданий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Урок – введение нового материала с использованием ЭОР при ведущей роли учителя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88840"/>
          <a:ext cx="8784975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114"/>
                <a:gridCol w="1691084"/>
                <a:gridCol w="2152289"/>
                <a:gridCol w="2075422"/>
                <a:gridCol w="2317066"/>
              </a:tblGrid>
              <a:tr h="508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Этап урока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Деятельность учащихся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Деятельность учителя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56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Формулирование контрольного вопроса или задания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Контрольное задание (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модули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К-типа, или аналогичные ЦОР (например, тесты))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Знакомятся с заданием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Определяет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ЭУМ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К-типа, предъявляет их в виде презентации (при наличии вариативных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ЭУМ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, возможно, определяет их индивидуально для каждого учащегося, в этом случае необходима организация деятельности за компьютером)</a:t>
                      </a:r>
                    </a:p>
                  </a:txBody>
                  <a:tcPr marL="68580" marR="68580" marT="0" marB="0"/>
                </a:tc>
              </a:tr>
              <a:tr h="1003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Выполнение учащимися контрольного задания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Контрольное задание (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модули 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К-типа, или аналогичные ЦОР (например, тесты))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Выполняют задание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604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Анализирует ответы учащихся, оценивает их деятельность</a:t>
                      </a:r>
                    </a:p>
                  </a:txBody>
                  <a:tcPr marL="68580" marR="68580" marT="0" marB="0"/>
                </a:tc>
              </a:tr>
              <a:tr h="508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Формулирование выводов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Выводы по уроку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Фиксируют выводы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604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Формулирует выводы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Урок </a:t>
            </a:r>
            <a:r>
              <a:rPr lang="ru-RU" sz="3100" b="1" dirty="0"/>
              <a:t>— введение нового материала с использованием ЭОР при самостоятельной деятельности учащихся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2060848"/>
          <a:ext cx="864096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20"/>
                <a:gridCol w="2363905"/>
                <a:gridCol w="2192614"/>
                <a:gridCol w="1663362"/>
                <a:gridCol w="2052259"/>
              </a:tblGrid>
              <a:tr h="642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200" b="1" dirty="0">
                          <a:latin typeface="Times New Roman"/>
                          <a:ea typeface="Times New Roman"/>
                        </a:rPr>
                      </a:b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Этап урока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Деятельность учащихся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Деятельность учителя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85028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Изучение нового материала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ЭУМ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И-типа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Знакомятся с содержанием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Определяет ЭУМ, при наличии вариативных ЭУМ определяет их индивидуально для каждого учащегося</a:t>
                      </a:r>
                    </a:p>
                  </a:txBody>
                  <a:tcPr marL="68580" marR="68580" marT="0" marB="0"/>
                </a:tc>
              </a:tr>
              <a:tr h="95101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Формулирование вопросов учащимися учителю по прочитанному (изученному)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Вопросы учеников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Задают вопросы учителю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Отвечает на вопросы учащихся</a:t>
                      </a:r>
                    </a:p>
                  </a:txBody>
                  <a:tcPr marL="68580" marR="68580" marT="0" marB="0"/>
                </a:tc>
              </a:tr>
              <a:tr h="64281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Ответы учащихся на вопросы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Вопросы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Отвечают на вопросы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Задает вопросы учащимся по изученному материалу</a:t>
                      </a:r>
                    </a:p>
                  </a:txBody>
                  <a:tcPr marL="68580" marR="68580" marT="0" marB="0"/>
                </a:tc>
              </a:tr>
              <a:tr h="64281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4–8</a:t>
                      </a: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Аналогично предыдущему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1142</Words>
  <Application>Microsoft Office PowerPoint</Application>
  <PresentationFormat>Экран (4:3)</PresentationFormat>
  <Paragraphs>218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Подготовка и проведение уроков различного типа на основе использования ЭОР</vt:lpstr>
      <vt:lpstr>  Урок – введение нового материала  </vt:lpstr>
      <vt:lpstr> Функции учителя при проведении уроков по физике на основе ЭОР: </vt:lpstr>
      <vt:lpstr> Форма организации работы Лекция – презентация </vt:lpstr>
      <vt:lpstr>Форма организации работы Беседа</vt:lpstr>
      <vt:lpstr>Форма организации работы Самостоятельная работа</vt:lpstr>
      <vt:lpstr> Урок – введение нового материала с использованием ЭОР при ведущей роли учителя </vt:lpstr>
      <vt:lpstr>Урок – введение нового материала с использованием ЭОР при ведущей роли учителя</vt:lpstr>
      <vt:lpstr> Урок — введение нового материала с использованием ЭОР при самостоятельной деятельности учащихся </vt:lpstr>
      <vt:lpstr>Типы ЭОР,  используемые при подготовке и проведении уроков изучения нового материала по физике: </vt:lpstr>
      <vt:lpstr>  Урок – закрепление знаний и формирование умений  </vt:lpstr>
      <vt:lpstr>Типы ЭОР,  используемые при подготовке и проведении уроков закрепление знаний и формирование умений по физике</vt:lpstr>
      <vt:lpstr>Урок - применения знаний и умений на практике</vt:lpstr>
      <vt:lpstr>Урок – решение задач </vt:lpstr>
      <vt:lpstr> Типы ЭОР,  используемые при подготовке и проведении уроков применения знаний и умений на практике  </vt:lpstr>
      <vt:lpstr>Урок - обобщения и систематизации знаний</vt:lpstr>
      <vt:lpstr>Типы ЭОР,  используемые при подготовке и проведении уроков обобщения знаний</vt:lpstr>
      <vt:lpstr>Урок - организации контроля</vt:lpstr>
      <vt:lpstr>Типы ЭОР,  используемые при подготовке и проведении уроков контроля знаний</vt:lpstr>
      <vt:lpstr>Список используемой литературы</vt:lpstr>
      <vt:lpstr>Адреса сайтов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проведение уроков различного типа на основе использования ЭОР</dc:title>
  <dc:creator>111</dc:creator>
  <cp:lastModifiedBy>User</cp:lastModifiedBy>
  <cp:revision>8</cp:revision>
  <dcterms:created xsi:type="dcterms:W3CDTF">2011-11-20T21:07:21Z</dcterms:created>
  <dcterms:modified xsi:type="dcterms:W3CDTF">2013-11-14T18:23:27Z</dcterms:modified>
</cp:coreProperties>
</file>