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80" r:id="rId2"/>
    <p:sldId id="257" r:id="rId3"/>
    <p:sldId id="308" r:id="rId4"/>
    <p:sldId id="282" r:id="rId5"/>
    <p:sldId id="284" r:id="rId6"/>
    <p:sldId id="263" r:id="rId7"/>
    <p:sldId id="258" r:id="rId8"/>
    <p:sldId id="294" r:id="rId9"/>
    <p:sldId id="295" r:id="rId10"/>
    <p:sldId id="296" r:id="rId11"/>
    <p:sldId id="297" r:id="rId12"/>
    <p:sldId id="261" r:id="rId13"/>
    <p:sldId id="302" r:id="rId14"/>
    <p:sldId id="303" r:id="rId15"/>
    <p:sldId id="304" r:id="rId16"/>
    <p:sldId id="305" r:id="rId17"/>
    <p:sldId id="301" r:id="rId18"/>
    <p:sldId id="300" r:id="rId19"/>
    <p:sldId id="289" r:id="rId20"/>
    <p:sldId id="298" r:id="rId21"/>
    <p:sldId id="306" r:id="rId22"/>
    <p:sldId id="292" r:id="rId23"/>
    <p:sldId id="307" r:id="rId24"/>
    <p:sldId id="293" r:id="rId25"/>
    <p:sldId id="264" r:id="rId26"/>
    <p:sldId id="265" r:id="rId27"/>
    <p:sldId id="286" r:id="rId28"/>
    <p:sldId id="270" r:id="rId29"/>
    <p:sldId id="26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  <a:srgbClr val="080405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94660"/>
  </p:normalViewPr>
  <p:slideViewPr>
    <p:cSldViewPr>
      <p:cViewPr varScale="1">
        <p:scale>
          <a:sx n="86" d="100"/>
          <a:sy n="86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C3DF9-108B-40B4-8DD1-54A2AF61B40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A0A3E8-7A9C-45BA-B375-845A80659511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5</a:t>
          </a:r>
          <a:endParaRPr lang="ru-RU" dirty="0">
            <a:solidFill>
              <a:srgbClr val="FF0000"/>
            </a:solidFill>
          </a:endParaRPr>
        </a:p>
      </dgm:t>
    </dgm:pt>
    <dgm:pt modelId="{D6AC35F4-B02A-487E-91A9-480F0448CD0E}" type="parTrans" cxnId="{089A8A34-C629-4C02-BA49-BDD5BC15AC27}">
      <dgm:prSet/>
      <dgm:spPr/>
      <dgm:t>
        <a:bodyPr/>
        <a:lstStyle/>
        <a:p>
          <a:endParaRPr lang="ru-RU" dirty="0"/>
        </a:p>
      </dgm:t>
    </dgm:pt>
    <dgm:pt modelId="{DCD076BC-08E7-4786-BEE8-CB64FB55C616}" type="sibTrans" cxnId="{089A8A34-C629-4C02-BA49-BDD5BC15AC27}">
      <dgm:prSet/>
      <dgm:spPr/>
      <dgm:t>
        <a:bodyPr/>
        <a:lstStyle/>
        <a:p>
          <a:endParaRPr lang="ru-RU"/>
        </a:p>
      </dgm:t>
    </dgm:pt>
    <dgm:pt modelId="{A83EBEE0-60BC-48B6-AE40-504425ADBA84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7030A0"/>
              </a:solidFill>
            </a:rPr>
            <a:t>За 9-10 верных ответов</a:t>
          </a:r>
          <a:endParaRPr lang="ru-RU" sz="3200" b="1" dirty="0">
            <a:solidFill>
              <a:srgbClr val="7030A0"/>
            </a:solidFill>
          </a:endParaRPr>
        </a:p>
      </dgm:t>
    </dgm:pt>
    <dgm:pt modelId="{58FDE3AC-A527-44DE-AD12-98A7E76B2514}" type="parTrans" cxnId="{74388AE4-F04F-4162-9C51-A157C5950F2E}">
      <dgm:prSet/>
      <dgm:spPr/>
      <dgm:t>
        <a:bodyPr/>
        <a:lstStyle/>
        <a:p>
          <a:endParaRPr lang="ru-RU"/>
        </a:p>
      </dgm:t>
    </dgm:pt>
    <dgm:pt modelId="{1C932FCA-9232-464A-94CA-2FE427124DBC}" type="sibTrans" cxnId="{74388AE4-F04F-4162-9C51-A157C5950F2E}">
      <dgm:prSet/>
      <dgm:spPr/>
      <dgm:t>
        <a:bodyPr/>
        <a:lstStyle/>
        <a:p>
          <a:endParaRPr lang="ru-RU"/>
        </a:p>
      </dgm:t>
    </dgm:pt>
    <dgm:pt modelId="{B996BF16-EA3B-4BBA-A924-9EAD0C3393FE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4</a:t>
          </a:r>
          <a:endParaRPr lang="ru-RU" dirty="0">
            <a:solidFill>
              <a:srgbClr val="FF0000"/>
            </a:solidFill>
          </a:endParaRPr>
        </a:p>
      </dgm:t>
    </dgm:pt>
    <dgm:pt modelId="{F51B4191-B250-482A-949D-3967958F5AFF}" type="parTrans" cxnId="{09522A22-948A-4AC6-8BFC-CDA71FEBF958}">
      <dgm:prSet/>
      <dgm:spPr/>
      <dgm:t>
        <a:bodyPr/>
        <a:lstStyle/>
        <a:p>
          <a:endParaRPr lang="ru-RU" dirty="0"/>
        </a:p>
      </dgm:t>
    </dgm:pt>
    <dgm:pt modelId="{D9563B6E-ECEA-408D-AFEF-5774C5E8CECA}" type="sibTrans" cxnId="{09522A22-948A-4AC6-8BFC-CDA71FEBF958}">
      <dgm:prSet/>
      <dgm:spPr/>
      <dgm:t>
        <a:bodyPr/>
        <a:lstStyle/>
        <a:p>
          <a:endParaRPr lang="ru-RU"/>
        </a:p>
      </dgm:t>
    </dgm:pt>
    <dgm:pt modelId="{2447DFDE-222C-4A75-A0E6-E447544D3F85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7030A0"/>
              </a:solidFill>
            </a:rPr>
            <a:t>За 7 – 8 верных ответов</a:t>
          </a:r>
          <a:endParaRPr lang="ru-RU" sz="3200" b="1" dirty="0">
            <a:solidFill>
              <a:srgbClr val="7030A0"/>
            </a:solidFill>
          </a:endParaRPr>
        </a:p>
      </dgm:t>
    </dgm:pt>
    <dgm:pt modelId="{2AB316C3-B660-47D8-92E7-6BBA85A6DB68}" type="parTrans" cxnId="{641257CB-EF3F-448A-B49A-E8AEB50706BC}">
      <dgm:prSet/>
      <dgm:spPr/>
      <dgm:t>
        <a:bodyPr/>
        <a:lstStyle/>
        <a:p>
          <a:endParaRPr lang="ru-RU"/>
        </a:p>
      </dgm:t>
    </dgm:pt>
    <dgm:pt modelId="{E8512242-7D58-48A3-AF90-19F73C0340CC}" type="sibTrans" cxnId="{641257CB-EF3F-448A-B49A-E8AEB50706BC}">
      <dgm:prSet/>
      <dgm:spPr/>
      <dgm:t>
        <a:bodyPr/>
        <a:lstStyle/>
        <a:p>
          <a:endParaRPr lang="ru-RU"/>
        </a:p>
      </dgm:t>
    </dgm:pt>
    <dgm:pt modelId="{0B3D0085-5381-45C5-9692-CAFFD4696343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3</a:t>
          </a:r>
          <a:endParaRPr lang="ru-RU" dirty="0">
            <a:solidFill>
              <a:srgbClr val="FF0000"/>
            </a:solidFill>
          </a:endParaRPr>
        </a:p>
      </dgm:t>
    </dgm:pt>
    <dgm:pt modelId="{884AFE08-E23B-46C4-A001-7CBEC98163D1}" type="parTrans" cxnId="{150CF3E7-C841-4E70-AA94-B9E394790396}">
      <dgm:prSet/>
      <dgm:spPr/>
      <dgm:t>
        <a:bodyPr/>
        <a:lstStyle/>
        <a:p>
          <a:endParaRPr lang="ru-RU" dirty="0"/>
        </a:p>
      </dgm:t>
    </dgm:pt>
    <dgm:pt modelId="{1802B685-5423-40D2-832B-961A4EA39B02}" type="sibTrans" cxnId="{150CF3E7-C841-4E70-AA94-B9E394790396}">
      <dgm:prSet/>
      <dgm:spPr/>
      <dgm:t>
        <a:bodyPr/>
        <a:lstStyle/>
        <a:p>
          <a:endParaRPr lang="ru-RU"/>
        </a:p>
      </dgm:t>
    </dgm:pt>
    <dgm:pt modelId="{B9DC8309-02E4-447D-8266-D8F50BFC0D81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7030A0"/>
              </a:solidFill>
            </a:rPr>
            <a:t>За 5-6 верных ответов</a:t>
          </a:r>
          <a:endParaRPr lang="ru-RU" sz="3200" b="1" dirty="0">
            <a:solidFill>
              <a:srgbClr val="7030A0"/>
            </a:solidFill>
          </a:endParaRPr>
        </a:p>
      </dgm:t>
    </dgm:pt>
    <dgm:pt modelId="{FAFE889F-B7A9-4F61-A21F-47B6D934037C}" type="parTrans" cxnId="{79AEBD4D-0E95-482E-9F9A-3DF3B893891B}">
      <dgm:prSet/>
      <dgm:spPr/>
      <dgm:t>
        <a:bodyPr/>
        <a:lstStyle/>
        <a:p>
          <a:endParaRPr lang="ru-RU"/>
        </a:p>
      </dgm:t>
    </dgm:pt>
    <dgm:pt modelId="{4D2A9E70-FB76-4A03-B7EF-01DF3E3C97BA}" type="sibTrans" cxnId="{79AEBD4D-0E95-482E-9F9A-3DF3B893891B}">
      <dgm:prSet/>
      <dgm:spPr/>
      <dgm:t>
        <a:bodyPr/>
        <a:lstStyle/>
        <a:p>
          <a:endParaRPr lang="ru-RU"/>
        </a:p>
      </dgm:t>
    </dgm:pt>
    <dgm:pt modelId="{7CDA44DB-4B5B-4577-B140-8FCAC2939804}" type="pres">
      <dgm:prSet presAssocID="{FDDC3DF9-108B-40B4-8DD1-54A2AF61B40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492770-6973-4D04-9657-536F269C17A5}" type="pres">
      <dgm:prSet presAssocID="{FDDC3DF9-108B-40B4-8DD1-54A2AF61B40A}" presName="cycle" presStyleCnt="0"/>
      <dgm:spPr/>
    </dgm:pt>
    <dgm:pt modelId="{766BFB8C-ED4E-4272-9BCD-78D8B87BC37E}" type="pres">
      <dgm:prSet presAssocID="{FDDC3DF9-108B-40B4-8DD1-54A2AF61B40A}" presName="centerShape" presStyleCnt="0"/>
      <dgm:spPr/>
    </dgm:pt>
    <dgm:pt modelId="{1338689F-ED96-4909-B79B-BECA73F06A64}" type="pres">
      <dgm:prSet presAssocID="{FDDC3DF9-108B-40B4-8DD1-54A2AF61B40A}" presName="connSite" presStyleLbl="node1" presStyleIdx="0" presStyleCnt="4"/>
      <dgm:spPr/>
    </dgm:pt>
    <dgm:pt modelId="{224759A8-F19D-4513-8756-7F4BF409F070}" type="pres">
      <dgm:prSet presAssocID="{FDDC3DF9-108B-40B4-8DD1-54A2AF61B40A}" presName="visible" presStyleLbl="node1" presStyleIdx="0" presStyleCnt="4" custScaleX="86847"/>
      <dgm:spPr/>
    </dgm:pt>
    <dgm:pt modelId="{2E5853BA-1C46-42EC-9311-5ADC8097EBB4}" type="pres">
      <dgm:prSet presAssocID="{D6AC35F4-B02A-487E-91A9-480F0448CD0E}" presName="Name25" presStyleLbl="parChTrans1D1" presStyleIdx="0" presStyleCnt="3"/>
      <dgm:spPr/>
      <dgm:t>
        <a:bodyPr/>
        <a:lstStyle/>
        <a:p>
          <a:endParaRPr lang="ru-RU"/>
        </a:p>
      </dgm:t>
    </dgm:pt>
    <dgm:pt modelId="{C561A346-545D-445F-879D-046327E0D488}" type="pres">
      <dgm:prSet presAssocID="{65A0A3E8-7A9C-45BA-B375-845A80659511}" presName="node" presStyleCnt="0"/>
      <dgm:spPr/>
    </dgm:pt>
    <dgm:pt modelId="{4D612074-B87E-4249-B5BF-D28169517592}" type="pres">
      <dgm:prSet presAssocID="{65A0A3E8-7A9C-45BA-B375-845A80659511}" presName="parentNode" presStyleLbl="node1" presStyleIdx="1" presStyleCnt="4" custScaleX="97757" custScaleY="101109" custLinFactNeighborX="23195" custLinFactNeighborY="38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F5013-B626-480E-9861-B623D53E943A}" type="pres">
      <dgm:prSet presAssocID="{65A0A3E8-7A9C-45BA-B375-845A80659511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980A8-9082-4EEA-B33C-95E71D925C50}" type="pres">
      <dgm:prSet presAssocID="{F51B4191-B250-482A-949D-3967958F5AFF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7561791-EFCE-44AD-9C27-6524F640B182}" type="pres">
      <dgm:prSet presAssocID="{B996BF16-EA3B-4BBA-A924-9EAD0C3393FE}" presName="node" presStyleCnt="0"/>
      <dgm:spPr/>
    </dgm:pt>
    <dgm:pt modelId="{680AB786-099F-4768-8E4B-C0FDC4060EFB}" type="pres">
      <dgm:prSet presAssocID="{B996BF16-EA3B-4BBA-A924-9EAD0C3393FE}" presName="parentNode" presStyleLbl="node1" presStyleIdx="2" presStyleCnt="4" custLinFactNeighborX="-843" custLinFactNeighborY="-8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0B1D7-3D18-4DC6-8778-35D8FBAB037D}" type="pres">
      <dgm:prSet presAssocID="{B996BF16-EA3B-4BBA-A924-9EAD0C3393FE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4C95C-4604-4C91-92D7-296C234D9B88}" type="pres">
      <dgm:prSet presAssocID="{884AFE08-E23B-46C4-A001-7CBEC98163D1}" presName="Name25" presStyleLbl="parChTrans1D1" presStyleIdx="2" presStyleCnt="3"/>
      <dgm:spPr/>
      <dgm:t>
        <a:bodyPr/>
        <a:lstStyle/>
        <a:p>
          <a:endParaRPr lang="ru-RU"/>
        </a:p>
      </dgm:t>
    </dgm:pt>
    <dgm:pt modelId="{16106ECC-2522-44E2-824B-57D5712A7DA6}" type="pres">
      <dgm:prSet presAssocID="{0B3D0085-5381-45C5-9692-CAFFD4696343}" presName="node" presStyleCnt="0"/>
      <dgm:spPr/>
    </dgm:pt>
    <dgm:pt modelId="{0AE0808B-3ACD-4F52-AEF5-298FBA764CF3}" type="pres">
      <dgm:prSet presAssocID="{0B3D0085-5381-45C5-9692-CAFFD4696343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C3D0-163A-423A-8E02-5FFDDC9D7701}" type="pres">
      <dgm:prSet presAssocID="{0B3D0085-5381-45C5-9692-CAFFD4696343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7C0348-CE67-4A28-88A1-6837D17A9745}" type="presOf" srcId="{B9DC8309-02E4-447D-8266-D8F50BFC0D81}" destId="{4BBAC3D0-163A-423A-8E02-5FFDDC9D7701}" srcOrd="0" destOrd="0" presId="urn:microsoft.com/office/officeart/2005/8/layout/radial2"/>
    <dgm:cxn modelId="{90EAFBA0-A8C2-4385-91DA-0C030DC81361}" type="presOf" srcId="{D6AC35F4-B02A-487E-91A9-480F0448CD0E}" destId="{2E5853BA-1C46-42EC-9311-5ADC8097EBB4}" srcOrd="0" destOrd="0" presId="urn:microsoft.com/office/officeart/2005/8/layout/radial2"/>
    <dgm:cxn modelId="{74388AE4-F04F-4162-9C51-A157C5950F2E}" srcId="{65A0A3E8-7A9C-45BA-B375-845A80659511}" destId="{A83EBEE0-60BC-48B6-AE40-504425ADBA84}" srcOrd="0" destOrd="0" parTransId="{58FDE3AC-A527-44DE-AD12-98A7E76B2514}" sibTransId="{1C932FCA-9232-464A-94CA-2FE427124DBC}"/>
    <dgm:cxn modelId="{641257CB-EF3F-448A-B49A-E8AEB50706BC}" srcId="{B996BF16-EA3B-4BBA-A924-9EAD0C3393FE}" destId="{2447DFDE-222C-4A75-A0E6-E447544D3F85}" srcOrd="0" destOrd="0" parTransId="{2AB316C3-B660-47D8-92E7-6BBA85A6DB68}" sibTransId="{E8512242-7D58-48A3-AF90-19F73C0340CC}"/>
    <dgm:cxn modelId="{A6B9C981-ABC7-43F1-BF46-83C3D0F799BB}" type="presOf" srcId="{2447DFDE-222C-4A75-A0E6-E447544D3F85}" destId="{6370B1D7-3D18-4DC6-8778-35D8FBAB037D}" srcOrd="0" destOrd="0" presId="urn:microsoft.com/office/officeart/2005/8/layout/radial2"/>
    <dgm:cxn modelId="{280AB488-905C-4E64-9BCD-B089C5F0F1FF}" type="presOf" srcId="{884AFE08-E23B-46C4-A001-7CBEC98163D1}" destId="{0DC4C95C-4604-4C91-92D7-296C234D9B88}" srcOrd="0" destOrd="0" presId="urn:microsoft.com/office/officeart/2005/8/layout/radial2"/>
    <dgm:cxn modelId="{501A3D72-0F7B-4B32-830F-C9735DD25F1C}" type="presOf" srcId="{FDDC3DF9-108B-40B4-8DD1-54A2AF61B40A}" destId="{7CDA44DB-4B5B-4577-B140-8FCAC2939804}" srcOrd="0" destOrd="0" presId="urn:microsoft.com/office/officeart/2005/8/layout/radial2"/>
    <dgm:cxn modelId="{A64ED46A-3838-438A-A1D2-9ED5C8346449}" type="presOf" srcId="{65A0A3E8-7A9C-45BA-B375-845A80659511}" destId="{4D612074-B87E-4249-B5BF-D28169517592}" srcOrd="0" destOrd="0" presId="urn:microsoft.com/office/officeart/2005/8/layout/radial2"/>
    <dgm:cxn modelId="{150CF3E7-C841-4E70-AA94-B9E394790396}" srcId="{FDDC3DF9-108B-40B4-8DD1-54A2AF61B40A}" destId="{0B3D0085-5381-45C5-9692-CAFFD4696343}" srcOrd="2" destOrd="0" parTransId="{884AFE08-E23B-46C4-A001-7CBEC98163D1}" sibTransId="{1802B685-5423-40D2-832B-961A4EA39B02}"/>
    <dgm:cxn modelId="{B3853562-0455-419B-8934-2DA335022777}" type="presOf" srcId="{F51B4191-B250-482A-949D-3967958F5AFF}" destId="{CC5980A8-9082-4EEA-B33C-95E71D925C50}" srcOrd="0" destOrd="0" presId="urn:microsoft.com/office/officeart/2005/8/layout/radial2"/>
    <dgm:cxn modelId="{79AEBD4D-0E95-482E-9F9A-3DF3B893891B}" srcId="{0B3D0085-5381-45C5-9692-CAFFD4696343}" destId="{B9DC8309-02E4-447D-8266-D8F50BFC0D81}" srcOrd="0" destOrd="0" parTransId="{FAFE889F-B7A9-4F61-A21F-47B6D934037C}" sibTransId="{4D2A9E70-FB76-4A03-B7EF-01DF3E3C97BA}"/>
    <dgm:cxn modelId="{09522A22-948A-4AC6-8BFC-CDA71FEBF958}" srcId="{FDDC3DF9-108B-40B4-8DD1-54A2AF61B40A}" destId="{B996BF16-EA3B-4BBA-A924-9EAD0C3393FE}" srcOrd="1" destOrd="0" parTransId="{F51B4191-B250-482A-949D-3967958F5AFF}" sibTransId="{D9563B6E-ECEA-408D-AFEF-5774C5E8CECA}"/>
    <dgm:cxn modelId="{089A8A34-C629-4C02-BA49-BDD5BC15AC27}" srcId="{FDDC3DF9-108B-40B4-8DD1-54A2AF61B40A}" destId="{65A0A3E8-7A9C-45BA-B375-845A80659511}" srcOrd="0" destOrd="0" parTransId="{D6AC35F4-B02A-487E-91A9-480F0448CD0E}" sibTransId="{DCD076BC-08E7-4786-BEE8-CB64FB55C616}"/>
    <dgm:cxn modelId="{3B895B3A-A094-43EF-A19B-C2D2C6175860}" type="presOf" srcId="{B996BF16-EA3B-4BBA-A924-9EAD0C3393FE}" destId="{680AB786-099F-4768-8E4B-C0FDC4060EFB}" srcOrd="0" destOrd="0" presId="urn:microsoft.com/office/officeart/2005/8/layout/radial2"/>
    <dgm:cxn modelId="{2759A0E1-B995-411A-A686-077549C827DD}" type="presOf" srcId="{A83EBEE0-60BC-48B6-AE40-504425ADBA84}" destId="{1EFF5013-B626-480E-9861-B623D53E943A}" srcOrd="0" destOrd="0" presId="urn:microsoft.com/office/officeart/2005/8/layout/radial2"/>
    <dgm:cxn modelId="{7CF3DE6D-30D5-42E2-8AC8-3F120AA52019}" type="presOf" srcId="{0B3D0085-5381-45C5-9692-CAFFD4696343}" destId="{0AE0808B-3ACD-4F52-AEF5-298FBA764CF3}" srcOrd="0" destOrd="0" presId="urn:microsoft.com/office/officeart/2005/8/layout/radial2"/>
    <dgm:cxn modelId="{1C280B6A-A134-474C-8FE6-BC0B5E09A6F4}" type="presParOf" srcId="{7CDA44DB-4B5B-4577-B140-8FCAC2939804}" destId="{9A492770-6973-4D04-9657-536F269C17A5}" srcOrd="0" destOrd="0" presId="urn:microsoft.com/office/officeart/2005/8/layout/radial2"/>
    <dgm:cxn modelId="{B07A2B7D-5F33-4FAB-8430-28A29DEA3FBB}" type="presParOf" srcId="{9A492770-6973-4D04-9657-536F269C17A5}" destId="{766BFB8C-ED4E-4272-9BCD-78D8B87BC37E}" srcOrd="0" destOrd="0" presId="urn:microsoft.com/office/officeart/2005/8/layout/radial2"/>
    <dgm:cxn modelId="{458B33F6-4F4A-4E76-9CBB-CF0BDF039915}" type="presParOf" srcId="{766BFB8C-ED4E-4272-9BCD-78D8B87BC37E}" destId="{1338689F-ED96-4909-B79B-BECA73F06A64}" srcOrd="0" destOrd="0" presId="urn:microsoft.com/office/officeart/2005/8/layout/radial2"/>
    <dgm:cxn modelId="{84C7530E-B9E8-4364-AA78-0332B96CCDE1}" type="presParOf" srcId="{766BFB8C-ED4E-4272-9BCD-78D8B87BC37E}" destId="{224759A8-F19D-4513-8756-7F4BF409F070}" srcOrd="1" destOrd="0" presId="urn:microsoft.com/office/officeart/2005/8/layout/radial2"/>
    <dgm:cxn modelId="{F110A514-77E9-4503-B596-5BC7AF250633}" type="presParOf" srcId="{9A492770-6973-4D04-9657-536F269C17A5}" destId="{2E5853BA-1C46-42EC-9311-5ADC8097EBB4}" srcOrd="1" destOrd="0" presId="urn:microsoft.com/office/officeart/2005/8/layout/radial2"/>
    <dgm:cxn modelId="{DC8163F0-0E45-496E-BC0D-69C983512CEE}" type="presParOf" srcId="{9A492770-6973-4D04-9657-536F269C17A5}" destId="{C561A346-545D-445F-879D-046327E0D488}" srcOrd="2" destOrd="0" presId="urn:microsoft.com/office/officeart/2005/8/layout/radial2"/>
    <dgm:cxn modelId="{DFE27C03-5E55-46C6-89BF-9B563F8473AF}" type="presParOf" srcId="{C561A346-545D-445F-879D-046327E0D488}" destId="{4D612074-B87E-4249-B5BF-D28169517592}" srcOrd="0" destOrd="0" presId="urn:microsoft.com/office/officeart/2005/8/layout/radial2"/>
    <dgm:cxn modelId="{EE8A7736-38B5-44F1-8E60-C1BB1F2FA8E5}" type="presParOf" srcId="{C561A346-545D-445F-879D-046327E0D488}" destId="{1EFF5013-B626-480E-9861-B623D53E943A}" srcOrd="1" destOrd="0" presId="urn:microsoft.com/office/officeart/2005/8/layout/radial2"/>
    <dgm:cxn modelId="{31366483-9EF6-4FBA-B872-0FB6E51218BE}" type="presParOf" srcId="{9A492770-6973-4D04-9657-536F269C17A5}" destId="{CC5980A8-9082-4EEA-B33C-95E71D925C50}" srcOrd="3" destOrd="0" presId="urn:microsoft.com/office/officeart/2005/8/layout/radial2"/>
    <dgm:cxn modelId="{17ACC17D-7D90-46B2-95C4-1B3009E1C1D6}" type="presParOf" srcId="{9A492770-6973-4D04-9657-536F269C17A5}" destId="{37561791-EFCE-44AD-9C27-6524F640B182}" srcOrd="4" destOrd="0" presId="urn:microsoft.com/office/officeart/2005/8/layout/radial2"/>
    <dgm:cxn modelId="{CF05D7B2-22B3-49D1-9DD0-7E5D194612F2}" type="presParOf" srcId="{37561791-EFCE-44AD-9C27-6524F640B182}" destId="{680AB786-099F-4768-8E4B-C0FDC4060EFB}" srcOrd="0" destOrd="0" presId="urn:microsoft.com/office/officeart/2005/8/layout/radial2"/>
    <dgm:cxn modelId="{F302F0F5-257E-4731-BE2A-F04CDFFF0518}" type="presParOf" srcId="{37561791-EFCE-44AD-9C27-6524F640B182}" destId="{6370B1D7-3D18-4DC6-8778-35D8FBAB037D}" srcOrd="1" destOrd="0" presId="urn:microsoft.com/office/officeart/2005/8/layout/radial2"/>
    <dgm:cxn modelId="{E25C2DB9-E351-4D6F-BDFE-1667B7C00389}" type="presParOf" srcId="{9A492770-6973-4D04-9657-536F269C17A5}" destId="{0DC4C95C-4604-4C91-92D7-296C234D9B88}" srcOrd="5" destOrd="0" presId="urn:microsoft.com/office/officeart/2005/8/layout/radial2"/>
    <dgm:cxn modelId="{E37298E4-DA91-45F3-A8DF-53059128942B}" type="presParOf" srcId="{9A492770-6973-4D04-9657-536F269C17A5}" destId="{16106ECC-2522-44E2-824B-57D5712A7DA6}" srcOrd="6" destOrd="0" presId="urn:microsoft.com/office/officeart/2005/8/layout/radial2"/>
    <dgm:cxn modelId="{C6370067-D36C-409B-8EDF-FFC792DFE2D7}" type="presParOf" srcId="{16106ECC-2522-44E2-824B-57D5712A7DA6}" destId="{0AE0808B-3ACD-4F52-AEF5-298FBA764CF3}" srcOrd="0" destOrd="0" presId="urn:microsoft.com/office/officeart/2005/8/layout/radial2"/>
    <dgm:cxn modelId="{711A261E-FC88-4D5D-8B26-05E3529594D8}" type="presParOf" srcId="{16106ECC-2522-44E2-824B-57D5712A7DA6}" destId="{4BBAC3D0-163A-423A-8E02-5FFDDC9D7701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2E3AB-68BE-4C53-83A3-1476ADB4230D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372CF-03DA-4137-B5F1-322C04246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1CC37-2B2C-4D55-9292-8ABF961FF332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5F1A4-7345-48D5-BFA6-D05E897CC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4.bin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8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2.wmf"/><Relationship Id="rId4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71678"/>
            <a:ext cx="9144000" cy="2714643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</a:rPr>
              <a:t>Межличностные отношения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малая групп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"/>
            <a:ext cx="4429124" cy="2120276"/>
          </a:xfrm>
          <a:prstGeom prst="rect">
            <a:avLst/>
          </a:prstGeom>
        </p:spPr>
      </p:pic>
      <p:pic>
        <p:nvPicPr>
          <p:cNvPr id="7" name="Рисунок 6" descr="межл.от-ния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753437"/>
            <a:ext cx="4429124" cy="2104563"/>
          </a:xfrm>
          <a:prstGeom prst="rect">
            <a:avLst/>
          </a:prstGeom>
        </p:spPr>
      </p:pic>
      <p:pic>
        <p:nvPicPr>
          <p:cNvPr id="8" name="Рисунок 7" descr="межл.отн-ия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1"/>
            <a:ext cx="4714876" cy="2116987"/>
          </a:xfrm>
          <a:prstGeom prst="rect">
            <a:avLst/>
          </a:prstGeom>
        </p:spPr>
      </p:pic>
      <p:pic>
        <p:nvPicPr>
          <p:cNvPr id="9" name="Рисунок 8" descr="межлич.отн-и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4786322"/>
            <a:ext cx="4714876" cy="20716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Между двумя людьми</a:t>
            </a:r>
            <a:r>
              <a:rPr lang="ru-RU" sz="4400" dirty="0" smtClean="0">
                <a:solidFill>
                  <a:srgbClr val="800000"/>
                </a:solidFill>
              </a:rPr>
              <a:t/>
            </a:r>
            <a:br>
              <a:rPr lang="ru-RU" sz="4400" dirty="0" smtClean="0">
                <a:solidFill>
                  <a:srgbClr val="800000"/>
                </a:solidFill>
              </a:rPr>
            </a:br>
            <a:endParaRPr lang="ru-RU" dirty="0"/>
          </a:p>
        </p:txBody>
      </p:sp>
      <p:pic>
        <p:nvPicPr>
          <p:cNvPr id="4" name="Picture 2" descr="C:\Documents and Settings\Светлана\Рабочий стол\Новая папка\SL55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8429684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0"/>
            <a:ext cx="6072230" cy="13990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Между величинами</a:t>
            </a:r>
            <a:r>
              <a:rPr lang="ru-RU" sz="4400" dirty="0" smtClean="0">
                <a:solidFill>
                  <a:srgbClr val="800000"/>
                </a:solidFill>
              </a:rPr>
              <a:t/>
            </a:r>
            <a:br>
              <a:rPr lang="ru-RU" sz="4400" dirty="0" smtClean="0">
                <a:solidFill>
                  <a:srgbClr val="800000"/>
                </a:solidFill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2500313"/>
            <a:ext cx="47148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2060"/>
                </a:solidFill>
                <a:latin typeface="+mj-lt"/>
              </a:rPr>
              <a:t> и даже… между государствами</a:t>
            </a:r>
          </a:p>
        </p:txBody>
      </p:sp>
      <p:pic>
        <p:nvPicPr>
          <p:cNvPr id="1638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785794"/>
            <a:ext cx="4643438" cy="3006156"/>
          </a:xfrm>
          <a:noFill/>
        </p:spPr>
      </p:pic>
      <p:pic>
        <p:nvPicPr>
          <p:cNvPr id="1638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762375"/>
            <a:ext cx="48577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RAD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642918"/>
            <a:ext cx="2717395" cy="4572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07223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Межличностные 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отношения</a:t>
            </a:r>
            <a:r>
              <a:rPr lang="ru-RU" dirty="0" smtClean="0">
                <a:solidFill>
                  <a:srgbClr val="0000FF"/>
                </a:solidFill>
              </a:rPr>
              <a:t>- это 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отношения 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в малой группе, 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возникающие между 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хорошо знакомыми 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людьми  в процессе их  жизнедеятельности.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785794"/>
            <a:ext cx="8229600" cy="6072206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400" b="1" i="1" dirty="0" smtClean="0">
                <a:solidFill>
                  <a:srgbClr val="A80471"/>
                </a:solidFill>
              </a:rPr>
              <a:t>  </a:t>
            </a:r>
            <a:r>
              <a:rPr lang="ru-RU" sz="4400" b="1" dirty="0" smtClean="0">
                <a:solidFill>
                  <a:srgbClr val="A804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Чувства</a:t>
            </a:r>
          </a:p>
          <a:p>
            <a:pPr algn="ctr" eaLnBrk="1" hangingPunct="1"/>
            <a:endParaRPr lang="ru-RU" sz="4400" dirty="0" smtClean="0"/>
          </a:p>
          <a:p>
            <a:pPr algn="ctr" eaLnBrk="1" hangingPunct="1">
              <a:buNone/>
            </a:pPr>
            <a:endParaRPr lang="ru-RU" sz="4400" dirty="0" smtClean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500063" y="2428875"/>
            <a:ext cx="3071812" cy="4214813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5643570" y="2357430"/>
            <a:ext cx="3286148" cy="4286250"/>
          </a:xfrm>
          <a:prstGeom prst="curvedLeftArrow">
            <a:avLst>
              <a:gd name="adj1" fmla="val 20231"/>
              <a:gd name="adj2" fmla="val 42565"/>
              <a:gd name="adj3" fmla="val 25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" y="1428736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Положительные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</a:t>
            </a:r>
            <a:r>
              <a:rPr lang="ru-RU" sz="3200" b="1" dirty="0" smtClean="0">
                <a:solidFill>
                  <a:schemeClr val="bg1"/>
                </a:solidFill>
              </a:rPr>
              <a:t>Отрицательные </a:t>
            </a:r>
          </a:p>
          <a:p>
            <a:pPr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    </a:t>
            </a:r>
            <a:r>
              <a:rPr lang="ru-RU" sz="3200" b="1" dirty="0" smtClean="0">
                <a:solidFill>
                  <a:srgbClr val="FF0000"/>
                </a:solidFill>
              </a:rPr>
              <a:t>Объединяют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</a:t>
            </a:r>
            <a:r>
              <a:rPr lang="ru-RU" sz="3200" b="1" dirty="0" smtClean="0">
                <a:solidFill>
                  <a:schemeClr val="bg1"/>
                </a:solidFill>
              </a:rPr>
              <a:t>Разъединяют</a:t>
            </a:r>
            <a:endParaRPr lang="ru-RU" sz="3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Вызывают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</a:t>
            </a:r>
            <a:r>
              <a:rPr lang="ru-RU" sz="3200" b="1" dirty="0" smtClean="0">
                <a:solidFill>
                  <a:schemeClr val="bg1"/>
                </a:solidFill>
              </a:rPr>
              <a:t>Вызывают</a:t>
            </a:r>
            <a:endParaRPr lang="ru-RU" sz="32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b="1" i="1" dirty="0" smtClean="0">
                <a:solidFill>
                  <a:srgbClr val="FF3300"/>
                </a:solidFill>
              </a:rPr>
              <a:t>     </a:t>
            </a:r>
            <a:r>
              <a:rPr lang="ru-RU" sz="3600" b="1" i="1" dirty="0" smtClean="0">
                <a:solidFill>
                  <a:srgbClr val="FF3300"/>
                </a:solidFill>
              </a:rPr>
              <a:t>Симпатию</a:t>
            </a:r>
            <a:r>
              <a:rPr lang="ru-RU" sz="3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</a:t>
            </a:r>
            <a:r>
              <a:rPr lang="ru-RU" sz="3600" b="1" i="1" dirty="0" smtClean="0">
                <a:solidFill>
                  <a:srgbClr val="080405"/>
                </a:solidFill>
              </a:rPr>
              <a:t>Антипатию</a:t>
            </a:r>
            <a:endParaRPr lang="ru-RU" sz="3600" b="1" i="1" dirty="0">
              <a:solidFill>
                <a:srgbClr val="080405"/>
              </a:solidFill>
            </a:endParaRP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0" y="45720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dirty="0">
              <a:solidFill>
                <a:srgbClr val="C00000"/>
              </a:solidFill>
            </a:endParaRPr>
          </a:p>
          <a:p>
            <a:endParaRPr lang="ru-RU" sz="2800" dirty="0">
              <a:solidFill>
                <a:srgbClr val="C00000"/>
              </a:solidFill>
            </a:endParaRPr>
          </a:p>
          <a:p>
            <a:r>
              <a:rPr lang="ru-RU" sz="2800" b="1" dirty="0">
                <a:solidFill>
                  <a:srgbClr val="FF3300"/>
                </a:solidFill>
              </a:rPr>
              <a:t>Внутреннее расположение,              </a:t>
            </a:r>
            <a:r>
              <a:rPr lang="ru-RU" sz="2800" b="1" dirty="0">
                <a:solidFill>
                  <a:schemeClr val="bg1"/>
                </a:solidFill>
              </a:rPr>
              <a:t>Отторжение</a:t>
            </a:r>
            <a:r>
              <a:rPr lang="ru-RU" sz="28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800" b="1" dirty="0" smtClean="0"/>
              <a:t>  </a:t>
            </a:r>
            <a:r>
              <a:rPr lang="ru-RU" sz="2800" b="1" dirty="0" smtClean="0">
                <a:solidFill>
                  <a:srgbClr val="FF3300"/>
                </a:solidFill>
              </a:rPr>
              <a:t>привлекательность                             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неприязнь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5251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0000FF"/>
                </a:solidFill>
              </a:rPr>
              <a:t>Основа общения</a:t>
            </a:r>
            <a:endParaRPr lang="ru-RU" sz="54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000240"/>
            <a:ext cx="9144000" cy="485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i="1" dirty="0" smtClean="0">
                <a:solidFill>
                  <a:srgbClr val="0000FF"/>
                </a:solidFill>
              </a:rPr>
              <a:t>  Удовольствие, радость, блаженство, зависть, восторг, горе, восхищение, обида, гнев, гордость, тоска, доверие, скука, уважение, нежность, благодарность, любовь. </a:t>
            </a:r>
            <a:endParaRPr lang="ru-RU" sz="44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4000" dirty="0" smtClean="0"/>
              <a:t> 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Распределите чувства  по двум столбикам: те, что объединяют людей и те, что разъединяют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42148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rgbClr val="0070C0"/>
                </a:solidFill>
              </a:rPr>
              <a:t>Относились, хотел, чтобы, так, тебе, к, относись, другим, к, ты, как, бы. 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14908"/>
          </a:xfrm>
        </p:spPr>
        <p:txBody>
          <a:bodyPr/>
          <a:lstStyle/>
          <a:p>
            <a:pPr algn="ctr">
              <a:buNone/>
            </a:pPr>
            <a:r>
              <a:rPr lang="ru-RU" sz="65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  Относись к другим так, как ты бы хотел, чтобы относились к тебе.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</a:rPr>
              <a:t/>
            </a:r>
            <a:br>
              <a:rPr lang="ru-RU" sz="4800" dirty="0" smtClean="0">
                <a:solidFill>
                  <a:srgbClr val="0000FF"/>
                </a:solidFill>
              </a:rPr>
            </a:br>
            <a:r>
              <a:rPr lang="ru-RU" sz="4800" dirty="0" smtClean="0">
                <a:solidFill>
                  <a:srgbClr val="0000FF"/>
                </a:solidFill>
              </a:rPr>
              <a:t/>
            </a:r>
            <a:br>
              <a:rPr lang="ru-RU" sz="4800" dirty="0" smtClean="0">
                <a:solidFill>
                  <a:srgbClr val="0000FF"/>
                </a:solidFill>
              </a:rPr>
            </a:br>
            <a:r>
              <a:rPr lang="ru-RU" sz="4800" dirty="0" smtClean="0">
                <a:solidFill>
                  <a:srgbClr val="0000FF"/>
                </a:solidFill>
              </a:rPr>
              <a:t/>
            </a:r>
            <a:br>
              <a:rPr lang="ru-RU" sz="4800" dirty="0" smtClean="0">
                <a:solidFill>
                  <a:srgbClr val="0000FF"/>
                </a:solidFill>
              </a:rPr>
            </a:br>
            <a:r>
              <a:rPr lang="ru-RU" sz="4800" dirty="0" smtClean="0">
                <a:solidFill>
                  <a:srgbClr val="0000FF"/>
                </a:solidFill>
              </a:rPr>
              <a:t/>
            </a:r>
            <a:br>
              <a:rPr lang="ru-RU" sz="4800" dirty="0" smtClean="0">
                <a:solidFill>
                  <a:srgbClr val="0000FF"/>
                </a:solidFill>
              </a:rPr>
            </a:b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«Золотое правило нравственности»</a:t>
            </a:r>
            <a:r>
              <a:rPr lang="ru-RU" sz="43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00FF"/>
                </a:solidFill>
              </a:rPr>
              <a:t> </a:t>
            </a:r>
            <a:r>
              <a:rPr lang="ru-RU" sz="4300" dirty="0" smtClean="0">
                <a:solidFill>
                  <a:srgbClr val="0000FF"/>
                </a:solidFill>
              </a:rPr>
              <a:t/>
            </a:r>
            <a:br>
              <a:rPr lang="ru-RU" sz="4300" dirty="0" smtClean="0">
                <a:solidFill>
                  <a:srgbClr val="0000FF"/>
                </a:solidFill>
              </a:rPr>
            </a:br>
            <a:endParaRPr lang="ru-RU" sz="43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29" name="WordArt 169"/>
          <p:cNvSpPr>
            <a:spLocks noChangeArrowheads="1" noChangeShapeType="1" noTextEdit="1"/>
          </p:cNvSpPr>
          <p:nvPr/>
        </p:nvSpPr>
        <p:spPr bwMode="auto">
          <a:xfrm>
            <a:off x="3000364" y="357166"/>
            <a:ext cx="3286148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Отношения</a:t>
            </a:r>
          </a:p>
        </p:txBody>
      </p:sp>
      <p:grpSp>
        <p:nvGrpSpPr>
          <p:cNvPr id="2" name="Group 180"/>
          <p:cNvGrpSpPr>
            <a:grpSpLocks/>
          </p:cNvGrpSpPr>
          <p:nvPr/>
        </p:nvGrpSpPr>
        <p:grpSpPr bwMode="auto">
          <a:xfrm>
            <a:off x="6144190" y="785794"/>
            <a:ext cx="2999810" cy="3168650"/>
            <a:chOff x="3648" y="720"/>
            <a:chExt cx="1388" cy="1996"/>
          </a:xfrm>
        </p:grpSpPr>
        <p:grpSp>
          <p:nvGrpSpPr>
            <p:cNvPr id="3" name="Group 176"/>
            <p:cNvGrpSpPr>
              <a:grpSpLocks/>
            </p:cNvGrpSpPr>
            <p:nvPr/>
          </p:nvGrpSpPr>
          <p:grpSpPr bwMode="auto">
            <a:xfrm>
              <a:off x="3648" y="1215"/>
              <a:ext cx="1388" cy="1501"/>
              <a:chOff x="3508" y="1109"/>
              <a:chExt cx="1388" cy="1501"/>
            </a:xfrm>
          </p:grpSpPr>
          <p:graphicFrame>
            <p:nvGraphicFramePr>
              <p:cNvPr id="66733" name="Object 173"/>
              <p:cNvGraphicFramePr>
                <a:graphicFrameLocks noChangeAspect="1"/>
              </p:cNvGraphicFramePr>
              <p:nvPr/>
            </p:nvGraphicFramePr>
            <p:xfrm>
              <a:off x="3706" y="1109"/>
              <a:ext cx="1039" cy="945"/>
            </p:xfrm>
            <a:graphic>
              <a:graphicData uri="http://schemas.openxmlformats.org/presentationml/2006/ole">
                <p:oleObj spid="_x0000_s32773" name="Clip" r:id="rId4" imgW="3790080" imgH="3447720" progId="">
                  <p:embed/>
                </p:oleObj>
              </a:graphicData>
            </a:graphic>
          </p:graphicFrame>
          <p:sp>
            <p:nvSpPr>
              <p:cNvPr id="66735" name="Text Box 175"/>
              <p:cNvSpPr txBox="1">
                <a:spLocks noChangeArrowheads="1"/>
              </p:cNvSpPr>
              <p:nvPr/>
            </p:nvSpPr>
            <p:spPr bwMode="auto">
              <a:xfrm>
                <a:off x="3508" y="2009"/>
                <a:ext cx="1388" cy="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Межличностные</a:t>
                </a:r>
                <a:endParaRPr lang="ru-RU" sz="2800" b="1" dirty="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algn="ctr"/>
                <a:r>
                  <a:rPr lang="ru-RU" sz="2800" b="1" dirty="0">
                    <a:solidFill>
                      <a:schemeClr val="bg1"/>
                    </a:solidFill>
                    <a:latin typeface="Times New Roman" pitchFamily="18" charset="0"/>
                  </a:rPr>
                  <a:t>отношения</a:t>
                </a:r>
              </a:p>
            </p:txBody>
          </p:sp>
        </p:grpSp>
        <p:sp>
          <p:nvSpPr>
            <p:cNvPr id="66738" name="AutoShape 178"/>
            <p:cNvSpPr>
              <a:spLocks noChangeArrowheads="1"/>
            </p:cNvSpPr>
            <p:nvPr/>
          </p:nvSpPr>
          <p:spPr bwMode="auto">
            <a:xfrm rot="10800000" flipH="1">
              <a:off x="3792" y="720"/>
              <a:ext cx="537" cy="462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tx2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84"/>
          <p:cNvGrpSpPr>
            <a:grpSpLocks/>
          </p:cNvGrpSpPr>
          <p:nvPr/>
        </p:nvGrpSpPr>
        <p:grpSpPr bwMode="auto">
          <a:xfrm>
            <a:off x="143242" y="714356"/>
            <a:ext cx="2671767" cy="3599807"/>
            <a:chOff x="799" y="516"/>
            <a:chExt cx="1224" cy="2058"/>
          </a:xfrm>
        </p:grpSpPr>
        <p:grpSp>
          <p:nvGrpSpPr>
            <p:cNvPr id="5" name="Group 172"/>
            <p:cNvGrpSpPr>
              <a:grpSpLocks/>
            </p:cNvGrpSpPr>
            <p:nvPr/>
          </p:nvGrpSpPr>
          <p:grpSpPr bwMode="auto">
            <a:xfrm>
              <a:off x="799" y="1006"/>
              <a:ext cx="1127" cy="1568"/>
              <a:chOff x="84" y="848"/>
              <a:chExt cx="1545" cy="1832"/>
            </a:xfrm>
          </p:grpSpPr>
          <p:graphicFrame>
            <p:nvGraphicFramePr>
              <p:cNvPr id="66730" name="Object 170"/>
              <p:cNvGraphicFramePr>
                <a:graphicFrameLocks noChangeAspect="1"/>
              </p:cNvGraphicFramePr>
              <p:nvPr/>
            </p:nvGraphicFramePr>
            <p:xfrm>
              <a:off x="264" y="848"/>
              <a:ext cx="1211" cy="904"/>
            </p:xfrm>
            <a:graphic>
              <a:graphicData uri="http://schemas.openxmlformats.org/presentationml/2006/ole">
                <p:oleObj spid="_x0000_s32772" name="Clip" r:id="rId5" imgW="2044440" imgH="1695960" progId="">
                  <p:embed/>
                </p:oleObj>
              </a:graphicData>
            </a:graphic>
          </p:graphicFrame>
          <p:sp>
            <p:nvSpPr>
              <p:cNvPr id="66731" name="Text Box 171"/>
              <p:cNvSpPr txBox="1">
                <a:spLocks noChangeArrowheads="1"/>
              </p:cNvSpPr>
              <p:nvPr/>
            </p:nvSpPr>
            <p:spPr bwMode="auto">
              <a:xfrm>
                <a:off x="84" y="1755"/>
                <a:ext cx="1545" cy="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chemeClr val="bg1"/>
                    </a:solidFill>
                    <a:latin typeface="Times New Roman" pitchFamily="18" charset="0"/>
                  </a:rPr>
                  <a:t>Человек и </a:t>
                </a:r>
              </a:p>
              <a:p>
                <a:pPr algn="ctr"/>
                <a:r>
                  <a:rPr lang="ru-RU" sz="2800" b="1" dirty="0">
                    <a:solidFill>
                      <a:schemeClr val="bg1"/>
                    </a:solidFill>
                    <a:latin typeface="Times New Roman" pitchFamily="18" charset="0"/>
                  </a:rPr>
                  <a:t>окружающий </a:t>
                </a:r>
              </a:p>
              <a:p>
                <a:pPr algn="ctr"/>
                <a:r>
                  <a:rPr lang="ru-RU" sz="2800" b="1" dirty="0">
                    <a:solidFill>
                      <a:schemeClr val="bg1"/>
                    </a:solidFill>
                    <a:latin typeface="Times New Roman" pitchFamily="18" charset="0"/>
                  </a:rPr>
                  <a:t>мир</a:t>
                </a:r>
              </a:p>
            </p:txBody>
          </p:sp>
        </p:grpSp>
        <p:sp>
          <p:nvSpPr>
            <p:cNvPr id="66743" name="AutoShape 183"/>
            <p:cNvSpPr>
              <a:spLocks noChangeArrowheads="1"/>
            </p:cNvSpPr>
            <p:nvPr/>
          </p:nvSpPr>
          <p:spPr bwMode="auto">
            <a:xfrm rot="10800000">
              <a:off x="1486" y="516"/>
              <a:ext cx="537" cy="462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tx2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92"/>
          <p:cNvGrpSpPr>
            <a:grpSpLocks/>
          </p:cNvGrpSpPr>
          <p:nvPr/>
        </p:nvGrpSpPr>
        <p:grpSpPr bwMode="auto">
          <a:xfrm>
            <a:off x="142806" y="3857627"/>
            <a:ext cx="4000566" cy="2299926"/>
            <a:chOff x="221" y="2544"/>
            <a:chExt cx="2083" cy="1537"/>
          </a:xfrm>
        </p:grpSpPr>
        <p:grpSp>
          <p:nvGrpSpPr>
            <p:cNvPr id="7" name="Group 187"/>
            <p:cNvGrpSpPr>
              <a:grpSpLocks/>
            </p:cNvGrpSpPr>
            <p:nvPr/>
          </p:nvGrpSpPr>
          <p:grpSpPr bwMode="auto">
            <a:xfrm>
              <a:off x="221" y="2830"/>
              <a:ext cx="1040" cy="1251"/>
              <a:chOff x="221" y="2760"/>
              <a:chExt cx="1040" cy="1251"/>
            </a:xfrm>
          </p:grpSpPr>
          <p:graphicFrame>
            <p:nvGraphicFramePr>
              <p:cNvPr id="66745" name="Object 185"/>
              <p:cNvGraphicFramePr>
                <a:graphicFrameLocks noChangeAspect="1"/>
              </p:cNvGraphicFramePr>
              <p:nvPr/>
            </p:nvGraphicFramePr>
            <p:xfrm>
              <a:off x="221" y="2760"/>
              <a:ext cx="1040" cy="859"/>
            </p:xfrm>
            <a:graphic>
              <a:graphicData uri="http://schemas.openxmlformats.org/presentationml/2006/ole">
                <p:oleObj spid="_x0000_s32771" name="Clip" r:id="rId6" imgW="3717720" imgH="2575440" progId="">
                  <p:embed/>
                </p:oleObj>
              </a:graphicData>
            </a:graphic>
          </p:graphicFrame>
          <p:sp>
            <p:nvSpPr>
              <p:cNvPr id="66746" name="Text Box 186"/>
              <p:cNvSpPr txBox="1">
                <a:spLocks noChangeArrowheads="1"/>
              </p:cNvSpPr>
              <p:nvPr/>
            </p:nvSpPr>
            <p:spPr bwMode="auto">
              <a:xfrm>
                <a:off x="295" y="3620"/>
                <a:ext cx="899" cy="3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3200" b="1" dirty="0">
                    <a:solidFill>
                      <a:schemeClr val="bg1"/>
                    </a:solidFill>
                    <a:latin typeface="Times New Roman" pitchFamily="18" charset="0"/>
                  </a:rPr>
                  <a:t>деловые</a:t>
                </a:r>
              </a:p>
            </p:txBody>
          </p:sp>
        </p:grpSp>
        <p:sp>
          <p:nvSpPr>
            <p:cNvPr id="66751" name="Line 191"/>
            <p:cNvSpPr>
              <a:spLocks noChangeShapeType="1"/>
            </p:cNvSpPr>
            <p:nvPr/>
          </p:nvSpPr>
          <p:spPr bwMode="auto">
            <a:xfrm flipH="1">
              <a:off x="1263" y="2544"/>
              <a:ext cx="1041" cy="286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194"/>
          <p:cNvGrpSpPr>
            <a:grpSpLocks/>
          </p:cNvGrpSpPr>
          <p:nvPr/>
        </p:nvGrpSpPr>
        <p:grpSpPr bwMode="auto">
          <a:xfrm>
            <a:off x="1928794" y="3786190"/>
            <a:ext cx="3573494" cy="2861289"/>
            <a:chOff x="1194" y="2544"/>
            <a:chExt cx="1494" cy="1565"/>
          </a:xfrm>
        </p:grpSpPr>
        <p:sp>
          <p:nvSpPr>
            <p:cNvPr id="66749" name="Text Box 189"/>
            <p:cNvSpPr txBox="1">
              <a:spLocks noChangeArrowheads="1"/>
            </p:cNvSpPr>
            <p:nvPr/>
          </p:nvSpPr>
          <p:spPr bwMode="auto">
            <a:xfrm>
              <a:off x="1194" y="3638"/>
              <a:ext cx="1165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</a:rPr>
                <a:t>   </a:t>
              </a:r>
              <a:r>
                <a:rPr lang="ru-RU" sz="3200" b="1" dirty="0" smtClean="0">
                  <a:solidFill>
                    <a:schemeClr val="bg1"/>
                  </a:solidFill>
                  <a:latin typeface="Times New Roman" pitchFamily="18" charset="0"/>
                </a:rPr>
                <a:t>приятельские</a:t>
              </a:r>
              <a:endParaRPr lang="ru-RU" sz="32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6753" name="Line 193"/>
            <p:cNvSpPr>
              <a:spLocks noChangeShapeType="1"/>
            </p:cNvSpPr>
            <p:nvPr/>
          </p:nvSpPr>
          <p:spPr bwMode="auto">
            <a:xfrm flipH="1">
              <a:off x="2000" y="2544"/>
              <a:ext cx="688" cy="352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199"/>
          <p:cNvGrpSpPr>
            <a:grpSpLocks/>
          </p:cNvGrpSpPr>
          <p:nvPr/>
        </p:nvGrpSpPr>
        <p:grpSpPr bwMode="auto">
          <a:xfrm>
            <a:off x="4500562" y="3786193"/>
            <a:ext cx="2001256" cy="2929609"/>
            <a:chOff x="2976" y="2544"/>
            <a:chExt cx="957" cy="2056"/>
          </a:xfrm>
        </p:grpSpPr>
        <p:sp>
          <p:nvSpPr>
            <p:cNvPr id="66756" name="Text Box 196"/>
            <p:cNvSpPr txBox="1">
              <a:spLocks noChangeArrowheads="1"/>
            </p:cNvSpPr>
            <p:nvPr/>
          </p:nvSpPr>
          <p:spPr bwMode="auto">
            <a:xfrm>
              <a:off x="3078" y="3650"/>
              <a:ext cx="855" cy="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</a:rPr>
                <a:t>        </a:t>
              </a:r>
            </a:p>
            <a:p>
              <a:r>
                <a:rPr lang="ru-RU" sz="3200" b="1" dirty="0" smtClean="0">
                  <a:solidFill>
                    <a:schemeClr val="bg1"/>
                  </a:solidFill>
                  <a:latin typeface="Times New Roman" pitchFamily="18" charset="0"/>
                </a:rPr>
                <a:t>       личные</a:t>
              </a:r>
              <a:endParaRPr lang="ru-RU" sz="32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66758" name="Line 198"/>
            <p:cNvSpPr>
              <a:spLocks noChangeShapeType="1"/>
            </p:cNvSpPr>
            <p:nvPr/>
          </p:nvSpPr>
          <p:spPr bwMode="auto">
            <a:xfrm>
              <a:off x="2976" y="2544"/>
              <a:ext cx="512" cy="551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203"/>
          <p:cNvGrpSpPr>
            <a:grpSpLocks/>
          </p:cNvGrpSpPr>
          <p:nvPr/>
        </p:nvGrpSpPr>
        <p:grpSpPr bwMode="auto">
          <a:xfrm>
            <a:off x="4593608" y="3857626"/>
            <a:ext cx="4336862" cy="2870819"/>
            <a:chOff x="2995" y="2544"/>
            <a:chExt cx="2315" cy="1480"/>
          </a:xfrm>
        </p:grpSpPr>
        <p:grpSp>
          <p:nvGrpSpPr>
            <p:cNvPr id="11" name="Group 201"/>
            <p:cNvGrpSpPr>
              <a:grpSpLocks/>
            </p:cNvGrpSpPr>
            <p:nvPr/>
          </p:nvGrpSpPr>
          <p:grpSpPr bwMode="auto">
            <a:xfrm>
              <a:off x="2995" y="2949"/>
              <a:ext cx="2315" cy="1075"/>
              <a:chOff x="2995" y="2949"/>
              <a:chExt cx="2315" cy="1075"/>
            </a:xfrm>
          </p:grpSpPr>
          <p:graphicFrame>
            <p:nvGraphicFramePr>
              <p:cNvPr id="66734" name="Object 174"/>
              <p:cNvGraphicFramePr>
                <a:graphicFrameLocks noChangeAspect="1"/>
              </p:cNvGraphicFramePr>
              <p:nvPr/>
            </p:nvGraphicFramePr>
            <p:xfrm>
              <a:off x="2995" y="2949"/>
              <a:ext cx="980" cy="847"/>
            </p:xfrm>
            <a:graphic>
              <a:graphicData uri="http://schemas.openxmlformats.org/presentationml/2006/ole">
                <p:oleObj spid="_x0000_s32770" name="Clip" r:id="rId7" imgW="2218320" imgH="2738520" progId="">
                  <p:embed/>
                </p:oleObj>
              </a:graphicData>
            </a:graphic>
          </p:graphicFrame>
          <p:sp>
            <p:nvSpPr>
              <p:cNvPr id="66760" name="Text Box 200"/>
              <p:cNvSpPr txBox="1">
                <a:spLocks noChangeArrowheads="1"/>
              </p:cNvSpPr>
              <p:nvPr/>
            </p:nvSpPr>
            <p:spPr bwMode="auto">
              <a:xfrm>
                <a:off x="4166" y="3723"/>
                <a:ext cx="1144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chemeClr val="bg1"/>
                    </a:solidFill>
                    <a:latin typeface="Times New Roman" pitchFamily="18" charset="0"/>
                  </a:rPr>
                  <a:t>семейные</a:t>
                </a:r>
              </a:p>
            </p:txBody>
          </p:sp>
        </p:grpSp>
        <p:sp>
          <p:nvSpPr>
            <p:cNvPr id="66762" name="Line 202"/>
            <p:cNvSpPr>
              <a:spLocks noChangeShapeType="1"/>
            </p:cNvSpPr>
            <p:nvPr/>
          </p:nvSpPr>
          <p:spPr bwMode="auto">
            <a:xfrm>
              <a:off x="3504" y="2544"/>
              <a:ext cx="912" cy="384"/>
            </a:xfrm>
            <a:prstGeom prst="line">
              <a:avLst/>
            </a:prstGeom>
            <a:noFill/>
            <a:ln w="7620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36" name="Picture 229" descr="D:\Program_Files\Office\Clipart\standard\stddir1\bd05495_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4714884"/>
            <a:ext cx="1714512" cy="1413833"/>
          </a:xfrm>
          <a:prstGeom prst="rect">
            <a:avLst/>
          </a:prstGeom>
          <a:solidFill>
            <a:schemeClr val="tx2"/>
          </a:solidFill>
          <a:ln w="7620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39" name="Picture 232" descr="D:\Program_Files\Office\Clipart\standard\stddir1\bd07212_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28860" y="4572008"/>
            <a:ext cx="1749483" cy="1571636"/>
          </a:xfrm>
          <a:prstGeom prst="rect">
            <a:avLst/>
          </a:prstGeom>
          <a:solidFill>
            <a:schemeClr val="tx2"/>
          </a:solidFill>
          <a:ln w="762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66741" name="WordArt 181" descr="Джинсовая ткань"/>
          <p:cNvSpPr>
            <a:spLocks noChangeArrowheads="1" noChangeShapeType="1" noTextEdit="1"/>
          </p:cNvSpPr>
          <p:nvPr/>
        </p:nvSpPr>
        <p:spPr bwMode="auto">
          <a:xfrm>
            <a:off x="3143240" y="2786058"/>
            <a:ext cx="2571768" cy="13287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виды</a:t>
            </a:r>
          </a:p>
        </p:txBody>
      </p:sp>
    </p:spTree>
    <p:custDataLst>
      <p:tags r:id="rId2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29" grpId="0"/>
      <p:bldP spid="667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76336"/>
          </a:xfrm>
        </p:spPr>
        <p:txBody>
          <a:bodyPr>
            <a:noAutofit/>
          </a:bodyPr>
          <a:lstStyle/>
          <a:p>
            <a:pPr algn="ctr" eaLnBrk="1" hangingPunct="1">
              <a:lnSpc>
                <a:spcPts val="4800"/>
              </a:lnSpc>
              <a:defRPr/>
            </a:pPr>
            <a:r>
              <a:rPr lang="ru-RU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Попробуем определить виды межличностных отношений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Autofit/>
          </a:bodyPr>
          <a:lstStyle/>
          <a:p>
            <a:pPr eaLnBrk="1" hangingPunct="1">
              <a:buClr>
                <a:srgbClr val="0000FF"/>
              </a:buClr>
            </a:pPr>
            <a:r>
              <a:rPr lang="ru-RU" sz="3200" dirty="0" smtClean="0">
                <a:solidFill>
                  <a:srgbClr val="0000FF"/>
                </a:solidFill>
              </a:rPr>
              <a:t>Вы только что познакомились с человеком, он вам симпатичен. Вы…</a:t>
            </a:r>
          </a:p>
          <a:p>
            <a:pPr eaLnBrk="1" hangingPunct="1">
              <a:buClr>
                <a:srgbClr val="0000FF"/>
              </a:buClr>
              <a:buNone/>
            </a:pPr>
            <a:endParaRPr lang="ru-RU" sz="3200" dirty="0" smtClean="0">
              <a:solidFill>
                <a:srgbClr val="0000FF"/>
              </a:solidFill>
            </a:endParaRPr>
          </a:p>
          <a:p>
            <a:pPr eaLnBrk="1" hangingPunct="1">
              <a:buClr>
                <a:srgbClr val="0000FF"/>
              </a:buClr>
            </a:pPr>
            <a:r>
              <a:rPr lang="ru-RU" sz="3200" dirty="0" smtClean="0">
                <a:solidFill>
                  <a:srgbClr val="0000FF"/>
                </a:solidFill>
              </a:rPr>
              <a:t>Теперь вы здороваетесь при встрече, ведете непродолжительный разговор. Вы…</a:t>
            </a:r>
          </a:p>
          <a:p>
            <a:pPr eaLnBrk="1" hangingPunct="1">
              <a:buClr>
                <a:srgbClr val="0000FF"/>
              </a:buClr>
            </a:pPr>
            <a:endParaRPr lang="ru-RU" sz="3200" dirty="0" smtClean="0">
              <a:solidFill>
                <a:srgbClr val="0000FF"/>
              </a:solidFill>
            </a:endParaRPr>
          </a:p>
          <a:p>
            <a:pPr eaLnBrk="1" hangingPunct="1">
              <a:buClr>
                <a:srgbClr val="0000FF"/>
              </a:buClr>
            </a:pPr>
            <a:r>
              <a:rPr lang="ru-RU" sz="3200" dirty="0" smtClean="0">
                <a:solidFill>
                  <a:srgbClr val="0000FF"/>
                </a:solidFill>
              </a:rPr>
              <a:t>В классе вы все…</a:t>
            </a:r>
          </a:p>
          <a:p>
            <a:pPr eaLnBrk="1" hangingPunct="1">
              <a:buClr>
                <a:srgbClr val="0000FF"/>
              </a:buClr>
            </a:pPr>
            <a:r>
              <a:rPr lang="ru-RU" sz="3200" dirty="0" smtClean="0">
                <a:solidFill>
                  <a:srgbClr val="0000FF"/>
                </a:solidFill>
              </a:rPr>
              <a:t>Самая великая ценность в жизни, высокий уровень межличностных отношений…</a:t>
            </a:r>
          </a:p>
          <a:p>
            <a:pPr eaLnBrk="1" hangingPunct="1"/>
            <a:endParaRPr lang="ru-RU" sz="32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1534" y="2357430"/>
          <a:ext cx="6381752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719"/>
                <a:gridCol w="797719"/>
                <a:gridCol w="797719"/>
                <a:gridCol w="797719"/>
                <a:gridCol w="797719"/>
                <a:gridCol w="797719"/>
                <a:gridCol w="797719"/>
                <a:gridCol w="797719"/>
              </a:tblGrid>
              <a:tr h="64294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З</a:t>
                      </a:r>
                      <a:endParaRPr lang="ru-RU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1538" y="3929066"/>
          <a:ext cx="6500856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607"/>
                <a:gridCol w="812607"/>
                <a:gridCol w="812607"/>
                <a:gridCol w="812607"/>
                <a:gridCol w="812607"/>
                <a:gridCol w="812607"/>
                <a:gridCol w="812607"/>
                <a:gridCol w="812607"/>
              </a:tblGrid>
              <a:tr h="64294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П</a:t>
                      </a:r>
                      <a:endParaRPr lang="ru-RU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00430" y="4643446"/>
          <a:ext cx="550072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82"/>
                <a:gridCol w="722827"/>
                <a:gridCol w="722827"/>
                <a:gridCol w="722827"/>
                <a:gridCol w="722827"/>
                <a:gridCol w="676114"/>
                <a:gridCol w="642942"/>
                <a:gridCol w="714380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Т</a:t>
                      </a:r>
                      <a:endParaRPr lang="ru-RU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00164" y="6072206"/>
          <a:ext cx="6096024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4"/>
                <a:gridCol w="1016004"/>
                <a:gridCol w="1016004"/>
                <a:gridCol w="1016004"/>
                <a:gridCol w="1016004"/>
                <a:gridCol w="1016004"/>
              </a:tblGrid>
              <a:tr h="642942"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19" name="WordArt 31"/>
          <p:cNvSpPr>
            <a:spLocks noChangeArrowheads="1" noChangeShapeType="1" noTextEdit="1"/>
          </p:cNvSpPr>
          <p:nvPr/>
        </p:nvSpPr>
        <p:spPr bwMode="auto">
          <a:xfrm>
            <a:off x="1928794" y="214290"/>
            <a:ext cx="53308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виды отношений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28596" y="1142984"/>
            <a:ext cx="3962400" cy="1246188"/>
            <a:chOff x="432" y="1056"/>
            <a:chExt cx="2496" cy="785"/>
          </a:xfrm>
        </p:grpSpPr>
        <p:sp>
          <p:nvSpPr>
            <p:cNvPr id="89120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432" y="1584"/>
              <a:ext cx="1606" cy="257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 spc="-360" dirty="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/>
                </a:rPr>
                <a:t>знакомство</a:t>
              </a:r>
            </a:p>
          </p:txBody>
        </p:sp>
        <p:sp>
          <p:nvSpPr>
            <p:cNvPr id="89123" name="Line 35"/>
            <p:cNvSpPr>
              <a:spLocks noChangeShapeType="1"/>
            </p:cNvSpPr>
            <p:nvPr/>
          </p:nvSpPr>
          <p:spPr bwMode="auto">
            <a:xfrm flipH="1">
              <a:off x="1248" y="1056"/>
              <a:ext cx="1680" cy="480"/>
            </a:xfrm>
            <a:prstGeom prst="line">
              <a:avLst/>
            </a:prstGeom>
            <a:noFill/>
            <a:ln w="76200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4714876" y="1142984"/>
            <a:ext cx="4191000" cy="1295400"/>
            <a:chOff x="2928" y="1056"/>
            <a:chExt cx="2640" cy="816"/>
          </a:xfrm>
        </p:grpSpPr>
        <p:sp>
          <p:nvSpPr>
            <p:cNvPr id="89122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3936" y="1584"/>
              <a:ext cx="1632" cy="28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 spc="-360" dirty="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/>
                </a:rPr>
                <a:t>товарищество</a:t>
              </a:r>
            </a:p>
          </p:txBody>
        </p:sp>
        <p:sp>
          <p:nvSpPr>
            <p:cNvPr id="89124" name="Line 36"/>
            <p:cNvSpPr>
              <a:spLocks noChangeShapeType="1"/>
            </p:cNvSpPr>
            <p:nvPr/>
          </p:nvSpPr>
          <p:spPr bwMode="auto">
            <a:xfrm>
              <a:off x="2928" y="1056"/>
              <a:ext cx="1680" cy="480"/>
            </a:xfrm>
            <a:prstGeom prst="line">
              <a:avLst/>
            </a:prstGeom>
            <a:noFill/>
            <a:ln w="76200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286116" y="1214422"/>
            <a:ext cx="2590800" cy="1219200"/>
            <a:chOff x="2171" y="1104"/>
            <a:chExt cx="1632" cy="768"/>
          </a:xfrm>
        </p:grpSpPr>
        <p:sp>
          <p:nvSpPr>
            <p:cNvPr id="89121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2171" y="1584"/>
              <a:ext cx="1632" cy="288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ru-RU" sz="3600" kern="10" spc="-360" dirty="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dist="125724" dir="18900000" algn="ctr" rotWithShape="0">
                      <a:srgbClr val="000099"/>
                    </a:outerShdw>
                  </a:effectLst>
                  <a:latin typeface="Impact"/>
                </a:rPr>
                <a:t>приятельство</a:t>
              </a:r>
            </a:p>
          </p:txBody>
        </p:sp>
        <p:sp>
          <p:nvSpPr>
            <p:cNvPr id="89125" name="Line 37"/>
            <p:cNvSpPr>
              <a:spLocks noChangeShapeType="1"/>
            </p:cNvSpPr>
            <p:nvPr/>
          </p:nvSpPr>
          <p:spPr bwMode="auto">
            <a:xfrm>
              <a:off x="2928" y="1104"/>
              <a:ext cx="0" cy="432"/>
            </a:xfrm>
            <a:prstGeom prst="line">
              <a:avLst/>
            </a:prstGeom>
            <a:noFill/>
            <a:ln w="76200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168769" y="2571744"/>
            <a:ext cx="1652267" cy="2187743"/>
            <a:chOff x="206" y="1986"/>
            <a:chExt cx="793" cy="1149"/>
          </a:xfrm>
        </p:grpSpPr>
        <p:graphicFrame>
          <p:nvGraphicFramePr>
            <p:cNvPr id="89130" name="Object 42"/>
            <p:cNvGraphicFramePr>
              <a:graphicFrameLocks noChangeAspect="1"/>
            </p:cNvGraphicFramePr>
            <p:nvPr/>
          </p:nvGraphicFramePr>
          <p:xfrm>
            <a:off x="228" y="1986"/>
            <a:ext cx="771" cy="713"/>
          </p:xfrm>
          <a:graphic>
            <a:graphicData uri="http://schemas.openxmlformats.org/presentationml/2006/ole">
              <p:oleObj spid="_x0000_s2054" name="Clip" r:id="rId4" imgW="3032640" imgH="2803320" progId="">
                <p:embed/>
              </p:oleObj>
            </a:graphicData>
          </a:graphic>
        </p:graphicFrame>
        <p:sp>
          <p:nvSpPr>
            <p:cNvPr id="89131" name="Text Box 43"/>
            <p:cNvSpPr txBox="1">
              <a:spLocks noChangeArrowheads="1"/>
            </p:cNvSpPr>
            <p:nvPr/>
          </p:nvSpPr>
          <p:spPr bwMode="auto">
            <a:xfrm>
              <a:off x="206" y="2699"/>
              <a:ext cx="568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FFCC00"/>
                  </a:solidFill>
                  <a:latin typeface="Times New Roman" pitchFamily="18" charset="0"/>
                </a:rPr>
                <a:t> </a:t>
              </a:r>
              <a:r>
                <a:rPr lang="ru-RU" sz="2400" b="1" dirty="0">
                  <a:solidFill>
                    <a:schemeClr val="bg1"/>
                  </a:solidFill>
                  <a:latin typeface="Times New Roman" pitchFamily="18" charset="0"/>
                </a:rPr>
                <a:t>узнаю </a:t>
              </a:r>
            </a:p>
            <a:p>
              <a:r>
                <a:rPr lang="ru-RU" sz="2400" b="1" dirty="0">
                  <a:solidFill>
                    <a:schemeClr val="bg1"/>
                  </a:solidFill>
                  <a:latin typeface="Times New Roman" pitchFamily="18" charset="0"/>
                </a:rPr>
                <a:t>в лицо</a:t>
              </a:r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713856" y="4643446"/>
            <a:ext cx="2165217" cy="1881188"/>
            <a:chOff x="769" y="2496"/>
            <a:chExt cx="1043" cy="1185"/>
          </a:xfrm>
        </p:grpSpPr>
        <p:graphicFrame>
          <p:nvGraphicFramePr>
            <p:cNvPr id="89133" name="Object 45"/>
            <p:cNvGraphicFramePr>
              <a:graphicFrameLocks noChangeAspect="1"/>
            </p:cNvGraphicFramePr>
            <p:nvPr/>
          </p:nvGraphicFramePr>
          <p:xfrm>
            <a:off x="1056" y="2496"/>
            <a:ext cx="458" cy="912"/>
          </p:xfrm>
          <a:graphic>
            <a:graphicData uri="http://schemas.openxmlformats.org/presentationml/2006/ole">
              <p:oleObj spid="_x0000_s2053" name="Clip" r:id="rId5" imgW="916200" imgH="1824840" progId="">
                <p:embed/>
              </p:oleObj>
            </a:graphicData>
          </a:graphic>
        </p:graphicFrame>
        <p:sp>
          <p:nvSpPr>
            <p:cNvPr id="89134" name="Text Box 46"/>
            <p:cNvSpPr txBox="1">
              <a:spLocks noChangeArrowheads="1"/>
            </p:cNvSpPr>
            <p:nvPr/>
          </p:nvSpPr>
          <p:spPr bwMode="auto">
            <a:xfrm>
              <a:off x="769" y="3216"/>
              <a:ext cx="1043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</a:rPr>
                <a:t>         </a:t>
              </a:r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</a:rPr>
                <a:t>приветствую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1642629" y="2571074"/>
            <a:ext cx="2259589" cy="1810872"/>
            <a:chOff x="1154" y="1922"/>
            <a:chExt cx="1026" cy="892"/>
          </a:xfrm>
        </p:grpSpPr>
        <p:graphicFrame>
          <p:nvGraphicFramePr>
            <p:cNvPr id="89136" name="Object 48"/>
            <p:cNvGraphicFramePr>
              <a:graphicFrameLocks noChangeAspect="1"/>
            </p:cNvGraphicFramePr>
            <p:nvPr/>
          </p:nvGraphicFramePr>
          <p:xfrm>
            <a:off x="1284" y="1922"/>
            <a:ext cx="779" cy="674"/>
          </p:xfrm>
          <a:graphic>
            <a:graphicData uri="http://schemas.openxmlformats.org/presentationml/2006/ole">
              <p:oleObj spid="_x0000_s2052" name="Clip" r:id="rId6" imgW="2774880" imgH="2401920" progId="">
                <p:embed/>
              </p:oleObj>
            </a:graphicData>
          </a:graphic>
        </p:graphicFrame>
        <p:sp>
          <p:nvSpPr>
            <p:cNvPr id="89137" name="Text Box 49"/>
            <p:cNvSpPr txBox="1">
              <a:spLocks noChangeArrowheads="1"/>
            </p:cNvSpPr>
            <p:nvPr/>
          </p:nvSpPr>
          <p:spPr bwMode="auto">
            <a:xfrm>
              <a:off x="1154" y="2450"/>
              <a:ext cx="1026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</a:rPr>
                <a:t>            </a:t>
              </a:r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</a:rPr>
                <a:t>разговариваю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89141" name="Text Box 53"/>
          <p:cNvSpPr txBox="1">
            <a:spLocks noChangeArrowheads="1"/>
          </p:cNvSpPr>
          <p:nvPr/>
        </p:nvSpPr>
        <p:spPr bwMode="auto">
          <a:xfrm>
            <a:off x="3714744" y="5643578"/>
            <a:ext cx="32861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Приятие-неприятие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друг друга</a:t>
            </a:r>
          </a:p>
        </p:txBody>
      </p: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7072333" y="2571744"/>
            <a:ext cx="1962150" cy="3057525"/>
            <a:chOff x="4132" y="2008"/>
            <a:chExt cx="1236" cy="1926"/>
          </a:xfrm>
        </p:grpSpPr>
        <p:graphicFrame>
          <p:nvGraphicFramePr>
            <p:cNvPr id="89139" name="Object 51"/>
            <p:cNvGraphicFramePr>
              <a:graphicFrameLocks noChangeAspect="1"/>
            </p:cNvGraphicFramePr>
            <p:nvPr/>
          </p:nvGraphicFramePr>
          <p:xfrm>
            <a:off x="4177" y="2008"/>
            <a:ext cx="1151" cy="1142"/>
          </p:xfrm>
          <a:graphic>
            <a:graphicData uri="http://schemas.openxmlformats.org/presentationml/2006/ole">
              <p:oleObj spid="_x0000_s2050" name="Clip" r:id="rId7" imgW="1827720" imgH="1812960" progId="">
                <p:embed/>
              </p:oleObj>
            </a:graphicData>
          </a:graphic>
        </p:graphicFrame>
        <p:sp>
          <p:nvSpPr>
            <p:cNvPr id="89143" name="Text Box 55"/>
            <p:cNvSpPr txBox="1">
              <a:spLocks noChangeArrowheads="1"/>
            </p:cNvSpPr>
            <p:nvPr/>
          </p:nvSpPr>
          <p:spPr bwMode="auto">
            <a:xfrm>
              <a:off x="4132" y="3178"/>
              <a:ext cx="123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Times New Roman" pitchFamily="18" charset="0"/>
                </a:rPr>
                <a:t>Дружба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Times New Roman" pitchFamily="18" charset="0"/>
                </a:rPr>
                <a:t>на основе</a:t>
              </a:r>
            </a:p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</a:rPr>
                <a:t>общих целей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29" name="Object 52"/>
          <p:cNvGraphicFramePr>
            <a:graphicFrameLocks noChangeAspect="1"/>
          </p:cNvGraphicFramePr>
          <p:nvPr/>
        </p:nvGraphicFramePr>
        <p:xfrm>
          <a:off x="3929058" y="2714620"/>
          <a:ext cx="1500198" cy="1877190"/>
        </p:xfrm>
        <a:graphic>
          <a:graphicData uri="http://schemas.openxmlformats.org/presentationml/2006/ole">
            <p:oleObj spid="_x0000_s2056" name="Clip" r:id="rId8" imgW="1161720" imgH="1970280" progId="">
              <p:embed/>
            </p:oleObj>
          </a:graphicData>
        </a:graphic>
      </p:graphicFrame>
      <p:graphicFrame>
        <p:nvGraphicFramePr>
          <p:cNvPr id="30" name="Object 46"/>
          <p:cNvGraphicFramePr>
            <a:graphicFrameLocks noChangeAspect="1"/>
          </p:cNvGraphicFramePr>
          <p:nvPr/>
        </p:nvGraphicFramePr>
        <p:xfrm>
          <a:off x="5286380" y="4071942"/>
          <a:ext cx="1684781" cy="1428760"/>
        </p:xfrm>
        <a:graphic>
          <a:graphicData uri="http://schemas.openxmlformats.org/presentationml/2006/ole">
            <p:oleObj spid="_x0000_s2057" name="Clip" r:id="rId9" imgW="1808640" imgH="1534320" progId="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Цели и задачи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5" descr="29b8b4fb76a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142984"/>
            <a:ext cx="3429024" cy="45720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357554" y="1000108"/>
            <a:ext cx="557213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с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собенностями межличностных отношений.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умения осуществлять поиск, систематизировать информацию по теме, анализировать, делать выводы, решать познавательные и проблемные задания.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своих способностей к общению.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7859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solidFill>
                  <a:srgbClr val="0000FF"/>
                </a:solidFill>
              </a:rPr>
              <a:t>Межличностные отношения носят </a:t>
            </a: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обоюдный</a:t>
            </a:r>
            <a:r>
              <a:rPr lang="ru-RU" sz="4400" b="1" dirty="0" smtClean="0">
                <a:solidFill>
                  <a:srgbClr val="0000FF"/>
                </a:solidFill>
              </a:rPr>
              <a:t>, то  есть </a:t>
            </a: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взаимный</a:t>
            </a:r>
            <a:r>
              <a:rPr lang="ru-RU" sz="4400" b="1" dirty="0" smtClean="0">
                <a:solidFill>
                  <a:srgbClr val="0000FF"/>
                </a:solidFill>
              </a:rPr>
              <a:t> характер </a:t>
            </a:r>
            <a:endParaRPr lang="ru-RU" sz="4400" b="1" dirty="0">
              <a:solidFill>
                <a:srgbClr val="0000FF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0" y="1882774"/>
            <a:ext cx="9144000" cy="49752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Здесь уместно употреблять слово            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«взаимно»</a:t>
            </a:r>
          </a:p>
          <a:p>
            <a:pPr eaLnBrk="1" hangingPunct="1">
              <a:buClr>
                <a:srgbClr val="0070C0"/>
              </a:buClr>
            </a:pP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  <a:t>Взаимо</a:t>
            </a:r>
            <a:r>
              <a:rPr lang="ru-RU" sz="4800" b="1" i="1" dirty="0" smtClean="0">
                <a:solidFill>
                  <a:srgbClr val="0070C0"/>
                </a:solidFill>
              </a:rPr>
              <a:t>действие</a:t>
            </a:r>
          </a:p>
          <a:p>
            <a:pPr eaLnBrk="1" hangingPunct="1">
              <a:buClr>
                <a:srgbClr val="0070C0"/>
              </a:buClr>
            </a:pP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  <a:t>Взаимо</a:t>
            </a:r>
            <a:r>
              <a:rPr lang="ru-RU" sz="4800" b="1" i="1" dirty="0" smtClean="0">
                <a:solidFill>
                  <a:srgbClr val="0070C0"/>
                </a:solidFill>
              </a:rPr>
              <a:t>помощь</a:t>
            </a:r>
          </a:p>
          <a:p>
            <a:pPr eaLnBrk="1" hangingPunct="1">
              <a:buClr>
                <a:srgbClr val="0070C0"/>
              </a:buClr>
            </a:pP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  <a:t>Взаимо</a:t>
            </a:r>
            <a:r>
              <a:rPr lang="ru-RU" sz="4800" b="1" i="1" dirty="0" smtClean="0">
                <a:solidFill>
                  <a:srgbClr val="0070C0"/>
                </a:solidFill>
              </a:rPr>
              <a:t>выручка</a:t>
            </a:r>
          </a:p>
          <a:p>
            <a:pPr eaLnBrk="1" hangingPunct="1">
              <a:buClr>
                <a:srgbClr val="0070C0"/>
              </a:buClr>
            </a:pP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  <a:t>Взаимо</a:t>
            </a:r>
            <a:r>
              <a:rPr lang="ru-RU" sz="4800" b="1" i="1" dirty="0" smtClean="0">
                <a:solidFill>
                  <a:srgbClr val="0070C0"/>
                </a:solidFill>
              </a:rPr>
              <a:t>понимание …</a:t>
            </a:r>
          </a:p>
          <a:p>
            <a:pPr eaLnBrk="1" hangingPunct="1"/>
            <a:endParaRPr lang="ru-RU" dirty="0" smtClean="0"/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Объясни связь этих этапов построения межличностных отношений 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481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1</a:t>
            </a:r>
            <a:r>
              <a:rPr lang="ru-RU" sz="4400" dirty="0" smtClean="0">
                <a:solidFill>
                  <a:srgbClr val="0000FF"/>
                </a:solidFill>
              </a:rPr>
              <a:t>) </a:t>
            </a:r>
            <a:r>
              <a:rPr lang="ru-RU" sz="4400" b="1" dirty="0" smtClean="0">
                <a:solidFill>
                  <a:srgbClr val="0000FF"/>
                </a:solidFill>
              </a:rPr>
              <a:t>Попытайся восстановить логику развития межличностных отношений.</a:t>
            </a:r>
            <a:br>
              <a:rPr lang="ru-RU" sz="4400" b="1" dirty="0" smtClean="0">
                <a:solidFill>
                  <a:srgbClr val="0000FF"/>
                </a:solidFill>
              </a:rPr>
            </a:br>
            <a:r>
              <a:rPr lang="ru-RU" sz="4400" b="1" dirty="0" err="1" smtClean="0">
                <a:solidFill>
                  <a:srgbClr val="00B050"/>
                </a:solidFill>
              </a:rPr>
              <a:t>взаимо</a:t>
            </a:r>
            <a:r>
              <a:rPr lang="ru-RU" sz="4400" b="1" dirty="0" smtClean="0">
                <a:solidFill>
                  <a:srgbClr val="00B050"/>
                </a:solidFill>
              </a:rPr>
              <a:t>…..        </a:t>
            </a:r>
            <a:r>
              <a:rPr lang="ru-RU" sz="4400" b="1" dirty="0" err="1" smtClean="0">
                <a:solidFill>
                  <a:srgbClr val="00B050"/>
                </a:solidFill>
              </a:rPr>
              <a:t>взаимо</a:t>
            </a:r>
            <a:r>
              <a:rPr lang="ru-RU" sz="4400" b="1" dirty="0" smtClean="0">
                <a:solidFill>
                  <a:srgbClr val="00B050"/>
                </a:solidFill>
              </a:rPr>
              <a:t>…         </a:t>
            </a:r>
            <a:r>
              <a:rPr lang="ru-RU" sz="4400" b="1" dirty="0" err="1" smtClean="0">
                <a:solidFill>
                  <a:srgbClr val="00B050"/>
                </a:solidFill>
              </a:rPr>
              <a:t>взаимо</a:t>
            </a:r>
            <a:r>
              <a:rPr lang="ru-RU" sz="4400" b="1" dirty="0" smtClean="0">
                <a:solidFill>
                  <a:srgbClr val="00B050"/>
                </a:solidFill>
              </a:rPr>
              <a:t>… 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286116" y="2928934"/>
            <a:ext cx="500066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715140" y="2928934"/>
            <a:ext cx="500066" cy="14287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829576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Межличностные отношения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7" name="Picture 5" descr="SPORT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1500174"/>
            <a:ext cx="2715658" cy="3213100"/>
          </a:xfrm>
          <a:prstGeom prst="rect">
            <a:avLst/>
          </a:prstGeom>
          <a:noFill/>
        </p:spPr>
      </p:pic>
      <p:pic>
        <p:nvPicPr>
          <p:cNvPr id="9" name="Picture 17" descr="SP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437190" y="4000504"/>
            <a:ext cx="3706810" cy="2435288"/>
          </a:xfrm>
          <a:prstGeom prst="rect">
            <a:avLst/>
          </a:prstGeom>
          <a:noFill/>
        </p:spPr>
      </p:pic>
      <p:pic>
        <p:nvPicPr>
          <p:cNvPr id="11" name="Picture 6" descr="PARTYKI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3143248"/>
            <a:ext cx="2984500" cy="3384550"/>
          </a:xfrm>
          <a:prstGeom prst="rect">
            <a:avLst/>
          </a:prstGeom>
          <a:noFill/>
        </p:spPr>
      </p:pic>
      <p:sp>
        <p:nvSpPr>
          <p:cNvPr id="13" name="Стрелка вниз 12"/>
          <p:cNvSpPr/>
          <p:nvPr/>
        </p:nvSpPr>
        <p:spPr>
          <a:xfrm>
            <a:off x="2000232" y="1285860"/>
            <a:ext cx="484632" cy="978408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809415">
            <a:off x="4578009" y="1858090"/>
            <a:ext cx="484632" cy="1597771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200559">
            <a:off x="6038491" y="1894213"/>
            <a:ext cx="484632" cy="162768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14348" y="785794"/>
            <a:ext cx="3463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взаимодействие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9124" y="785794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взаимопонимание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357818" y="1285860"/>
            <a:ext cx="484632" cy="978408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/>
      <p:bldP spid="17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370522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Тренинг «Взаимодействие в группе»</a:t>
            </a:r>
            <a:endParaRPr lang="ru-RU" sz="6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2f016e113a5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14546" y="1214422"/>
            <a:ext cx="5000644" cy="50006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ТЕСТ «ПОЗНАЙ СЕБЯ».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71558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85860"/>
            <a:ext cx="8229600" cy="4810140"/>
          </a:xfrm>
        </p:spPr>
        <p:txBody>
          <a:bodyPr>
            <a:no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ru-RU" sz="6000" b="1" dirty="0" smtClean="0">
                <a:solidFill>
                  <a:srgbClr val="0000FF"/>
                </a:solidFill>
              </a:rPr>
              <a:t>С какими видами и особенностями межличностных отношений мы познакомились?</a:t>
            </a:r>
          </a:p>
          <a:p>
            <a:pPr algn="ctr">
              <a:buNone/>
            </a:pP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22" descr="j04042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42852"/>
            <a:ext cx="18415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OWL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643314"/>
            <a:ext cx="2635240" cy="28352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14434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2" descr="j040428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72264" y="0"/>
            <a:ext cx="18415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01535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5929330"/>
            <a:ext cx="1819275" cy="692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1500174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7200" b="1" dirty="0" smtClean="0">
                <a:solidFill>
                  <a:srgbClr val="0000FF"/>
                </a:solidFill>
              </a:rPr>
              <a:t>Что объединяет разные виды межличностных отношений?</a:t>
            </a:r>
            <a:endParaRPr lang="ru-RU" sz="7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endParaRPr lang="ru-RU" sz="2800" dirty="0" smtClean="0"/>
          </a:p>
          <a:p>
            <a:pPr>
              <a:lnSpc>
                <a:spcPct val="90000"/>
              </a:lnSpc>
              <a:buNone/>
            </a:pPr>
            <a:endParaRPr lang="ru-RU" sz="2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144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Проблема урока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" name="Picture 6" descr="C:\Documents and Settings\Школа.BFFDE0F4383E4F5\Мои документы\Моя музыка\рисунки\bscap03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357298"/>
            <a:ext cx="4500594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142984"/>
            <a:ext cx="47863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Можно ли утверждать, что межличностные отношения  дают нам информацию о человеке ?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7155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Вывод по уроку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4" name="Picture 5" descr="29b8b4fb76a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500174"/>
            <a:ext cx="3703320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7686" y="1285860"/>
            <a:ext cx="4643470" cy="557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ctr">
              <a:lnSpc>
                <a:spcPct val="115000"/>
              </a:lnSpc>
              <a:spcAft>
                <a:spcPts val="0"/>
              </a:spcAft>
            </a:pPr>
            <a:r>
              <a:rPr lang="ru-RU" sz="27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Межличностные отношения человека весьма разнообразны. Многообразие проявлений человека и богатство мира вокруг него требуют и многообразия познания, сочетания разных способов и форм познавательной деятельности.</a:t>
            </a:r>
            <a:endParaRPr lang="ru-RU" sz="2700" b="1" dirty="0" smtClean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 indent="18034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400" b="1" dirty="0" smtClean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Домашнее задание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6" descr="29fddb278ce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71612"/>
            <a:ext cx="4589652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29322" y="2571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1428736"/>
            <a:ext cx="34290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>
                <a:solidFill>
                  <a:srgbClr val="0000FF"/>
                </a:solidFill>
              </a:rPr>
              <a:t>§12, </a:t>
            </a:r>
            <a:r>
              <a:rPr lang="ru-RU" sz="2800" dirty="0" smtClean="0">
                <a:solidFill>
                  <a:srgbClr val="0000FF"/>
                </a:solidFill>
              </a:rPr>
              <a:t>подобрать иллюстрации из Интернета по теме «Межличностные отношения глазами художников».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6" name="Picture 6" descr="J01535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144682" y="4713970"/>
            <a:ext cx="1828800" cy="183062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001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Критерии оценивания теста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15338" y="1214422"/>
            <a:ext cx="7858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15338" y="4714884"/>
            <a:ext cx="7441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cap="all" dirty="0" smtClean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9600" b="1" cap="all" dirty="0">
              <a:ln w="9000" cmpd="sng">
                <a:solidFill>
                  <a:srgbClr val="D092A7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86776" y="2786058"/>
            <a:ext cx="7441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cap="all" dirty="0" smtClean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9600" b="1" cap="all" dirty="0">
              <a:ln w="9000" cmpd="sng">
                <a:solidFill>
                  <a:srgbClr val="D092A7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D092A7">
                      <a:shade val="20000"/>
                      <a:satMod val="245000"/>
                    </a:srgbClr>
                  </a:gs>
                  <a:gs pos="43000">
                    <a:srgbClr val="D092A7">
                      <a:satMod val="255000"/>
                    </a:srgbClr>
                  </a:gs>
                  <a:gs pos="48000">
                    <a:srgbClr val="D092A7">
                      <a:shade val="85000"/>
                      <a:satMod val="255000"/>
                    </a:srgbClr>
                  </a:gs>
                  <a:gs pos="100000">
                    <a:srgbClr val="D092A7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732951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AN00790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2928934"/>
            <a:ext cx="1835150" cy="17065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143240" y="1083380"/>
          <a:ext cx="3071834" cy="577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</a:tblGrid>
              <a:tr h="51955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0000FF"/>
                          </a:solidFill>
                        </a:rPr>
                        <a:t>Ответы</a:t>
                      </a:r>
                      <a:endParaRPr lang="ru-RU" sz="3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1955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1.Б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1955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2.Б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1955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3.Б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1955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4.А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1955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5.Г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1955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6.Б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1955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7.Г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1955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8.В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51955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9.А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51955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</a:rPr>
                        <a:t>10.Г</a:t>
                      </a:r>
                      <a:endParaRPr lang="ru-RU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001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Тест «Подросток в социальной среде»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8" descr="AN0079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714752"/>
            <a:ext cx="1835150" cy="17065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15272" y="1142984"/>
            <a:ext cx="7858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68" y="2000240"/>
            <a:ext cx="7441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cap="all" dirty="0" smtClean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9600" b="1" cap="all" dirty="0">
              <a:ln w="9000" cmpd="sng">
                <a:solidFill>
                  <a:srgbClr val="D092A7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86776" y="2357430"/>
            <a:ext cx="7441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cap="all" dirty="0" smtClean="0">
                <a:ln w="9000" cmpd="sng">
                  <a:solidFill>
                    <a:srgbClr val="D092A7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092A7">
                        <a:shade val="20000"/>
                        <a:satMod val="245000"/>
                      </a:srgbClr>
                    </a:gs>
                    <a:gs pos="43000">
                      <a:srgbClr val="D092A7">
                        <a:satMod val="255000"/>
                      </a:srgbClr>
                    </a:gs>
                    <a:gs pos="48000">
                      <a:srgbClr val="D092A7">
                        <a:shade val="85000"/>
                        <a:satMod val="255000"/>
                      </a:srgbClr>
                    </a:gs>
                    <a:gs pos="100000">
                      <a:srgbClr val="D092A7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9600" b="1" cap="all" dirty="0">
              <a:ln w="9000" cmpd="sng">
                <a:solidFill>
                  <a:srgbClr val="D092A7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D092A7">
                      <a:shade val="20000"/>
                      <a:satMod val="245000"/>
                    </a:srgbClr>
                  </a:gs>
                  <a:gs pos="43000">
                    <a:srgbClr val="D092A7">
                      <a:satMod val="255000"/>
                    </a:srgbClr>
                  </a:gs>
                  <a:gs pos="48000">
                    <a:srgbClr val="D092A7">
                      <a:shade val="85000"/>
                      <a:satMod val="255000"/>
                    </a:srgbClr>
                  </a:gs>
                  <a:gs pos="100000">
                    <a:srgbClr val="D092A7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23" descr="TR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3024187" cy="2424112"/>
          </a:xfrm>
          <a:prstGeom prst="rect">
            <a:avLst/>
          </a:prstGeom>
          <a:noFill/>
        </p:spPr>
      </p:pic>
      <p:pic>
        <p:nvPicPr>
          <p:cNvPr id="10" name="Picture 6" descr="PARTYK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929066"/>
            <a:ext cx="2270152" cy="25744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85860"/>
            <a:ext cx="8572560" cy="2786081"/>
          </a:xfr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Межличностные отношения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Documents and Settings\лариса\Мои документы\Мои рисунки\воспитание\12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42852"/>
            <a:ext cx="2071678" cy="2071678"/>
          </a:xfrm>
          <a:prstGeom prst="rect">
            <a:avLst/>
          </a:prstGeom>
          <a:noFill/>
        </p:spPr>
      </p:pic>
      <p:pic>
        <p:nvPicPr>
          <p:cNvPr id="5" name="Picture 3" descr="C:\Documents and Settings\лариса\Мои документы\Мои рисунки\воспитание\childrens-dentistry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42852"/>
            <a:ext cx="2071702" cy="2071702"/>
          </a:xfrm>
          <a:prstGeom prst="rect">
            <a:avLst/>
          </a:prstGeom>
          <a:noFill/>
        </p:spPr>
      </p:pic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2357422" y="3833812"/>
            <a:ext cx="4032250" cy="3024188"/>
          </a:xfrm>
          <a:prstGeom prst="ellipse">
            <a:avLst/>
          </a:prstGeom>
          <a:blipFill dpi="0" rotWithShape="0">
            <a:blip r:embed="rId5" cstate="email"/>
            <a:srcRect/>
            <a:stretch>
              <a:fillRect/>
            </a:stretch>
          </a:blipFill>
          <a:ln w="57150" cmpd="thinThick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endParaRPr lang="ru-RU" sz="2800" dirty="0" smtClean="0"/>
          </a:p>
          <a:p>
            <a:pPr>
              <a:lnSpc>
                <a:spcPct val="90000"/>
              </a:lnSpc>
              <a:buNone/>
            </a:pPr>
            <a:endParaRPr lang="ru-RU" sz="2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144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Проблема урока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5" name="Picture 6" descr="C:\Documents and Settings\Школа.BFFDE0F4383E4F5\Мои документы\Моя музыка\рисунки\bscap03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357298"/>
            <a:ext cx="4500594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500174"/>
            <a:ext cx="4857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Можно ли утверждать, что межличностные отношения дают нам информацию о человеке ?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4953016"/>
          </a:xfrm>
        </p:spPr>
        <p:txBody>
          <a:bodyPr>
            <a:noAutofit/>
          </a:bodyPr>
          <a:lstStyle/>
          <a:p>
            <a:pPr lvl="0">
              <a:buClr>
                <a:srgbClr val="0000FF"/>
              </a:buClr>
            </a:pPr>
            <a:r>
              <a:rPr lang="ru-RU" sz="4400" dirty="0" smtClean="0">
                <a:solidFill>
                  <a:srgbClr val="0000FF"/>
                </a:solidFill>
              </a:rPr>
              <a:t>1.Особенности </a:t>
            </a:r>
          </a:p>
          <a:p>
            <a:pPr lvl="0">
              <a:buClr>
                <a:srgbClr val="0000FF"/>
              </a:buClr>
              <a:buNone/>
            </a:pPr>
            <a:r>
              <a:rPr lang="ru-RU" sz="4400" dirty="0" smtClean="0">
                <a:solidFill>
                  <a:srgbClr val="0000FF"/>
                </a:solidFill>
              </a:rPr>
              <a:t>  межличностных отношений.</a:t>
            </a:r>
          </a:p>
          <a:p>
            <a:pPr lvl="0">
              <a:buClr>
                <a:srgbClr val="0000FF"/>
              </a:buClr>
            </a:pPr>
            <a:r>
              <a:rPr lang="ru-RU" sz="4400" dirty="0" smtClean="0">
                <a:solidFill>
                  <a:srgbClr val="0000FF"/>
                </a:solidFill>
              </a:rPr>
              <a:t>2.Виды межличностных отношений.</a:t>
            </a:r>
          </a:p>
          <a:p>
            <a:pPr lvl="0">
              <a:buClr>
                <a:srgbClr val="0000FF"/>
              </a:buClr>
            </a:pPr>
            <a:r>
              <a:rPr lang="ru-RU" sz="4400" dirty="0" smtClean="0">
                <a:solidFill>
                  <a:srgbClr val="0000FF"/>
                </a:solidFill>
              </a:rPr>
              <a:t>3.Взаимодействие </a:t>
            </a:r>
          </a:p>
          <a:p>
            <a:pPr lvl="0">
              <a:buClr>
                <a:srgbClr val="0000FF"/>
              </a:buClr>
              <a:buNone/>
            </a:pPr>
            <a:r>
              <a:rPr lang="ru-RU" sz="4400" dirty="0" smtClean="0">
                <a:solidFill>
                  <a:srgbClr val="0000FF"/>
                </a:solidFill>
              </a:rPr>
              <a:t>  в группе.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58204" cy="776270"/>
          </a:xfrm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План урока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7" descr="3f3bbfaa476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1" y="3000372"/>
            <a:ext cx="2686523" cy="3286148"/>
          </a:xfrm>
          <a:prstGeom prst="rect">
            <a:avLst/>
          </a:prstGeom>
          <a:noFill/>
        </p:spPr>
      </p:pic>
      <p:pic>
        <p:nvPicPr>
          <p:cNvPr id="5" name="Picture 6" descr="J01535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857892"/>
            <a:ext cx="1819275" cy="692150"/>
          </a:xfrm>
          <a:prstGeom prst="rect">
            <a:avLst/>
          </a:prstGeom>
          <a:noFill/>
        </p:spPr>
      </p:pic>
      <p:pic>
        <p:nvPicPr>
          <p:cNvPr id="6" name="Picture 8" descr="AN0079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0"/>
            <a:ext cx="1835150" cy="17065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indent="-432000" algn="ctr">
              <a:lnSpc>
                <a:spcPts val="4000"/>
              </a:lnSpc>
              <a:defRPr/>
            </a:pPr>
            <a:r>
              <a:rPr lang="ru-RU" sz="5400" dirty="0" smtClean="0">
                <a:solidFill>
                  <a:srgbClr val="0070C0"/>
                </a:solidFill>
              </a:rPr>
              <a:t>Ваши ассоциации со словом </a:t>
            </a:r>
            <a:r>
              <a:rPr lang="ru-RU" sz="5400" dirty="0" smtClean="0">
                <a:solidFill>
                  <a:srgbClr val="00B050"/>
                </a:solidFill>
              </a:rPr>
              <a:t>«отношение»?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pPr>
              <a:buClr>
                <a:srgbClr val="0000FF"/>
              </a:buClr>
            </a:pPr>
            <a:r>
              <a:rPr lang="ru-RU" sz="3400" b="1" dirty="0" smtClean="0">
                <a:solidFill>
                  <a:srgbClr val="0000FF"/>
                </a:solidFill>
              </a:rPr>
              <a:t>Мне нравятся мои </a:t>
            </a:r>
            <a:r>
              <a:rPr lang="ru-RU" sz="3400" b="1" dirty="0" smtClean="0">
                <a:solidFill>
                  <a:srgbClr val="00B050"/>
                </a:solidFill>
              </a:rPr>
              <a:t>отношения</a:t>
            </a:r>
            <a:r>
              <a:rPr lang="ru-RU" sz="3400" b="1" dirty="0" smtClean="0">
                <a:solidFill>
                  <a:srgbClr val="0000FF"/>
                </a:solidFill>
              </a:rPr>
              <a:t> с одноклассниками.</a:t>
            </a:r>
          </a:p>
          <a:p>
            <a:pPr>
              <a:buClr>
                <a:srgbClr val="0000FF"/>
              </a:buClr>
            </a:pPr>
            <a:r>
              <a:rPr lang="ru-RU" sz="3400" b="1" dirty="0" smtClean="0">
                <a:solidFill>
                  <a:srgbClr val="00B050"/>
                </a:solidFill>
              </a:rPr>
              <a:t>Отношения</a:t>
            </a:r>
            <a:r>
              <a:rPr lang="ru-RU" sz="3400" b="1" dirty="0" smtClean="0">
                <a:solidFill>
                  <a:srgbClr val="0000FF"/>
                </a:solidFill>
              </a:rPr>
              <a:t> между нашими странами в последние годы значительно улучшились.</a:t>
            </a:r>
          </a:p>
          <a:p>
            <a:pPr>
              <a:buClr>
                <a:srgbClr val="0000FF"/>
              </a:buClr>
            </a:pPr>
            <a:r>
              <a:rPr lang="ru-RU" sz="3400" b="1" dirty="0" smtClean="0">
                <a:solidFill>
                  <a:srgbClr val="0000FF"/>
                </a:solidFill>
              </a:rPr>
              <a:t>По данным переписи населения я имею </a:t>
            </a:r>
            <a:r>
              <a:rPr lang="ru-RU" sz="3400" b="1" dirty="0" smtClean="0">
                <a:solidFill>
                  <a:srgbClr val="00B050"/>
                </a:solidFill>
              </a:rPr>
              <a:t>отношение</a:t>
            </a:r>
            <a:r>
              <a:rPr lang="ru-RU" sz="3400" b="1" dirty="0" smtClean="0">
                <a:solidFill>
                  <a:srgbClr val="0000FF"/>
                </a:solidFill>
              </a:rPr>
              <a:t> к учащимся основной школы.</a:t>
            </a:r>
          </a:p>
          <a:p>
            <a:pPr>
              <a:buClr>
                <a:srgbClr val="0000FF"/>
              </a:buClr>
            </a:pPr>
            <a:r>
              <a:rPr lang="ru-RU" sz="3400" b="1" dirty="0" smtClean="0">
                <a:solidFill>
                  <a:srgbClr val="0000FF"/>
                </a:solidFill>
              </a:rPr>
              <a:t>На уроке математики я находил </a:t>
            </a:r>
            <a:r>
              <a:rPr lang="ru-RU" sz="3400" b="1" dirty="0" smtClean="0">
                <a:solidFill>
                  <a:srgbClr val="00B050"/>
                </a:solidFill>
              </a:rPr>
              <a:t>отношение</a:t>
            </a:r>
            <a:r>
              <a:rPr lang="ru-RU" sz="3400" b="1" dirty="0" smtClean="0">
                <a:solidFill>
                  <a:srgbClr val="0000FF"/>
                </a:solidFill>
              </a:rPr>
              <a:t> шести к двум.</a:t>
            </a:r>
          </a:p>
          <a:p>
            <a:pPr>
              <a:buNone/>
            </a:pPr>
            <a:endParaRPr lang="ru-RU" dirty="0" smtClean="0"/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Между человеком и группой</a:t>
            </a:r>
            <a:r>
              <a:rPr lang="ru-RU" sz="4400" dirty="0" smtClean="0">
                <a:solidFill>
                  <a:srgbClr val="660066"/>
                </a:solidFill>
              </a:rPr>
              <a:t/>
            </a:r>
            <a:br>
              <a:rPr lang="ru-RU" sz="4400" dirty="0" smtClean="0">
                <a:solidFill>
                  <a:srgbClr val="660066"/>
                </a:solidFill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434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42918"/>
            <a:ext cx="9143999" cy="6215081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.1|2.7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4.8|3.5|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7|8.6|27.4|3.1|2.6|1.3|2.2|1.4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1|0.9|10|5.7|1.5|2.6|1.4|7.3|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5|1.1|1.1|1.8|1.1|1.2|1|2.1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</TotalTime>
  <Words>517</Words>
  <PresentationFormat>Экран (4:3)</PresentationFormat>
  <Paragraphs>126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Бумажная</vt:lpstr>
      <vt:lpstr>Clip</vt:lpstr>
      <vt:lpstr>Межличностные отношения</vt:lpstr>
      <vt:lpstr>Цели и задачи</vt:lpstr>
      <vt:lpstr>Критерии оценивания теста</vt:lpstr>
      <vt:lpstr>Тест «Подросток в социальной среде»</vt:lpstr>
      <vt:lpstr>Межличностные отношения</vt:lpstr>
      <vt:lpstr>Проблема урока</vt:lpstr>
      <vt:lpstr>План урока</vt:lpstr>
      <vt:lpstr>Ваши ассоциации со словом «отношение»?</vt:lpstr>
      <vt:lpstr>Между человеком и группой </vt:lpstr>
      <vt:lpstr>Между двумя людьми </vt:lpstr>
      <vt:lpstr>Между величинами </vt:lpstr>
      <vt:lpstr>Межличностные  отношения- это  отношения  в малой группе,  возникающие между  хорошо знакомыми  людьми  в процессе их  жизнедеятельности.</vt:lpstr>
      <vt:lpstr>Основа общения</vt:lpstr>
      <vt:lpstr>Распределите чувства  по двум столбикам: те, что объединяют людей и те, что разъединяют</vt:lpstr>
      <vt:lpstr>Относились, хотел, чтобы, так, тебе, к, относись, другим, к, ты, как, бы. </vt:lpstr>
      <vt:lpstr>    </vt:lpstr>
      <vt:lpstr>Слайд 17</vt:lpstr>
      <vt:lpstr>Попробуем определить виды межличностных отношений</vt:lpstr>
      <vt:lpstr>Слайд 19</vt:lpstr>
      <vt:lpstr>Межличностные отношения носят обоюдный, то  есть взаимный характер </vt:lpstr>
      <vt:lpstr>1) Попытайся восстановить логику развития межличностных отношений. взаимо…..        взаимо…         взаимо… </vt:lpstr>
      <vt:lpstr>Межличностные отношения</vt:lpstr>
      <vt:lpstr>Тренинг «Взаимодействие в группе»</vt:lpstr>
      <vt:lpstr>ТЕСТ «ПОЗНАЙ СЕБЯ».</vt:lpstr>
      <vt:lpstr>Рефлексия</vt:lpstr>
      <vt:lpstr>Рефлексия</vt:lpstr>
      <vt:lpstr>Проблема урока</vt:lpstr>
      <vt:lpstr>Вывод по уроку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путей познания мира.</dc:title>
  <dc:creator>Svetlana</dc:creator>
  <cp:lastModifiedBy>Svetlana</cp:lastModifiedBy>
  <cp:revision>152</cp:revision>
  <dcterms:modified xsi:type="dcterms:W3CDTF">2013-12-18T08:52:57Z</dcterms:modified>
</cp:coreProperties>
</file>