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E2BEC-DC3B-4735-9931-97E1288879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7709F-FBC3-4C01-8393-AD9E55481D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D9DFE-082A-426B-BC57-B610245B13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15D3E-14E1-4196-995B-D5203F3CDC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28BC6-D7E5-4746-9E6C-6464102ACF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ACCE3-C5AE-4665-AB98-CCBA7B366F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AE70D-9DCD-474A-BCD0-7312B44784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79A53-04E3-4E3B-A297-412123D27C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7D8B3-100A-4F8C-9A93-59DC41443A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F5521-2EBA-4CB2-AD00-41513D08F0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63C18-2D6A-483A-835A-E673046221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92D16F-463D-4DDB-8E5C-8C4CFF2BBE3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571480"/>
            <a:ext cx="80010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dirty="0">
                <a:solidFill>
                  <a:srgbClr val="C00000"/>
                </a:solidFill>
                <a:latin typeface="Bookman Old Style" pitchFamily="18" charset="0"/>
              </a:rPr>
              <a:t>Психологический портрет </a:t>
            </a:r>
            <a:r>
              <a:rPr lang="ru-RU" sz="6000" b="1" i="1" dirty="0" smtClean="0">
                <a:solidFill>
                  <a:srgbClr val="C00000"/>
                </a:solidFill>
                <a:latin typeface="Bookman Old Style" pitchFamily="18" charset="0"/>
              </a:rPr>
              <a:t>личности</a:t>
            </a:r>
            <a:r>
              <a:rPr lang="ru-RU" sz="54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54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5400" dirty="0">
              <a:latin typeface="Bookman Old Style" pitchFamily="18" charset="0"/>
            </a:endParaRPr>
          </a:p>
        </p:txBody>
      </p:sp>
      <p:pic>
        <p:nvPicPr>
          <p:cNvPr id="7" name="Рисунок 6" descr="risunok25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437698" y="3318192"/>
            <a:ext cx="3706302" cy="3539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47"/>
          <p:cNvGraphicFramePr>
            <a:graphicFrameLocks/>
          </p:cNvGraphicFramePr>
          <p:nvPr/>
        </p:nvGraphicFramePr>
        <p:xfrm>
          <a:off x="0" y="1"/>
          <a:ext cx="9144000" cy="7358090"/>
        </p:xfrm>
        <a:graphic>
          <a:graphicData uri="http://schemas.openxmlformats.org/drawingml/2006/table">
            <a:tbl>
              <a:tblPr/>
              <a:tblGrid>
                <a:gridCol w="2287680"/>
                <a:gridCol w="426932"/>
                <a:gridCol w="1857388"/>
                <a:gridCol w="714380"/>
                <a:gridCol w="1573300"/>
                <a:gridCol w="426964"/>
                <a:gridCol w="214314"/>
                <a:gridCol w="1643042"/>
              </a:tblGrid>
              <a:tr h="45707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5. Трудная задача не получается сразу: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>
                        <a:alpha val="54901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2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Решаете упорно и настойчиво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Бросите – </a:t>
                      </a:r>
                      <a:r>
                        <a:rPr kumimoji="0" lang="ru-RU" sz="2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продолжа-ете</a:t>
                      </a: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ru-RU" sz="2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бросите</a:t>
                      </a: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– еще пробуете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sz="2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Спокойно продолжаете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Проявляете растерянность, неуверенность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9574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6. После уроков вы спешите домой. А учитель предлагает остаться. Сделать работу: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9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Быстро соглашаетесь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Возмущаетесь: «Почему я?»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Остаетесь, не говоря ни слова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Проявляете растерянность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707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7. Родители делают вам не совсем справедливое замечание: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45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Спокойно выслушиваете. Спокойно заявляете о своем мнении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sz="2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Взрываетесь. Вступаете в спор, опровергаете замечание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sz="2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Не обращаете внимания: «Пусть </a:t>
                      </a:r>
                      <a:r>
                        <a:rPr kumimoji="0" lang="ru-RU" sz="2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повыступают</a:t>
                      </a: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sz="2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Очень переживаете, плачете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33562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8. Вы получаете плохую оценку: как изменяется ваше настроение: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445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Внешне незаметно, но внутри есть горечь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sz="2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Раскаиваетесь, развиваете деятельность по исправлению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sz="23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«Ну и что? Исправлю»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sz="2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Приходите в отчаяние, в уныние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sz="2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32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2143108"/>
                <a:gridCol w="142893"/>
                <a:gridCol w="2357437"/>
                <a:gridCol w="2214563"/>
                <a:gridCol w="2285999"/>
              </a:tblGrid>
              <a:tr h="75172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9. Ваш друг (подруга) не пришел на встречу: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>
                        <a:alpha val="6196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5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Ничего не предпринимаете до выяснения причин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Проклинаете, мечете в его адрес гром и молнии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«Все, что ни  делается, все к лучшему!»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Переживаете, воображаете измену, крах отношений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4015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10. Вы проигрываете в соревновании, в игре: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062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Продолжаете борьбу, тренировки, готовитесь к будущей победе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Теряете самообладание, обрушиваете обвинения на окружающих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«Не корову же проигрываем!»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Приходите к выводу о своем ничтожестве,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714348" y="214290"/>
            <a:ext cx="7793038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Оценка результатов: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 bwMode="auto">
          <a:xfrm>
            <a:off x="142844" y="1357298"/>
            <a:ext cx="900115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Подсчитайте количество баллов в каждой колонке.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Преобладает тот,</a:t>
            </a:r>
            <a:r>
              <a:rPr kumimoji="0" lang="ru-RU" sz="3600" b="1" i="1" u="none" strike="noStrike" kern="0" cap="none" spc="0" normalizeH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п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 которому вы набрали больше всего баллов.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600" b="1" i="1" u="none" strike="noStrike" kern="0" cap="none" spc="0" normalizeH="0" baseline="0" noProof="0" dirty="0" smtClean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857224" y="571480"/>
            <a:ext cx="7793038" cy="146208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Характер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857364"/>
            <a:ext cx="8559800" cy="4143375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Совокупность индивидуальных устойчивых психических особенностей человека, проявляющихся в его поведении, деятельности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571472" y="500042"/>
            <a:ext cx="8183880" cy="105156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Интеллект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428596" y="1357298"/>
            <a:ext cx="8183880" cy="464347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Способность к познанию и логическому мышлению. Интеллект проявляется в способности к логическому мышлению, способностью ставить перед собой цель и добиваться ее осуществления.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468313" y="765188"/>
            <a:ext cx="8218487" cy="85248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ru-RU" sz="4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endParaRPr kumimoji="0" lang="ru-RU" sz="46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500034" y="500042"/>
            <a:ext cx="8229600" cy="438943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ru-RU" sz="5400" b="1" i="1" u="sng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Способности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ru-RU" sz="4000" b="1" i="0" u="sng" strike="noStrike" kern="0" cap="none" spc="0" normalizeH="0" baseline="0" noProof="0" dirty="0" smtClean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Умение что-либо делать, склонность к определенным занятиям и профессиям.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500034" y="428604"/>
            <a:ext cx="8183880" cy="105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1" u="sng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Чувство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4000" b="1" i="1" u="none" strike="noStrike" kern="0" cap="none" spc="0" normalizeH="0" baseline="0" noProof="0" dirty="0" smtClean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Отношение к конкретным событиям и людям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571472" y="428604"/>
            <a:ext cx="8183880" cy="105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1" u="sng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Эмоции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642910" y="1857364"/>
            <a:ext cx="8183880" cy="4187952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Это более длительная реакция, которая возникает не только на свершившиеся события, но и, главным образом, на предполагаемые или вспоминаемые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500034" y="500042"/>
            <a:ext cx="8183880" cy="105156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Стресс</a:t>
            </a:r>
          </a:p>
        </p:txBody>
      </p:sp>
      <p:sp>
        <p:nvSpPr>
          <p:cNvPr id="3" name="Rectangle 3"/>
          <p:cNvSpPr txBox="1">
            <a:spLocks/>
          </p:cNvSpPr>
          <p:nvPr/>
        </p:nvSpPr>
        <p:spPr>
          <a:xfrm>
            <a:off x="571472" y="1428736"/>
            <a:ext cx="8183880" cy="464347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</a:t>
            </a:r>
            <a:r>
              <a:rPr kumimoji="0" lang="ru-RU" sz="40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Реакция организма на неожиданную и напряженную обстановку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77"/>
          <p:cNvGraphicFramePr>
            <a:graphicFrameLocks noGrp="1"/>
          </p:cNvGraphicFramePr>
          <p:nvPr/>
        </p:nvGraphicFramePr>
        <p:xfrm>
          <a:off x="1428728" y="142852"/>
          <a:ext cx="6096000" cy="5640705"/>
        </p:xfrm>
        <a:graphic>
          <a:graphicData uri="http://schemas.openxmlformats.org/drawingml/2006/table">
            <a:tbl>
              <a:tblPr/>
              <a:tblGrid>
                <a:gridCol w="434975"/>
                <a:gridCol w="436563"/>
                <a:gridCol w="434975"/>
                <a:gridCol w="434975"/>
                <a:gridCol w="434975"/>
                <a:gridCol w="436562"/>
                <a:gridCol w="434975"/>
                <a:gridCol w="434975"/>
                <a:gridCol w="436563"/>
                <a:gridCol w="434975"/>
                <a:gridCol w="434975"/>
                <a:gridCol w="434975"/>
                <a:gridCol w="436562"/>
                <a:gridCol w="43497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3357554" y="928670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2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571604" y="2428868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4</a:t>
            </a:r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1571604" y="4714884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7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0" y="578645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ru-RU" sz="2400" b="1" dirty="0">
                <a:solidFill>
                  <a:srgbClr val="0066CC"/>
                </a:solidFill>
                <a:latin typeface="Times New Roman" pitchFamily="18" charset="0"/>
              </a:rPr>
              <a:t>Подвижный, но уравновешенный человек, </a:t>
            </a:r>
          </a:p>
          <a:p>
            <a:pPr marL="457200" indent="-457200"/>
            <a:r>
              <a:rPr lang="ru-RU" sz="2400" b="1" dirty="0">
                <a:solidFill>
                  <a:srgbClr val="0066CC"/>
                </a:solidFill>
                <a:latin typeface="Times New Roman" pitchFamily="18" charset="0"/>
              </a:rPr>
              <a:t>правильно (адекватно) реагирующий на окружающие события.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21429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785926"/>
            <a:ext cx="85725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4000" b="1" i="1" dirty="0" smtClean="0">
                <a:solidFill>
                  <a:srgbClr val="6600CC"/>
                </a:solidFill>
                <a:latin typeface="Times New Roman" pitchFamily="18" charset="0"/>
              </a:rPr>
              <a:t>	</a:t>
            </a:r>
            <a:r>
              <a:rPr lang="ru-RU" sz="4000" b="1" i="1" dirty="0" smtClean="0">
                <a:solidFill>
                  <a:srgbClr val="0066CC"/>
                </a:solidFill>
                <a:latin typeface="Times New Roman" pitchFamily="18" charset="0"/>
              </a:rPr>
              <a:t>Совокупность индивидуально-психических свойств человека, характеризующаяся, главным образом, быстротой возникновения чувств и их силой.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14546" y="571480"/>
            <a:ext cx="4786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Темперамент</a:t>
            </a:r>
            <a:endParaRPr lang="ru-RU" sz="40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357290" y="285728"/>
          <a:ext cx="6000792" cy="5633720"/>
        </p:xfrm>
        <a:graphic>
          <a:graphicData uri="http://schemas.openxmlformats.org/drawingml/2006/table">
            <a:tbl>
              <a:tblPr firstRow="1" bandRow="1"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340215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 6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429124" y="0"/>
            <a:ext cx="357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1</a:t>
            </a: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2786050" y="642918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2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1071538" y="2214554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4</a:t>
            </a: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1071538" y="4429132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/>
              <a:t>7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5929330"/>
            <a:ext cx="9144000" cy="9286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2. Совокупность устойчивых психических особенностей человека, проявляющихся в его поведении.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Быстро возбуждающийся, неуравновешенный, вспыльчивый человек с резкими переходами настроения.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88" y="357188"/>
          <a:ext cx="6096006" cy="5633720"/>
        </p:xfrm>
        <a:graphic>
          <a:graphicData uri="http://schemas.openxmlformats.org/drawingml/2006/table">
            <a:tbl>
              <a:tblPr firstRow="1" bandRow="1"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6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4572000" y="0"/>
            <a:ext cx="357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928938" y="7143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214438" y="22145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214438" y="45005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0" y="6000750"/>
            <a:ext cx="9144000" cy="8572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Медлительный, но настойчивый и упорный человек, которого трудно вывести из состояния равновесия.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14500" y="357188"/>
          <a:ext cx="6096006" cy="5633720"/>
        </p:xfrm>
        <a:graphic>
          <a:graphicData uri="http://schemas.openxmlformats.org/drawingml/2006/table">
            <a:tbl>
              <a:tblPr firstRow="1" bandRow="1"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6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4786313" y="0"/>
            <a:ext cx="357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143250" y="7143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428750" y="22145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428750" y="45005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0" y="6072188"/>
            <a:ext cx="9144000" cy="7858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Человек, очень глубоко переживающий даже небольшие огорчения, склонный к хандре, пессимизму.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88" y="428625"/>
          <a:ext cx="6096006" cy="5633720"/>
        </p:xfrm>
        <a:graphic>
          <a:graphicData uri="http://schemas.openxmlformats.org/drawingml/2006/table">
            <a:tbl>
              <a:tblPr firstRow="1" bandRow="1"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6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4572000" y="0"/>
            <a:ext cx="357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928938" y="78581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214438" y="2286000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214438" y="4572000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0" y="6072188"/>
            <a:ext cx="9144000" cy="7858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Совокупность всех психических качеств человека.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88" y="357188"/>
          <a:ext cx="6096006" cy="5633720"/>
        </p:xfrm>
        <a:graphic>
          <a:graphicData uri="http://schemas.openxmlformats.org/drawingml/2006/table">
            <a:tbl>
              <a:tblPr firstRow="1" bandRow="1"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6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4572000" y="0"/>
            <a:ext cx="357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928938" y="7143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214438" y="22145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214438" y="45005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0" y="5929312"/>
            <a:ext cx="9144000" cy="9286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Древнегреческий ученый, впервые выделивший виды темперамента.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00188" y="357188"/>
          <a:ext cx="6096006" cy="5633720"/>
        </p:xfrm>
        <a:graphic>
          <a:graphicData uri="http://schemas.openxmlformats.org/drawingml/2006/table">
            <a:tbl>
              <a:tblPr firstRow="1" bandRow="1"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6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Ь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4572000" y="0"/>
            <a:ext cx="357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000375" y="7143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214438" y="22145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1214438" y="45005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00188" y="896938"/>
          <a:ext cx="6096006" cy="5633720"/>
        </p:xfrm>
        <a:graphic>
          <a:graphicData uri="http://schemas.openxmlformats.org/drawingml/2006/table">
            <a:tbl>
              <a:tblPr firstRow="1" bandRow="1"/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45658"/>
                <a:gridCol w="425200"/>
                <a:gridCol w="435429"/>
                <a:gridCol w="435429"/>
                <a:gridCol w="435429"/>
                <a:gridCol w="435429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</a:t>
                      </a:r>
                      <a:endParaRPr lang="ru-RU" sz="2000" b="1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6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Ь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4572000" y="428625"/>
            <a:ext cx="357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1</a:t>
            </a: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2928938" y="12858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2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1214438" y="27860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4</a:t>
            </a: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1214438" y="5072063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00042"/>
            <a:ext cx="5257800" cy="584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14356"/>
            <a:ext cx="6840538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642918"/>
            <a:ext cx="583247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0" y="642918"/>
            <a:ext cx="528638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Гиппократ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(около 460 до н.э., остров Кос — 377 </a:t>
            </a:r>
            <a:b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до н.э.) — древнегреческий врач, </a:t>
            </a:r>
            <a:b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естествоиспытатель, философ, реформатор античной медицины.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3" name="Picture 2" descr="C:\Documents and Settings\Наташа\Мои документы\Мои рисунки\21_5135652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913420"/>
            <a:ext cx="3625845" cy="4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642918"/>
            <a:ext cx="7273925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6" y="57148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Домашнее задание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2000240"/>
            <a:ext cx="8286750" cy="44608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Прочитать: </a:t>
            </a: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§ 5.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Написать небольшое сочинение на тему « Мне в моем характере хотелось бы избавиться от…»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1643050"/>
            <a:ext cx="65008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Спасибо за урок !</a:t>
            </a:r>
            <a:endParaRPr lang="ru-RU" sz="6000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0_5d986_7f3c7ed1_L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285984" y="2561719"/>
            <a:ext cx="4429156" cy="42962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роцесс 1"/>
          <p:cNvSpPr/>
          <p:nvPr/>
        </p:nvSpPr>
        <p:spPr>
          <a:xfrm>
            <a:off x="2428860" y="2857496"/>
            <a:ext cx="3786214" cy="15716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6215074" y="4357694"/>
            <a:ext cx="1000124" cy="6429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>
            <a:stCxn id="16" idx="0"/>
          </p:cNvCxnSpPr>
          <p:nvPr/>
        </p:nvCxnSpPr>
        <p:spPr>
          <a:xfrm rot="16200000" flipV="1">
            <a:off x="3698472" y="2234001"/>
            <a:ext cx="1214446" cy="325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16" idx="2"/>
          </p:cNvCxnSpPr>
          <p:nvPr/>
        </p:nvCxnSpPr>
        <p:spPr>
          <a:xfrm rot="16200000" flipH="1">
            <a:off x="3588744" y="5160378"/>
            <a:ext cx="1502165" cy="357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>
            <a:off x="1428728" y="2285994"/>
            <a:ext cx="1071570" cy="5715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6215074" y="2285992"/>
            <a:ext cx="1142999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0800000" flipV="1">
            <a:off x="1428728" y="4429132"/>
            <a:ext cx="1357322" cy="9286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30"/>
          <p:cNvSpPr txBox="1">
            <a:spLocks noChangeArrowheads="1"/>
          </p:cNvSpPr>
          <p:nvPr/>
        </p:nvSpPr>
        <p:spPr bwMode="auto">
          <a:xfrm>
            <a:off x="2928926" y="1142984"/>
            <a:ext cx="29289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Темперамент</a:t>
            </a:r>
          </a:p>
        </p:txBody>
      </p:sp>
      <p:sp>
        <p:nvSpPr>
          <p:cNvPr id="10" name="TextBox 32"/>
          <p:cNvSpPr txBox="1">
            <a:spLocks noChangeArrowheads="1"/>
          </p:cNvSpPr>
          <p:nvPr/>
        </p:nvSpPr>
        <p:spPr bwMode="auto">
          <a:xfrm>
            <a:off x="6929454" y="1785926"/>
            <a:ext cx="20002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Эмоции</a:t>
            </a:r>
          </a:p>
        </p:txBody>
      </p:sp>
      <p:sp>
        <p:nvSpPr>
          <p:cNvPr id="11" name="TextBox 33"/>
          <p:cNvSpPr txBox="1">
            <a:spLocks noChangeArrowheads="1"/>
          </p:cNvSpPr>
          <p:nvPr/>
        </p:nvSpPr>
        <p:spPr bwMode="auto">
          <a:xfrm>
            <a:off x="6572240" y="4786298"/>
            <a:ext cx="20002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Чувства</a:t>
            </a:r>
          </a:p>
        </p:txBody>
      </p:sp>
      <p:sp>
        <p:nvSpPr>
          <p:cNvPr id="12" name="TextBox 34"/>
          <p:cNvSpPr txBox="1">
            <a:spLocks noChangeArrowheads="1"/>
          </p:cNvSpPr>
          <p:nvPr/>
        </p:nvSpPr>
        <p:spPr bwMode="auto">
          <a:xfrm>
            <a:off x="3357554" y="5715016"/>
            <a:ext cx="2214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Характер</a:t>
            </a:r>
          </a:p>
        </p:txBody>
      </p:sp>
      <p:sp>
        <p:nvSpPr>
          <p:cNvPr id="13" name="TextBox 35"/>
          <p:cNvSpPr txBox="1">
            <a:spLocks noChangeArrowheads="1"/>
          </p:cNvSpPr>
          <p:nvPr/>
        </p:nvSpPr>
        <p:spPr bwMode="auto">
          <a:xfrm>
            <a:off x="142844" y="1857364"/>
            <a:ext cx="28575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Способности</a:t>
            </a:r>
          </a:p>
        </p:txBody>
      </p:sp>
      <p:sp>
        <p:nvSpPr>
          <p:cNvPr id="14" name="TextBox 36"/>
          <p:cNvSpPr txBox="1">
            <a:spLocks noChangeArrowheads="1"/>
          </p:cNvSpPr>
          <p:nvPr/>
        </p:nvSpPr>
        <p:spPr bwMode="auto">
          <a:xfrm>
            <a:off x="428596" y="5143512"/>
            <a:ext cx="26431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Интеллект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428860" y="285749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66CC"/>
                </a:solidFill>
              </a:rPr>
              <a:t>Психологический портрет личности</a:t>
            </a:r>
            <a:endParaRPr lang="ru-RU" sz="3200" b="1" i="1" dirty="0">
              <a:solidFill>
                <a:srgbClr val="0066C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428728" y="500042"/>
            <a:ext cx="6357982" cy="890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Сангвиник</a:t>
            </a:r>
          </a:p>
        </p:txBody>
      </p:sp>
      <p:graphicFrame>
        <p:nvGraphicFramePr>
          <p:cNvPr id="3" name="Group 27"/>
          <p:cNvGraphicFramePr>
            <a:graphicFrameLocks noGrp="1"/>
          </p:cNvGraphicFramePr>
          <p:nvPr/>
        </p:nvGraphicFramePr>
        <p:xfrm>
          <a:off x="323850" y="2500306"/>
          <a:ext cx="8569325" cy="4104012"/>
        </p:xfrm>
        <a:graphic>
          <a:graphicData uri="http://schemas.openxmlformats.org/drawingml/2006/table">
            <a:tbl>
              <a:tblPr/>
              <a:tblGrid>
                <a:gridCol w="4286250"/>
                <a:gridCol w="4283075"/>
              </a:tblGrid>
              <a:tr h="60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плюсы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минусы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2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жизнерадостность, общительность, отзывчивость, увлеченность, трудоспособность, лидерство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зазнайство, легкомыслие, поверхностность,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сверхобщительность</a:t>
                      </a: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ненадежность.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500034" y="785794"/>
            <a:ext cx="814393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 smtClean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Обладатель уравновешенного,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подвижного типа нервной системы.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200" b="0" i="1" u="none" strike="noStrike" kern="0" cap="none" spc="0" normalizeH="0" baseline="0" noProof="0" dirty="0" smtClean="0">
              <a:ln>
                <a:noFill/>
              </a:ln>
              <a:solidFill>
                <a:srgbClr val="66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 bwMode="auto">
          <a:xfrm>
            <a:off x="857224" y="1500174"/>
            <a:ext cx="7669212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Неуравновешенный, вспыльчивый тип</a:t>
            </a:r>
          </a:p>
        </p:txBody>
      </p:sp>
      <p:graphicFrame>
        <p:nvGraphicFramePr>
          <p:cNvPr id="3" name="Group 17"/>
          <p:cNvGraphicFramePr>
            <a:graphicFrameLocks noGrp="1"/>
          </p:cNvGraphicFramePr>
          <p:nvPr/>
        </p:nvGraphicFramePr>
        <p:xfrm>
          <a:off x="428596" y="2071678"/>
          <a:ext cx="8497888" cy="4168144"/>
        </p:xfrm>
        <a:graphic>
          <a:graphicData uri="http://schemas.openxmlformats.org/drawingml/2006/table">
            <a:tbl>
              <a:tblPr/>
              <a:tblGrid>
                <a:gridCol w="4249738"/>
                <a:gridCol w="4248150"/>
              </a:tblGrid>
              <a:tr h="671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плюсы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минусы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70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Активность, энергичность, увлеченность, оптимистичность, трудоспособность, целеустремленность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Горячность, невыдержанность, нетерпеливость, беспокойность, непостоянство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85786" y="214290"/>
            <a:ext cx="7793038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Холерик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 bwMode="auto">
          <a:xfrm>
            <a:off x="285720" y="1500174"/>
            <a:ext cx="885828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Сильный, но неподвижный тип.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Медлительный, но настойчивый и упорный человек.</a:t>
            </a:r>
          </a:p>
        </p:txBody>
      </p:sp>
      <p:graphicFrame>
        <p:nvGraphicFramePr>
          <p:cNvPr id="3" name="Group 17"/>
          <p:cNvGraphicFramePr>
            <a:graphicFrameLocks noGrp="1"/>
          </p:cNvGraphicFramePr>
          <p:nvPr/>
        </p:nvGraphicFramePr>
        <p:xfrm>
          <a:off x="571500" y="2500306"/>
          <a:ext cx="8208963" cy="4025272"/>
        </p:xfrm>
        <a:graphic>
          <a:graphicData uri="http://schemas.openxmlformats.org/drawingml/2006/table">
            <a:tbl>
              <a:tblPr/>
              <a:tblGrid>
                <a:gridCol w="4105275"/>
                <a:gridCol w="4103688"/>
              </a:tblGrid>
              <a:tr h="64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плюсы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минусы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7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Устойчивость, постоянство, терпеливость, надежность, осмотрительность, миролюбивость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Пассивность, медлительность, невыразительность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642910" y="214290"/>
            <a:ext cx="7793037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Флегматик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 bwMode="auto">
          <a:xfrm>
            <a:off x="928662" y="1357298"/>
            <a:ext cx="7772400" cy="4329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0" i="1" u="none" strike="noStrike" kern="0" cap="none" spc="0" normalizeH="0" baseline="0" noProof="0" dirty="0" smtClean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Слабый неуравновешенный тип.</a:t>
            </a:r>
          </a:p>
        </p:txBody>
      </p:sp>
      <p:graphicFrame>
        <p:nvGraphicFramePr>
          <p:cNvPr id="3" name="Group 16"/>
          <p:cNvGraphicFramePr>
            <a:graphicFrameLocks noGrp="1"/>
          </p:cNvGraphicFramePr>
          <p:nvPr/>
        </p:nvGraphicFramePr>
        <p:xfrm>
          <a:off x="395288" y="2071678"/>
          <a:ext cx="8353425" cy="4628652"/>
        </p:xfrm>
        <a:graphic>
          <a:graphicData uri="http://schemas.openxmlformats.org/drawingml/2006/table">
            <a:tbl>
              <a:tblPr/>
              <a:tblGrid>
                <a:gridCol w="4176712"/>
                <a:gridCol w="4176713"/>
              </a:tblGrid>
              <a:tr h="626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плюсы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минусы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2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Чувствительность, мягкость, человечность, рассудительность, доброжелательность, способность к сочувствию.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Низкая работоспособность, мнительность, ранимость,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замкнутость,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Times New Roman" pitchFamily="18" charset="0"/>
                        </a:rPr>
                        <a:t>тревожность, пессимистичность.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85786" y="214290"/>
            <a:ext cx="7793037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Меланхолик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7"/>
          <p:cNvGraphicFramePr>
            <a:graphicFrameLocks/>
          </p:cNvGraphicFramePr>
          <p:nvPr/>
        </p:nvGraphicFramePr>
        <p:xfrm>
          <a:off x="0" y="571480"/>
          <a:ext cx="9194620" cy="6412060"/>
        </p:xfrm>
        <a:graphic>
          <a:graphicData uri="http://schemas.openxmlformats.org/drawingml/2006/table">
            <a:tbl>
              <a:tblPr/>
              <a:tblGrid>
                <a:gridCol w="2636108"/>
                <a:gridCol w="1974228"/>
                <a:gridCol w="2641663"/>
                <a:gridCol w="1942621"/>
              </a:tblGrid>
              <a:tr h="3397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сангвиник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холерик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флегматик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меланхолик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9462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1. Как вы ведете себя в ситуации, когда необходимо быстро действовать?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Легко  включаетесь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Действуете со страстью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Спокойно, без лишних слов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Неуверенно, робко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3978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2. Как реагируете на замечания учителя?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4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Говорите, что больше не будете, а сами - снова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Возмущае</a:t>
                      </a: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тесь</a:t>
                      </a:r>
                      <a:endParaRPr kumimoji="0" lang="ru-RU" sz="23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Выслушиваете спокойно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Молчите, но обижены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3978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3. Как говорите о том, что вас затрагивает?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4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Быстро, с жаром, но </a:t>
                      </a:r>
                      <a:r>
                        <a:rPr kumimoji="0" lang="ru-RU" sz="2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прислушивае-тесь</a:t>
                      </a: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к другим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Быстро, не слушая других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Медленно, уверенно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С большим волнением и сомнением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3978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4. Надо сдавать контрольную работу. А она еще не закончена: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9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Легко реагируете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Торопитесь закончить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Решаете спокойно, пока не отберут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Сдаете, но неуверенно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428596" y="1"/>
            <a:ext cx="8229600" cy="64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Тест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Шары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Шары</Template>
  <TotalTime>100</TotalTime>
  <Words>913</Words>
  <Application>Microsoft Office PowerPoint</Application>
  <PresentationFormat>Экран (4:3)</PresentationFormat>
  <Paragraphs>408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Шары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Svetlana</cp:lastModifiedBy>
  <cp:revision>12</cp:revision>
  <dcterms:created xsi:type="dcterms:W3CDTF">2011-10-09T17:49:13Z</dcterms:created>
  <dcterms:modified xsi:type="dcterms:W3CDTF">2013-12-18T07:42:43Z</dcterms:modified>
</cp:coreProperties>
</file>