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60" r:id="rId4"/>
    <p:sldId id="262" r:id="rId5"/>
    <p:sldId id="26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79" r:id="rId14"/>
    <p:sldId id="263" r:id="rId15"/>
    <p:sldId id="270" r:id="rId16"/>
    <p:sldId id="271" r:id="rId17"/>
    <p:sldId id="265" r:id="rId18"/>
    <p:sldId id="290" r:id="rId19"/>
    <p:sldId id="291" r:id="rId20"/>
    <p:sldId id="268" r:id="rId21"/>
    <p:sldId id="286" r:id="rId22"/>
    <p:sldId id="288" r:id="rId23"/>
    <p:sldId id="287" r:id="rId24"/>
    <p:sldId id="269" r:id="rId25"/>
    <p:sldId id="281" r:id="rId26"/>
    <p:sldId id="278" r:id="rId27"/>
    <p:sldId id="282" r:id="rId28"/>
    <p:sldId id="283" r:id="rId29"/>
    <p:sldId id="284" r:id="rId30"/>
    <p:sldId id="285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5B16-1490-4C73-85D2-A6B5E25E15E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0D62-B541-4ABE-98E8-3D498D4D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CC8B-E4B8-405D-BB64-3C3D2CFFFBF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AC8F-4AA6-4B34-98EB-7A56B777C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C3B6-9542-44AA-A7CE-6EFC897C9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F67B-5BA2-4E69-BBC6-6B0FBCA1B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926F-3C53-4896-AA64-497A4AB30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CC27-265D-4324-9FD7-64B7BA70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3516-CE05-4964-BFF9-983048117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F87F-F05D-4311-83D9-8A3EB7518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E7CD-005D-42B8-9D98-20EE396B8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F2BA-9E12-4977-9AE6-D793F63E5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D62A-9A55-4299-A1D2-793FA62D5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8AAF-305D-489B-83A8-0FA947BB1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487B1E-8BC8-400B-BBF8-6D05BADDE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Pictures\Sample%20Pictures\&#1055;&#1088;&#1077;&#1079;&#1077;&#1085;&#1090;&#1072;&#1094;&#1080;&#1080;%20&#1087;&#1086;%20&#1087;&#1088;&#1077;&#1076;&#1084;&#1077;&#1090;&#1072;&#1084;\&#1054;&#1073;&#1097;&#1077;&#1089;&#1090;&#1074;&#1086;&#1079;&#1085;&#1072;&#1085;&#1080;&#1077;\7\&#1051;&#1080;&#1076;&#1077;&#1088;\&#1051;&#1080;&#1076;&#1077;&#1088;\maugli.cd3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Pictures\Sample%20Pictures\&#1055;&#1088;&#1077;&#1079;&#1077;&#1085;&#1090;&#1072;&#1094;&#1080;&#1080;%20&#1087;&#1086;%20&#1087;&#1088;&#1077;&#1076;&#1084;&#1077;&#1090;&#1072;&#1084;\&#1054;&#1073;&#1097;&#1077;&#1089;&#1090;&#1074;&#1086;&#1079;&#1085;&#1072;&#1085;&#1080;&#1077;\7\&#1051;&#1080;&#1076;&#1077;&#1088;\&#1044;'&#1040;&#1088;&#1090;&#1072;&#1085;&#1100;&#1103;&#1085;%20&#1080;%20&#1090;&#1088;&#1080;%20&#1084;&#1091;&#1096;&#1082;&#1077;&#1090;&#1077;&#1088;&#1072;%20-%20&#1044;&#1077;&#1074;&#1080;&#1079;%20&#1085;&#1072;&#1096;-&#1074;&#1089;&#1077;%20&#1079;&#1072;%20&#1086;&#1076;&#1085;&#1086;&#1075;&#1086;!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00108"/>
            <a:ext cx="7772400" cy="40005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ЛИДЕР И ЕГО КАЧЕСТВА</a:t>
            </a:r>
            <a:br>
              <a:rPr lang="ru-RU" sz="5400" b="1" dirty="0" smtClean="0"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54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4429132"/>
            <a:ext cx="5327650" cy="1752600"/>
          </a:xfrm>
        </p:spPr>
        <p:txBody>
          <a:bodyPr/>
          <a:lstStyle/>
          <a:p>
            <a:pPr eaLnBrk="1" hangingPunct="1"/>
            <a:r>
              <a:rPr lang="ru-RU" dirty="0" smtClean="0"/>
              <a:t>Урок обществознания</a:t>
            </a:r>
          </a:p>
          <a:p>
            <a:pPr eaLnBrk="1" hangingPunct="1"/>
            <a:r>
              <a:rPr lang="ru-RU" dirty="0" smtClean="0"/>
              <a:t>7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33CC"/>
                </a:solidFill>
              </a:rPr>
              <a:t>4. Встретив на лесной тропинке улыбчивого колобка, Вы: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Колобо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3579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7157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Результаты теста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429288"/>
          </a:xfrm>
        </p:spPr>
        <p:txBody>
          <a:bodyPr/>
          <a:lstStyle/>
          <a:p>
            <a:pPr indent="-252000"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а) Вы склонны к лидерству. Явные задатки лидера не дают просто плыть по течению жизни, а принуждают строить переправы, мосты, порты;</a:t>
            </a:r>
          </a:p>
          <a:p>
            <a:pPr indent="-252000"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б) Вы хороший, добросовестный исполнитель. Вредной инициативы не проявляете, но и на износ работать не согласитесь. Личная выгода всегда выше — в чем бы она ни проявлялась;</a:t>
            </a:r>
          </a:p>
          <a:p>
            <a:pPr indent="-252000">
              <a:lnSpc>
                <a:spcPts val="30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в) Вы просто получили удовольствие от прохождения теста. Как творческая </a:t>
            </a:r>
          </a:p>
          <a:p>
            <a:pPr indent="-252000">
              <a:lnSpc>
                <a:spcPts val="30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   натура, находите много решений любых </a:t>
            </a:r>
          </a:p>
          <a:p>
            <a:pPr indent="-252000">
              <a:lnSpc>
                <a:spcPts val="30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   жизненных ситуаций.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78647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Какими качествами должен обладать лидер?</a:t>
            </a:r>
          </a:p>
          <a:p>
            <a:pPr>
              <a:buNone/>
            </a:pPr>
            <a:endParaRPr lang="ru-RU" sz="4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Лидерство – врожденное качество или ему можно научиться?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78579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Физические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качества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Содержимое 4" descr="5665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26" y="714356"/>
            <a:ext cx="5214974" cy="5572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5572164" cy="548324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000" b="1" dirty="0" smtClean="0">
                <a:solidFill>
                  <a:srgbClr val="0033CC"/>
                </a:solidFill>
              </a:rPr>
              <a:t>История свидетельствует,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что люди маленького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роста вырастали до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очень больших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исторических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размеров, т.е.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становились очень влиятельными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фигурами мировой </a:t>
            </a:r>
          </a:p>
          <a:p>
            <a:r>
              <a:rPr lang="ru-RU" sz="3000" b="1" dirty="0" smtClean="0">
                <a:solidFill>
                  <a:srgbClr val="0033CC"/>
                </a:solidFill>
              </a:rPr>
              <a:t>истории, как, например, Наполеон.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85728"/>
            <a:ext cx="7143800" cy="628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 В </a:t>
            </a:r>
            <a:r>
              <a:rPr lang="ru-RU" sz="3600" dirty="0">
                <a:solidFill>
                  <a:srgbClr val="0033CC"/>
                </a:solidFill>
              </a:rPr>
              <a:t>начале XX века </a:t>
            </a:r>
            <a:endParaRPr lang="ru-RU" sz="36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 американский социолог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Богардус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033CC"/>
                </a:solidFill>
              </a:rPr>
              <a:t>перечислил</a:t>
            </a:r>
          </a:p>
          <a:p>
            <a:pPr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 десятки качеств, которыми </a:t>
            </a:r>
          </a:p>
          <a:p>
            <a:pPr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 должен </a:t>
            </a:r>
            <a:r>
              <a:rPr lang="ru-RU" sz="3600" dirty="0">
                <a:solidFill>
                  <a:srgbClr val="0033CC"/>
                </a:solidFill>
              </a:rPr>
              <a:t>обладать </a:t>
            </a:r>
            <a:r>
              <a:rPr lang="ru-RU" sz="3600" dirty="0" smtClean="0">
                <a:solidFill>
                  <a:srgbClr val="0033CC"/>
                </a:solidFill>
              </a:rPr>
              <a:t>лидер.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 Он </a:t>
            </a:r>
            <a:r>
              <a:rPr lang="ru-RU" sz="3600" dirty="0">
                <a:solidFill>
                  <a:srgbClr val="0033CC"/>
                </a:solidFill>
              </a:rPr>
              <a:t>считал, что </a:t>
            </a:r>
            <a:r>
              <a:rPr lang="ru-RU" sz="3600" dirty="0" smtClean="0">
                <a:solidFill>
                  <a:srgbClr val="0033CC"/>
                </a:solidFill>
              </a:rPr>
              <a:t>лидером </a:t>
            </a:r>
          </a:p>
          <a:p>
            <a:pPr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 человека  делают прежде всего </a:t>
            </a:r>
          </a:p>
          <a:p>
            <a:pPr>
              <a:buNone/>
            </a:pPr>
            <a:r>
              <a:rPr lang="ru-RU" sz="3600" dirty="0" smtClean="0">
                <a:solidFill>
                  <a:srgbClr val="0033CC"/>
                </a:solidFill>
              </a:rPr>
              <a:t> такие качества</a:t>
            </a:r>
            <a:r>
              <a:rPr lang="ru-RU" sz="3600" dirty="0">
                <a:solidFill>
                  <a:srgbClr val="0033CC"/>
                </a:solidFill>
              </a:rPr>
              <a:t>, как </a:t>
            </a:r>
            <a:r>
              <a:rPr lang="ru-RU" sz="3600" dirty="0" smtClean="0">
                <a:solidFill>
                  <a:srgbClr val="0033CC"/>
                </a:solidFill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</a:rPr>
              <a:t>ум, энергия</a:t>
            </a:r>
            <a:r>
              <a:rPr lang="ru-RU" sz="3600" b="1" i="1" dirty="0">
                <a:solidFill>
                  <a:srgbClr val="0033CC"/>
                </a:solidFill>
              </a:rPr>
              <a:t>, </a:t>
            </a:r>
            <a:endParaRPr lang="ru-RU" sz="3600" b="1" i="1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33CC"/>
                </a:solidFill>
              </a:rPr>
              <a:t> характер</a:t>
            </a:r>
            <a:r>
              <a:rPr lang="ru-RU" sz="3600" b="1" i="1" dirty="0">
                <a:solidFill>
                  <a:srgbClr val="0033CC"/>
                </a:solidFill>
              </a:rPr>
              <a:t>. </a:t>
            </a:r>
          </a:p>
        </p:txBody>
      </p:sp>
      <p:pic>
        <p:nvPicPr>
          <p:cNvPr id="7" name="Рисунок 6" descr="2121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57166"/>
            <a:ext cx="2916000" cy="34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Качества лидера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sz="2600" dirty="0" smtClean="0"/>
              <a:t>    </a:t>
            </a:r>
            <a:r>
              <a:rPr lang="ru-RU" sz="3600" b="1" dirty="0" smtClean="0">
                <a:solidFill>
                  <a:srgbClr val="0033CC"/>
                </a:solidFill>
              </a:rPr>
              <a:t>Главное качество - интеллект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sz="3600" i="1" dirty="0" smtClean="0">
              <a:solidFill>
                <a:srgbClr val="0033CC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sz="3600" i="1" dirty="0" smtClean="0">
                <a:solidFill>
                  <a:srgbClr val="0033CC"/>
                </a:solidFill>
              </a:rPr>
              <a:t>Американский социолог </a:t>
            </a:r>
            <a:r>
              <a:rPr lang="ru-RU" sz="3600" i="1" dirty="0" err="1" smtClean="0">
                <a:solidFill>
                  <a:srgbClr val="0033CC"/>
                </a:solidFill>
              </a:rPr>
              <a:t>Р.Стогдилл</a:t>
            </a:r>
            <a:endParaRPr lang="ru-RU" sz="3600" i="1" dirty="0" smtClean="0">
              <a:solidFill>
                <a:srgbClr val="0033CC"/>
              </a:solidFill>
            </a:endParaRP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1857364"/>
            <a:ext cx="4114800" cy="2665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элементов лидерства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7000924" cy="5715016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Воображение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Знание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Талант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Решимость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Жёсткость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Притяжение</a:t>
            </a:r>
            <a:endParaRPr lang="ru-RU" sz="4000" b="1" i="1" dirty="0" smtClean="0">
              <a:solidFill>
                <a:srgbClr val="0033CC"/>
              </a:solidFill>
            </a:endParaRP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600" i="1" dirty="0" smtClean="0">
                <a:solidFill>
                  <a:srgbClr val="0033CC"/>
                </a:solidFill>
              </a:rPr>
              <a:t>Английский писатель 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600" i="1" dirty="0" err="1" smtClean="0">
                <a:solidFill>
                  <a:srgbClr val="0033CC"/>
                </a:solidFill>
              </a:rPr>
              <a:t>С.Норткот</a:t>
            </a:r>
            <a:r>
              <a:rPr lang="ru-RU" sz="3600" i="1" dirty="0" smtClean="0">
                <a:solidFill>
                  <a:srgbClr val="0033CC"/>
                </a:solidFill>
              </a:rPr>
              <a:t> Паркинсон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rgbClr val="0033CC"/>
                </a:solidFill>
              </a:rPr>
              <a:t>               (с.66-67)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2066" y="1643050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73051"/>
            <a:ext cx="5043494" cy="365601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33CC"/>
                </a:solidFill>
              </a:rPr>
              <a:t>Одни качества необходимы капитану футбольной команды, другие — руководителю научного коллектива, третьи —лидеру державы.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131" descr="http://www.aero-don.ru/_files/Image/mama-6.jpg"/>
          <p:cNvPicPr>
            <a:picLocks noChangeAspect="1" noChangeArrowheads="1"/>
          </p:cNvPicPr>
          <p:nvPr/>
        </p:nvPicPr>
        <p:blipFill>
          <a:blip r:embed="rId2"/>
          <a:srcRect r="-201"/>
          <a:stretch>
            <a:fillRect/>
          </a:stretch>
        </p:blipFill>
        <p:spPr bwMode="auto">
          <a:xfrm>
            <a:off x="3643306" y="3429000"/>
            <a:ext cx="2857520" cy="3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№1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2571768" cy="3021849"/>
          </a:xfrm>
          <a:prstGeom prst="rect">
            <a:avLst/>
          </a:prstGeom>
        </p:spPr>
      </p:pic>
      <p:pic>
        <p:nvPicPr>
          <p:cNvPr id="6" name="il_fi" descr="http://www.savok.org/uploads/posts/2010-03/thumbs/1269944777_foto-full-37122-58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2428868"/>
            <a:ext cx="2684314" cy="313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33CC"/>
                </a:solidFill>
              </a:rPr>
              <a:t>Между какими лидерами происходила борьба за </a:t>
            </a:r>
            <a:r>
              <a:rPr lang="ru-RU" sz="3400" b="1" dirty="0" err="1" smtClean="0">
                <a:solidFill>
                  <a:srgbClr val="0033CC"/>
                </a:solidFill>
              </a:rPr>
              <a:t>Маугли</a:t>
            </a:r>
            <a:r>
              <a:rPr lang="ru-RU" sz="3400" b="1" dirty="0" smtClean="0">
                <a:solidFill>
                  <a:srgbClr val="0033CC"/>
                </a:solidFill>
              </a:rPr>
              <a:t>?</a:t>
            </a:r>
          </a:p>
          <a:p>
            <a:r>
              <a:rPr lang="ru-RU" sz="3400" b="1" dirty="0" smtClean="0">
                <a:solidFill>
                  <a:srgbClr val="0033CC"/>
                </a:solidFill>
              </a:rPr>
              <a:t>Кто из них был положительным, а кто отрицательным лидером?</a:t>
            </a:r>
          </a:p>
          <a:p>
            <a:r>
              <a:rPr lang="ru-RU" sz="3400" b="1" dirty="0" smtClean="0">
                <a:solidFill>
                  <a:srgbClr val="0033CC"/>
                </a:solidFill>
              </a:rPr>
              <a:t>Какими качествами обладал каждый из них?</a:t>
            </a:r>
          </a:p>
          <a:p>
            <a:r>
              <a:rPr lang="ru-RU" sz="3400" b="1" dirty="0" smtClean="0">
                <a:solidFill>
                  <a:srgbClr val="0033CC"/>
                </a:solidFill>
              </a:rPr>
              <a:t>Каких питомцев вырастили эти лидеры?</a:t>
            </a:r>
          </a:p>
          <a:p>
            <a:r>
              <a:rPr lang="ru-RU" sz="3400" b="1" dirty="0" smtClean="0">
                <a:solidFill>
                  <a:srgbClr val="0033CC"/>
                </a:solidFill>
              </a:rPr>
              <a:t>Как </a:t>
            </a:r>
            <a:r>
              <a:rPr lang="ru-RU" sz="3400" b="1" dirty="0" err="1" smtClean="0">
                <a:solidFill>
                  <a:srgbClr val="0033CC"/>
                </a:solidFill>
              </a:rPr>
              <a:t>Акела</a:t>
            </a:r>
            <a:r>
              <a:rPr lang="ru-RU" sz="3400" b="1" dirty="0" smtClean="0">
                <a:solidFill>
                  <a:srgbClr val="0033CC"/>
                </a:solidFill>
              </a:rPr>
              <a:t> стал вожаком?</a:t>
            </a:r>
          </a:p>
          <a:p>
            <a:pPr>
              <a:buNone/>
            </a:pPr>
            <a:endParaRPr lang="ru-RU" sz="2800" b="1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за лидерство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ugli.cd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Цель: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398"/>
            <a:ext cx="8715436" cy="564360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познакомиться  с  понятием «лидер», выявить направления лидерства, научиться определять качества, присущие лидеру;</a:t>
            </a:r>
            <a:endParaRPr lang="ru-RU" sz="3600" dirty="0" smtClean="0">
              <a:solidFill>
                <a:srgbClr val="0033CC"/>
              </a:solidFill>
            </a:endParaRPr>
          </a:p>
          <a:p>
            <a:r>
              <a:rPr lang="ru-RU" sz="3600" b="1" dirty="0" smtClean="0">
                <a:solidFill>
                  <a:srgbClr val="0033CC"/>
                </a:solidFill>
              </a:rPr>
              <a:t>способствовать формированию в себе лидерских качеств;</a:t>
            </a:r>
            <a:endParaRPr lang="ru-RU" sz="3600" dirty="0" smtClean="0">
              <a:solidFill>
                <a:srgbClr val="0033CC"/>
              </a:solidFill>
            </a:endParaRPr>
          </a:p>
          <a:p>
            <a:r>
              <a:rPr lang="ru-RU" sz="3600" b="1" dirty="0" smtClean="0">
                <a:solidFill>
                  <a:srgbClr val="0033CC"/>
                </a:solidFill>
              </a:rPr>
              <a:t>развивать навыки общения,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   память, речь.</a:t>
            </a:r>
            <a:endParaRPr lang="ru-RU" sz="36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86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Вывод: 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  </a:t>
            </a:r>
            <a:r>
              <a:rPr lang="ru-RU" sz="4000" b="1" dirty="0" smtClean="0">
                <a:solidFill>
                  <a:srgbClr val="0033CC"/>
                </a:solidFill>
              </a:rPr>
              <a:t>лидерство может быть как положительным, так и отрицательным. Лидеры могут быть формальными и неформальными. Формальные лидеры избираются на выборах и наделяются полномочиями.</a:t>
            </a:r>
            <a:endParaRPr lang="ru-RU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429156" cy="60007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0033CC"/>
                </a:solidFill>
              </a:rPr>
              <a:t>Способен на быстрые действия, решителен, умеет организовать усилия всех на преодоление сверхсложных задач.</a:t>
            </a:r>
          </a:p>
          <a:p>
            <a:pPr>
              <a:buNone/>
            </a:pPr>
            <a:endParaRPr lang="ru-RU" sz="3000" dirty="0" smtClean="0">
              <a:solidFill>
                <a:srgbClr val="0033CC"/>
              </a:solidFill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0033CC"/>
                </a:solidFill>
              </a:rPr>
              <a:t>«Честь и совесть»</a:t>
            </a:r>
          </a:p>
          <a:p>
            <a:pPr>
              <a:lnSpc>
                <a:spcPts val="3500"/>
              </a:lnSpc>
              <a:buNone/>
            </a:pPr>
            <a:r>
              <a:rPr lang="ru-RU" sz="3000" dirty="0" smtClean="0">
                <a:solidFill>
                  <a:srgbClr val="0033CC"/>
                </a:solidFill>
              </a:rPr>
              <a:t>    компании, рассудительный и мудрый. </a:t>
            </a:r>
          </a:p>
          <a:p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928670"/>
            <a:ext cx="4714908" cy="5929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33CC"/>
                </a:solidFill>
              </a:rPr>
              <a:t> </a:t>
            </a:r>
            <a:r>
              <a:rPr lang="ru-RU" sz="3200" dirty="0" smtClean="0">
                <a:solidFill>
                  <a:srgbClr val="0033CC"/>
                </a:solidFill>
              </a:rPr>
              <a:t>Сильная и верная рука. Исполнительный, мужественный, преданный.</a:t>
            </a:r>
          </a:p>
          <a:p>
            <a:pPr>
              <a:buNone/>
            </a:pPr>
            <a:endParaRPr lang="ru-RU" sz="32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33CC"/>
                </a:solidFill>
              </a:rPr>
              <a:t>Мастер сложных интриг, знаток всех тайн, тонкий психолог. Наблюдательный,</a:t>
            </a:r>
          </a:p>
          <a:p>
            <a:pPr>
              <a:buNone/>
            </a:pPr>
            <a:r>
              <a:rPr lang="ru-RU" sz="3200" dirty="0" smtClean="0">
                <a:solidFill>
                  <a:srgbClr val="0033CC"/>
                </a:solidFill>
              </a:rPr>
              <a:t>   хитрый.</a:t>
            </a:r>
          </a:p>
          <a:p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72547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Характеристики героев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Д'Артаньян и три мушкетера - Девиз наш-все за одного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33CC"/>
                </a:solidFill>
              </a:rPr>
              <a:t>Почему друзья в самые трудные минуты провозглашали:"Один за всех и все за одного!"?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33CC"/>
                </a:solidFill>
              </a:rPr>
              <a:t>Можно ли в одном человеке найти сразу все качества, о которых мы говорили?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33CC"/>
                </a:solidFill>
              </a:rPr>
              <a:t>Есть ли идеальный лидер?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Качества лидера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572560" cy="6000792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Вывод: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качества лидера не являются универсальными. И лидер может в определённых ситуациях терять свои качества. Нет одинаковых людей, нет одинаковых лидеров. Каждой группе нужен свой лидер. Меняются задачи группы - меняется лидер.</a:t>
            </a:r>
            <a:r>
              <a:rPr lang="ru-RU" sz="4000" dirty="0" smtClean="0">
                <a:solidFill>
                  <a:srgbClr val="0033CC"/>
                </a:solidFill>
              </a:rPr>
              <a:t/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714348" y="6812281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79849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Качества лидера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Содержимое 4" descr="жирик_0.t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714620"/>
            <a:ext cx="5311156" cy="36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1"/>
            <a:ext cx="8929718" cy="414340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Кроме перечисленных ранее качеств, лидер должен обладать двумя умениями, которые  обеспечат ему успех среди окружающих. Это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33CC"/>
                </a:solidFill>
              </a:rPr>
              <a:t>                                                      умения 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33CC"/>
                </a:solidFill>
              </a:rPr>
              <a:t>          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ярко говорить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   самому и</a:t>
            </a:r>
            <a:endParaRPr lang="ru-RU" sz="3200" b="1" dirty="0" smtClean="0">
              <a:solidFill>
                <a:srgbClr val="0033CC"/>
              </a:solidFill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33CC"/>
                </a:solidFill>
              </a:rPr>
              <a:t>          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слушать, когда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   говорят другие.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Искусство общения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3600" b="1" dirty="0" smtClean="0">
                <a:solidFill>
                  <a:srgbClr val="0033CC"/>
                </a:solidFill>
              </a:rPr>
              <a:t>Красноречие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3600" b="1" dirty="0" smtClean="0">
                <a:solidFill>
                  <a:srgbClr val="0033CC"/>
                </a:solidFill>
              </a:rPr>
              <a:t>Умение слушать</a:t>
            </a:r>
          </a:p>
          <a:p>
            <a:pPr algn="r">
              <a:spcBef>
                <a:spcPts val="0"/>
              </a:spcBef>
              <a:buFontTx/>
              <a:buNone/>
              <a:defRPr/>
            </a:pPr>
            <a:endParaRPr lang="ru-RU" sz="3600" i="1" dirty="0" smtClean="0">
              <a:solidFill>
                <a:srgbClr val="0033CC"/>
              </a:solidFill>
            </a:endParaRPr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1214422"/>
            <a:ext cx="3479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Задание: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1142984"/>
            <a:ext cx="7829576" cy="49831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33CC"/>
                </a:solidFill>
              </a:rPr>
              <a:t>Выписать в тетрадь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общения</a:t>
            </a:r>
            <a:r>
              <a:rPr lang="ru-RU" sz="4400" b="1" dirty="0" smtClean="0">
                <a:solidFill>
                  <a:srgbClr val="0033CC"/>
                </a:solidFill>
              </a:rPr>
              <a:t> (учебник, с.70)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33CC"/>
                </a:solidFill>
              </a:rPr>
              <a:t>Ответить на тест </a:t>
            </a:r>
            <a:r>
              <a:rPr lang="ru-RU" sz="4400" b="1" dirty="0" smtClean="0">
                <a:solidFill>
                  <a:srgbClr val="C00000"/>
                </a:solidFill>
              </a:rPr>
              <a:t>« Умеете ли вы слушать?»</a:t>
            </a:r>
            <a:r>
              <a:rPr lang="ru-RU" sz="4400" b="1" dirty="0" smtClean="0">
                <a:solidFill>
                  <a:srgbClr val="0033CC"/>
                </a:solidFill>
              </a:rPr>
              <a:t> (текст 2)</a:t>
            </a:r>
            <a:endParaRPr lang="ru-RU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4105291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Вывод: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b="1" dirty="0" smtClean="0">
                <a:solidFill>
                  <a:srgbClr val="0033CC"/>
                </a:solidFill>
              </a:rPr>
              <a:t>общение - это двусторонний процесс, в результате которого мы делимся и получаем информацию, а для этого надо не только слушать, но и слышать.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6" name="Рисунок 5" descr="file_8527042fda47e4aefaa52e222eb9b5a0_na_rasput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5072074"/>
            <a:ext cx="1643042" cy="117375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150019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  <a:t>Подведем </a:t>
            </a:r>
            <a:r>
              <a:rPr lang="ru-RU" sz="4800" b="0" dirty="0">
                <a:solidFill>
                  <a:srgbClr val="0070C0"/>
                </a:solidFill>
                <a:latin typeface="Arial Black" pitchFamily="34" charset="0"/>
              </a:rPr>
              <a:t>итоги</a:t>
            </a:r>
            <a: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800" b="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800" b="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eople_0.t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3053950"/>
            <a:ext cx="5072066" cy="380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8715436" cy="59293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     </a:t>
            </a:r>
            <a:r>
              <a:rPr lang="ru-RU" sz="2000" dirty="0" smtClean="0"/>
              <a:t>  </a:t>
            </a:r>
            <a:r>
              <a:rPr lang="ru-RU" sz="3900" b="1" dirty="0" smtClean="0">
                <a:solidFill>
                  <a:srgbClr val="C00000"/>
                </a:solidFill>
              </a:rPr>
              <a:t>Лидер должен: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CC"/>
                </a:solidFill>
              </a:rPr>
              <a:t>обладать специфическими чертами характера,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CC"/>
                </a:solidFill>
              </a:rPr>
              <a:t>иметь определенную цель,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33CC"/>
                </a:solidFill>
              </a:rPr>
              <a:t>уметь заинтересовать, организовать людей. </a:t>
            </a:r>
          </a:p>
          <a:p>
            <a:r>
              <a:rPr lang="ru-RU" sz="4100" b="1" dirty="0" smtClean="0">
                <a:solidFill>
                  <a:srgbClr val="C00000"/>
                </a:solidFill>
              </a:rPr>
              <a:t>  Лидерство возможно в </a:t>
            </a:r>
          </a:p>
          <a:p>
            <a:r>
              <a:rPr lang="ru-RU" sz="4100" b="1" dirty="0" smtClean="0">
                <a:solidFill>
                  <a:srgbClr val="C00000"/>
                </a:solidFill>
              </a:rPr>
              <a:t> различных направлениях. </a:t>
            </a:r>
          </a:p>
          <a:p>
            <a:endParaRPr lang="ru-RU" sz="4100" b="1" dirty="0" smtClean="0">
              <a:solidFill>
                <a:srgbClr val="C00000"/>
              </a:solidFill>
            </a:endParaRPr>
          </a:p>
          <a:p>
            <a:r>
              <a:rPr lang="ru-RU" sz="4100" b="1" dirty="0" smtClean="0">
                <a:solidFill>
                  <a:srgbClr val="C00000"/>
                </a:solidFill>
              </a:rPr>
              <a:t>  Для лидерства </a:t>
            </a:r>
          </a:p>
          <a:p>
            <a:r>
              <a:rPr lang="ru-RU" sz="4100" b="1" dirty="0" smtClean="0">
                <a:solidFill>
                  <a:srgbClr val="C00000"/>
                </a:solidFill>
              </a:rPr>
              <a:t> необходимы знания </a:t>
            </a:r>
          </a:p>
          <a:p>
            <a:r>
              <a:rPr lang="ru-RU" sz="4100" b="1" dirty="0" smtClean="0">
                <a:solidFill>
                  <a:srgbClr val="C00000"/>
                </a:solidFill>
              </a:rPr>
              <a:t> и умения.</a:t>
            </a:r>
          </a:p>
          <a:p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772400" cy="47863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Даже если вы очень молоды,</a:t>
            </a:r>
            <a:endParaRPr lang="ru-RU" sz="3600" dirty="0" smtClean="0">
              <a:solidFill>
                <a:srgbClr val="0033CC"/>
              </a:solidFill>
            </a:endParaRPr>
          </a:p>
          <a:p>
            <a:r>
              <a:rPr lang="ru-RU" sz="3600" b="1" dirty="0" smtClean="0">
                <a:solidFill>
                  <a:srgbClr val="0033CC"/>
                </a:solidFill>
              </a:rPr>
              <a:t> вам обязательно нужны ценности,</a:t>
            </a:r>
            <a:endParaRPr lang="ru-RU" sz="3600" dirty="0" smtClean="0">
              <a:solidFill>
                <a:srgbClr val="0033CC"/>
              </a:solidFill>
            </a:endParaRPr>
          </a:p>
          <a:p>
            <a:r>
              <a:rPr lang="ru-RU" sz="3600" b="1" dirty="0" smtClean="0">
                <a:solidFill>
                  <a:srgbClr val="0033CC"/>
                </a:solidFill>
              </a:rPr>
              <a:t> которые придавали бы смысл вашей жизни.</a:t>
            </a:r>
            <a:endParaRPr lang="ru-RU" sz="3600" dirty="0" smtClean="0">
              <a:solidFill>
                <a:srgbClr val="0033CC"/>
              </a:solidFill>
            </a:endParaRPr>
          </a:p>
          <a:p>
            <a:r>
              <a:rPr lang="ru-RU" sz="3600" b="1" dirty="0" smtClean="0">
                <a:solidFill>
                  <a:srgbClr val="0033CC"/>
                </a:solidFill>
              </a:rPr>
              <a:t>                               </a:t>
            </a:r>
            <a:r>
              <a:rPr lang="ru-RU" sz="3600" b="1" i="1" dirty="0" smtClean="0">
                <a:solidFill>
                  <a:srgbClr val="0033CC"/>
                </a:solidFill>
              </a:rPr>
              <a:t>Франц  </a:t>
            </a:r>
            <a:r>
              <a:rPr lang="ru-RU" sz="3600" b="1" i="1" dirty="0" err="1" smtClean="0">
                <a:solidFill>
                  <a:srgbClr val="0033CC"/>
                </a:solidFill>
              </a:rPr>
              <a:t>Хесселбайн</a:t>
            </a:r>
            <a:endParaRPr lang="ru-RU" sz="3600" i="1" dirty="0" smtClean="0">
              <a:solidFill>
                <a:srgbClr val="0033CC"/>
              </a:solidFill>
            </a:endParaRPr>
          </a:p>
          <a:p>
            <a:r>
              <a:rPr lang="ru-RU" sz="3600" b="1" dirty="0" smtClean="0">
                <a:solidFill>
                  <a:srgbClr val="0033CC"/>
                </a:solidFill>
              </a:rPr>
              <a:t> </a:t>
            </a:r>
            <a:endParaRPr lang="ru-RU" sz="3600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Домашнее задание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§9, термины, вопросы, практикум</a:t>
            </a:r>
          </a:p>
          <a:p>
            <a:r>
              <a:rPr lang="ru-RU" sz="4400" b="1" dirty="0" smtClean="0">
                <a:solidFill>
                  <a:srgbClr val="0033CC"/>
                </a:solidFill>
              </a:rPr>
              <a:t>Подготовиться к </a:t>
            </a:r>
            <a:r>
              <a:rPr lang="ru-RU" sz="4400" b="1" dirty="0" smtClean="0">
                <a:solidFill>
                  <a:srgbClr val="C00000"/>
                </a:solidFill>
              </a:rPr>
              <a:t>контрольной работе </a:t>
            </a:r>
            <a:r>
              <a:rPr lang="ru-RU" sz="4400" b="1" dirty="0" smtClean="0">
                <a:solidFill>
                  <a:srgbClr val="0033CC"/>
                </a:solidFill>
              </a:rPr>
              <a:t>по теме «Личность подростка»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33CC"/>
                </a:solidFill>
              </a:rPr>
              <a:t>  ( см. §§1-9 )</a:t>
            </a:r>
            <a:endParaRPr lang="ru-RU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428728" y="2428868"/>
            <a:ext cx="6286544" cy="89852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214414" y="2000240"/>
            <a:ext cx="6357982" cy="139859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4176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Контрольные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1. Как вы понимаете смысл понятия «лидер»?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2. Подумайте, почему некоторые люди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 стремятся стать лидерами. И все ли хотят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 этого?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3. Какие методы недопустимы в борьбе за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 лидерство? Почему?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4. Согласны ли вы с утверждением:«Лидером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 может быть только человек с сильным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характером»?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5. Связаны ли между собой понятия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</a:rPr>
              <a:t>«лидер» и «ответственность»?</a:t>
            </a:r>
          </a:p>
          <a:p>
            <a:pPr>
              <a:buNone/>
            </a:pPr>
            <a:endParaRPr lang="ru-RU" sz="3800" dirty="0"/>
          </a:p>
        </p:txBody>
      </p:sp>
      <p:pic>
        <p:nvPicPr>
          <p:cNvPr id="4" name="Рисунок 3" descr="file_8527042fda47e4aefaa52e222eb9b5a0_na_rasput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4929198"/>
            <a:ext cx="1678217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Лидер</a:t>
            </a:r>
          </a:p>
        </p:txBody>
      </p:sp>
      <p:sp>
        <p:nvSpPr>
          <p:cNvPr id="4099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285860"/>
            <a:ext cx="41814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0033CC"/>
                </a:solidFill>
              </a:rPr>
              <a:t>Человек, обладающий наибольшим авторитетом в группе, способный вести за собой других людей.</a:t>
            </a:r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000240"/>
            <a:ext cx="4211638" cy="315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l"/>
            <a:r>
              <a:rPr lang="ru-RU" sz="4200" b="1" dirty="0" smtClean="0">
                <a:solidFill>
                  <a:srgbClr val="0070C0"/>
                </a:solidFill>
                <a:latin typeface="Arial Black" pitchFamily="34" charset="0"/>
              </a:rPr>
              <a:t> Лидерство: плюсы и минусы</a:t>
            </a:r>
            <a:endParaRPr lang="ru-RU" sz="4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4495800" cy="5857916"/>
          </a:xfrm>
        </p:spPr>
        <p:txBody>
          <a:bodyPr/>
          <a:lstStyle/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Признание и уважение</a:t>
            </a:r>
          </a:p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других людей, </a:t>
            </a:r>
          </a:p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определенный статус в обществе, отсюда и более высокая самооценка, внимание к своей личности. За высокой самооценкой следует </a:t>
            </a:r>
            <a:r>
              <a:rPr lang="ru-RU" sz="3000" b="1" dirty="0" err="1" smtClean="0">
                <a:solidFill>
                  <a:srgbClr val="0033CC"/>
                </a:solidFill>
              </a:rPr>
              <a:t>профессио-нальный</a:t>
            </a:r>
            <a:r>
              <a:rPr lang="ru-RU" sz="3000" b="1" dirty="0" smtClean="0">
                <a:solidFill>
                  <a:srgbClr val="0033CC"/>
                </a:solidFill>
              </a:rPr>
              <a:t> рост и достойная заработная плата, следовательно — прибыль. </a:t>
            </a:r>
            <a:endParaRPr lang="ru-RU" sz="3000" b="1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714356"/>
            <a:ext cx="4857752" cy="6000792"/>
          </a:xfrm>
        </p:spPr>
        <p:txBody>
          <a:bodyPr/>
          <a:lstStyle/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Неуважение и зависть</a:t>
            </a:r>
          </a:p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других людей, более </a:t>
            </a:r>
          </a:p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высокий уровень </a:t>
            </a:r>
          </a:p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ответственности за свои</a:t>
            </a:r>
          </a:p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решения и за других </a:t>
            </a:r>
          </a:p>
          <a:p>
            <a:pPr indent="0">
              <a:lnSpc>
                <a:spcPts val="30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людей, критика и оценка действий, страх потери своих позиций, одиночество.  Всегда</a:t>
            </a:r>
          </a:p>
          <a:p>
            <a:pPr indent="0">
              <a:lnSpc>
                <a:spcPts val="30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найдутся люди, не готовые принять </a:t>
            </a:r>
          </a:p>
          <a:p>
            <a:pPr indent="0">
              <a:lnSpc>
                <a:spcPts val="3300"/>
              </a:lnSpc>
              <a:buNone/>
            </a:pPr>
            <a:r>
              <a:rPr lang="ru-RU" sz="3000" b="1" dirty="0" smtClean="0">
                <a:solidFill>
                  <a:srgbClr val="0033CC"/>
                </a:solidFill>
              </a:rPr>
              <a:t>Ваше лидерство.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21444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l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Тест на лидерство (текст 1)</a:t>
            </a: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/>
            </a:r>
            <a:b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1.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uLnTx/>
                <a:uFillTx/>
                <a:ea typeface="+mj-ea"/>
                <a:cs typeface="+mj-cs"/>
              </a:rPr>
              <a:t>Вы родились трёхголовым Змеем Горынычем. Наверное, лучше: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7" name="Содержимое 3" descr="Змей Горыныч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714488"/>
            <a:ext cx="5786478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429816" cy="93978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33CC"/>
                </a:solidFill>
              </a:rPr>
              <a:t>2. Заимев по случаю перо Жар-птицы, Вы:</a:t>
            </a:r>
            <a:endParaRPr lang="ru-RU" sz="4000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Жар-птиц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0722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3. Встретив в дремучем лесу избу на курьих ножках, Вы: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Изба на курьих ножка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5008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727</Words>
  <Application>Microsoft Office PowerPoint</Application>
  <PresentationFormat>Экран (4:3)</PresentationFormat>
  <Paragraphs>141</Paragraphs>
  <Slides>31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ЛИДЕР И ЕГО КАЧЕСТВА </vt:lpstr>
      <vt:lpstr>Цель:</vt:lpstr>
      <vt:lpstr>Слайд 3</vt:lpstr>
      <vt:lpstr>Контрольные вопросы</vt:lpstr>
      <vt:lpstr>Лидер</vt:lpstr>
      <vt:lpstr> Лидерство: плюсы и минусы</vt:lpstr>
      <vt:lpstr>Тест на лидерство (текст 1) 1. Вы родились трёхголовым Змеем Горынычем. Наверное, лучше:</vt:lpstr>
      <vt:lpstr>2. Заимев по случаю перо Жар-птицы, Вы:</vt:lpstr>
      <vt:lpstr>3. Встретив в дремучем лесу избу на курьих ножках, Вы:</vt:lpstr>
      <vt:lpstr>4. Встретив на лесной тропинке улыбчивого колобка, Вы:</vt:lpstr>
      <vt:lpstr>Результаты теста</vt:lpstr>
      <vt:lpstr>Слайд 12</vt:lpstr>
      <vt:lpstr>Физические качества</vt:lpstr>
      <vt:lpstr>Слайд 14</vt:lpstr>
      <vt:lpstr>Качества лидера</vt:lpstr>
      <vt:lpstr>6 элементов лидерства</vt:lpstr>
      <vt:lpstr>Слайд 17</vt:lpstr>
      <vt:lpstr>Борьба за лидерство</vt:lpstr>
      <vt:lpstr>Слайд 19</vt:lpstr>
      <vt:lpstr>Слайд 20</vt:lpstr>
      <vt:lpstr>Характеристики героев</vt:lpstr>
      <vt:lpstr>Слайд 22</vt:lpstr>
      <vt:lpstr>Качества лидера</vt:lpstr>
      <vt:lpstr>Вывод:  качества лидера не являются универсальными. И лидер может в определённых ситуациях терять свои качества. Нет одинаковых людей, нет одинаковых лидеров. Каждой группе нужен свой лидер. Меняются задачи группы - меняется лидер. </vt:lpstr>
      <vt:lpstr>Качества лидера</vt:lpstr>
      <vt:lpstr>Искусство общения</vt:lpstr>
      <vt:lpstr>Задание:</vt:lpstr>
      <vt:lpstr>Вывод:  общение - это двусторонний процесс, в результате которого мы делимся и получаем информацию, а для этого надо не только слушать, но и слышать. </vt:lpstr>
      <vt:lpstr>     Подведем итоги </vt:lpstr>
      <vt:lpstr>Домашнее задание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 И ЕГО КАЧЕСТВА</dc:title>
  <dc:creator>Svetlana</dc:creator>
  <cp:lastModifiedBy>Svetlana</cp:lastModifiedBy>
  <cp:revision>47</cp:revision>
  <dcterms:created xsi:type="dcterms:W3CDTF">2013-10-23T09:38:51Z</dcterms:created>
  <dcterms:modified xsi:type="dcterms:W3CDTF">2013-12-18T08:27:53Z</dcterms:modified>
</cp:coreProperties>
</file>