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7" r:id="rId6"/>
    <p:sldId id="268" r:id="rId7"/>
    <p:sldId id="263" r:id="rId8"/>
    <p:sldId id="264" r:id="rId9"/>
    <p:sldId id="265" r:id="rId10"/>
    <p:sldId id="266" r:id="rId11"/>
    <p:sldId id="257" r:id="rId12"/>
    <p:sldId id="258" r:id="rId13"/>
    <p:sldId id="259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2000г</c:v>
                </c:pt>
              </c:strCache>
            </c:strRef>
          </c:tx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99CC"/>
              </a:solidFill>
            </c:spPr>
          </c:dPt>
          <c:cat>
            <c:strRef>
              <c:f>Лист1!$A$2:$A$5</c:f>
              <c:strCache>
                <c:ptCount val="4"/>
                <c:pt idx="0">
                  <c:v>ТВ</c:v>
                </c:pt>
                <c:pt idx="1">
                  <c:v>Газеты</c:v>
                </c:pt>
                <c:pt idx="2">
                  <c:v>Радио</c:v>
                </c:pt>
                <c:pt idx="3">
                  <c:v>Интернет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22</c:v>
                </c:pt>
                <c:pt idx="2">
                  <c:v>16</c:v>
                </c:pt>
                <c:pt idx="3">
                  <c:v>27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2010г</c:v>
                </c:pt>
              </c:strCache>
            </c:strRef>
          </c:tx>
          <c:dPt>
            <c:idx val="2"/>
            <c:spPr>
              <a:solidFill>
                <a:srgbClr val="FFCC66"/>
              </a:solidFill>
            </c:spPr>
          </c:dPt>
          <c:dPt>
            <c:idx val="3"/>
            <c:spPr>
              <a:solidFill>
                <a:srgbClr val="FF99CC"/>
              </a:solidFill>
            </c:spPr>
          </c:dPt>
          <c:cat>
            <c:strRef>
              <c:f>Лист1!$A$2:$A$5</c:f>
              <c:strCache>
                <c:ptCount val="4"/>
                <c:pt idx="0">
                  <c:v>ТВ</c:v>
                </c:pt>
                <c:pt idx="1">
                  <c:v>Газеты</c:v>
                </c:pt>
                <c:pt idx="2">
                  <c:v>Радио</c:v>
                </c:pt>
                <c:pt idx="3">
                  <c:v>Интернет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</c:v>
                </c:pt>
                <c:pt idx="1">
                  <c:v>18</c:v>
                </c:pt>
                <c:pt idx="2">
                  <c:v>8</c:v>
                </c:pt>
                <c:pt idx="3">
                  <c:v>42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D7386-9F61-41B9-A7D2-8EEE29C0D1FB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F51A2-09BF-475C-B203-B1D278696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F51A2-09BF-475C-B203-B1D27869635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contrast="-6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602889">
            <a:off x="472849" y="3016058"/>
            <a:ext cx="81978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Средства Массовой Информации</a:t>
            </a:r>
            <a:endParaRPr lang="ru-RU" sz="4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62360" y="6457890"/>
            <a:ext cx="24816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Тумаев Николай 10А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Культурологическая функция выполняет не только свою основную, познавательную задачу – ознакомление с достижениями культуры и искусства, она способствует осознанию обществом необходимости преемственности культуры, сохранения культурных традиций. При помощи СМИ люди знакомятся с особенностями различных культур и субкультур. Это развивает эстетический вкус, способствует взаимопониманию, снятию социальной напряженности, в конечном счете, интеграции общества.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8722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Культурологическая функция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29853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08720"/>
            <a:ext cx="831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информационную эпоху роль СМИ в формировании общественных ценностей, ориентаций и воззрений значительно возрастает. СМИ все глубже стали проникать в жизнь людей и оказывать динамичное и целенаправленное воздействие на массовое сознание. Это привело к тому, что индивиды, составляющие массу, стали жить в мире «информационных фантомов», насаждаемых СМИ.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0"/>
            <a:ext cx="73198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Влияние и роль СМИ в обществе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71115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36004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482" y="767052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Широкое разнообразие СМИ (телевидение, пресса, радио, Интернет), казалось бы, должно вести к индивидуализации характера, деятельности и сознания человека, давать ему возможность выбора: смотреть или не смотреть телевизор, а если смотреть, то какой канал или программу, читать или не читать прессу, слушать или не слушать радиопередачи. </a:t>
            </a:r>
            <a:r>
              <a:rPr lang="ru-RU" sz="1600" dirty="0" smtClean="0">
                <a:solidFill>
                  <a:schemeClr val="bg1"/>
                </a:solidFill>
              </a:rPr>
              <a:t>Но это </a:t>
            </a:r>
            <a:r>
              <a:rPr lang="ru-RU" sz="1600" dirty="0" smtClean="0">
                <a:solidFill>
                  <a:schemeClr val="bg1"/>
                </a:solidFill>
              </a:rPr>
              <a:t>только иллюзия, у человека нет выбора. Подавляющее число людей смотрит телевизор, те же каналы, программы и в том порядке, который утвержден регламентом программы передач. Они читают те же статьи в журналах и газетах, которые читает большинство других людей, слушает те же </a:t>
            </a:r>
            <a:r>
              <a:rPr lang="ru-RU" sz="1600" dirty="0" err="1" smtClean="0">
                <a:solidFill>
                  <a:schemeClr val="bg1"/>
                </a:solidFill>
              </a:rPr>
              <a:t>радиоспектакли</a:t>
            </a:r>
            <a:r>
              <a:rPr lang="ru-RU" sz="1600" dirty="0" smtClean="0">
                <a:solidFill>
                  <a:schemeClr val="bg1"/>
                </a:solidFill>
              </a:rPr>
              <a:t> и информационные выпуски, спеша по </a:t>
            </a:r>
            <a:r>
              <a:rPr lang="ru-RU" sz="1600" dirty="0" smtClean="0">
                <a:solidFill>
                  <a:schemeClr val="bg1"/>
                </a:solidFill>
              </a:rPr>
              <a:t>своим </a:t>
            </a:r>
            <a:r>
              <a:rPr lang="ru-RU" sz="1600" dirty="0" smtClean="0">
                <a:solidFill>
                  <a:schemeClr val="bg1"/>
                </a:solidFill>
              </a:rPr>
              <a:t>делам или отдыхая дома. 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 Сложившаяся ситуация порождает неоднозначность оценки СМИ. С одной стороны, развитие массовой коммуникации и СМИ положительно влияет на осведомленность индивидов об окружающем мире, но в тоже время за их развитием стоит фактор, собственно манипулирующий сознанием масс. Именно СМИ и массовая коммуникация в числе первых провоцируют </a:t>
            </a:r>
            <a:r>
              <a:rPr lang="ru-RU" sz="1600" dirty="0" err="1" smtClean="0">
                <a:solidFill>
                  <a:schemeClr val="bg1"/>
                </a:solidFill>
              </a:rPr>
              <a:t>массовизацию</a:t>
            </a:r>
            <a:r>
              <a:rPr lang="ru-RU" sz="1600" dirty="0" smtClean="0">
                <a:solidFill>
                  <a:schemeClr val="bg1"/>
                </a:solidFill>
              </a:rPr>
              <a:t> личности, стандартизируют взгляды, поведение людей, вырабатывают единообразие их реакций.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0"/>
            <a:ext cx="7772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Негативное влияние СМИ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84784"/>
            <a:ext cx="298227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88768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СМИ также используется как орудие политически- информационной войны.  Эта война разделяется на два вида: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«Внутренняя» война. Внутри страны, в данном случае, России, создаются СМИ, ведущие активную прозападную пропаганду с целью уничтожить нравственный уклад и некие базовые ценности народа. Часто в прозападных настроениях обвиняют телеканал «</a:t>
            </a:r>
            <a:r>
              <a:rPr lang="ru-RU" dirty="0" err="1" smtClean="0">
                <a:solidFill>
                  <a:schemeClr val="bg1"/>
                </a:solidFill>
              </a:rPr>
              <a:t>Рен</a:t>
            </a:r>
            <a:r>
              <a:rPr lang="ru-RU" dirty="0" smtClean="0">
                <a:solidFill>
                  <a:schemeClr val="bg1"/>
                </a:solidFill>
              </a:rPr>
              <a:t>», но данный канал, скорее, является либеральным, в определенной степени, прозападным, но в большей мере </a:t>
            </a:r>
            <a:r>
              <a:rPr lang="ru-RU" dirty="0" err="1" smtClean="0">
                <a:solidFill>
                  <a:schemeClr val="bg1"/>
                </a:solidFill>
              </a:rPr>
              <a:t>здоровореволюционным</a:t>
            </a:r>
            <a:r>
              <a:rPr lang="ru-RU" dirty="0" smtClean="0">
                <a:solidFill>
                  <a:schemeClr val="bg1"/>
                </a:solidFill>
              </a:rPr>
              <a:t>. К СМИ направленным на ведение внутренней войны, в первую очередь можно отнести так называемые «светские» издания (например, «</a:t>
            </a:r>
            <a:r>
              <a:rPr lang="ru-RU" dirty="0" err="1" smtClean="0">
                <a:solidFill>
                  <a:schemeClr val="bg1"/>
                </a:solidFill>
              </a:rPr>
              <a:t>Cosmopolitan</a:t>
            </a:r>
            <a:r>
              <a:rPr lang="ru-RU" dirty="0" smtClean="0">
                <a:solidFill>
                  <a:schemeClr val="bg1"/>
                </a:solidFill>
              </a:rPr>
              <a:t>», «</a:t>
            </a:r>
            <a:r>
              <a:rPr lang="ru-RU" dirty="0" err="1" smtClean="0">
                <a:solidFill>
                  <a:schemeClr val="bg1"/>
                </a:solidFill>
              </a:rPr>
              <a:t>City</a:t>
            </a:r>
            <a:r>
              <a:rPr lang="ru-RU" dirty="0" smtClean="0">
                <a:solidFill>
                  <a:schemeClr val="bg1"/>
                </a:solidFill>
              </a:rPr>
              <a:t>» и др.)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«Внешняя» война. Случай, когда зарубежные СМИ создают в своих странах (как правило, это так называемые, цивилизованные страны: Польша, США, Великобритания и др.) негативный образ другого государства.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8640"/>
            <a:ext cx="3744416" cy="26262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32656"/>
            <a:ext cx="3281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Роль СМИ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7199429">
            <a:off x="1497136" y="1705951"/>
            <a:ext cx="1518947" cy="59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3533550" y="1875162"/>
            <a:ext cx="1518947" cy="59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3170154">
            <a:off x="5372172" y="1612358"/>
            <a:ext cx="1518947" cy="59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2936"/>
            <a:ext cx="19643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политике 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996952"/>
            <a:ext cx="21294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экономике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2780928"/>
            <a:ext cx="29107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духовной сфере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581222" y="3963394"/>
            <a:ext cx="1518947" cy="59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461542" y="4323434"/>
            <a:ext cx="1518947" cy="59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629894" y="3963394"/>
            <a:ext cx="1518947" cy="59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229200"/>
            <a:ext cx="30235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«СМИ – четвёртая власть»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6205" y="5661248"/>
            <a:ext cx="288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Реклама,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промоутерство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45314" y="5157192"/>
            <a:ext cx="409868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Стандартизация массовой культуры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0"/>
            <a:ext cx="5825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же такое СМИ?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53285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СМИ – это любая информация, к которой можно свободно получить доступ. Т</a:t>
            </a:r>
            <a:r>
              <a:rPr lang="ru-RU" dirty="0" smtClean="0">
                <a:solidFill>
                  <a:schemeClr val="bg1"/>
                </a:solidFill>
              </a:rPr>
              <a:t>акже можно сказать, </a:t>
            </a:r>
            <a:r>
              <a:rPr lang="ru-RU" dirty="0" smtClean="0">
                <a:solidFill>
                  <a:schemeClr val="bg1"/>
                </a:solidFill>
              </a:rPr>
              <a:t>что </a:t>
            </a:r>
            <a:r>
              <a:rPr lang="ru-RU" dirty="0" smtClean="0">
                <a:solidFill>
                  <a:schemeClr val="bg1"/>
                </a:solidFill>
              </a:rPr>
              <a:t>Средства массовой информации – это организационно-технические комплексы, которые обеспечивают быструю передачу и массовое тиражирование словесной, образной и музыкальной информации.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908720"/>
            <a:ext cx="3345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Виды СМИ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 rot="3211484">
            <a:off x="1500743" y="1734944"/>
            <a:ext cx="525664" cy="1939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000981">
            <a:off x="3111122" y="2311509"/>
            <a:ext cx="525664" cy="1939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911217">
            <a:off x="4759732" y="2309783"/>
            <a:ext cx="525664" cy="1939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450035">
            <a:off x="6458086" y="1887165"/>
            <a:ext cx="525664" cy="1939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573016"/>
            <a:ext cx="2204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Печатные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издания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437112"/>
            <a:ext cx="13965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Радио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437112"/>
            <a:ext cx="20286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Интернет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09533" y="3933056"/>
            <a:ext cx="2734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Телевидение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75532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Оценка гражданами качества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Информации передаваемой СМИ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2204864"/>
          <a:ext cx="4392488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36450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47251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4290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4371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607496" y="2204864"/>
          <a:ext cx="45365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92080" y="35730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33569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6531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134076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«В каких СМИ информация представляется вам более достоверной?»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81026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Интернет как основной источник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информации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622" y="1628800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48478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Интернет— всемирная система объединённых компьютерных сетей для хранения и передачи информации. Часто упоминается как Всемирная сеть и Глобальная сеть, а также просто Сеть.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 30 июня 2012 года число пользователей, регулярно использующих Интернет, составило более чем 2,4 </a:t>
            </a:r>
            <a:r>
              <a:rPr lang="ru-RU" dirty="0" err="1" smtClean="0">
                <a:solidFill>
                  <a:schemeClr val="bg1"/>
                </a:solidFill>
              </a:rPr>
              <a:t>млрд</a:t>
            </a:r>
            <a:r>
              <a:rPr lang="ru-RU" dirty="0" smtClean="0">
                <a:solidFill>
                  <a:schemeClr val="bg1"/>
                </a:solidFill>
              </a:rPr>
              <a:t> человек, более трети населения Земли пользовалось услугами Интернета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24744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 всей своей популярности в качестве основного источника информации, Интернет также имеет один очень важный недостаток – </a:t>
            </a:r>
            <a:r>
              <a:rPr lang="ru-RU" dirty="0" err="1" smtClean="0">
                <a:solidFill>
                  <a:schemeClr val="bg1"/>
                </a:solidFill>
              </a:rPr>
              <a:t>непроверенность</a:t>
            </a:r>
            <a:r>
              <a:rPr lang="ru-RU" dirty="0" smtClean="0">
                <a:solidFill>
                  <a:schemeClr val="bg1"/>
                </a:solidFill>
              </a:rPr>
              <a:t> и лживость печатаемой информации.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Кроме фальсификации информации можно выделить также избыток рекламы во всемирной сети. Практически на любом сайте нас преследуют рекламные баннеры, порой препятствующие получению той или иной информации в полноценном виде.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Многие учёные-социологи советуют быть настойчивыми в получении информации разного рода,  чтобы избежать обмана или введения в заблуждение.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0"/>
            <a:ext cx="6734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Недостатки интернета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720413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458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ф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ункции СМИ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 rot="3211484">
            <a:off x="1572751" y="2311008"/>
            <a:ext cx="525664" cy="1939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3968" y="2852936"/>
            <a:ext cx="525664" cy="1939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8544702">
            <a:off x="6859710" y="2297909"/>
            <a:ext cx="525664" cy="1939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221088"/>
            <a:ext cx="30532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Регулирующая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5085184"/>
            <a:ext cx="37144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Информационная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47750" y="4149080"/>
            <a:ext cx="40962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Культурологическая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Информационная функция заключается в предоставлении массовому читателю, слушателю и зрителю актуальной информации о самых различных сферах деятельности людей – деловой, научно-технической, политической, юридической, медицинской и т.п. При этом содержание информации во многом определяется запросом аудитории. Получая большой объем информации, люди не только расширяют свои познавательные возможности, но и увеличивают свой творческий потенциал. Знание информации дает возможность прогнозировать свои действия, экономит время. В этом смысле данная функция способствует оптимизации полезной деятельности общества и индивида. Особенно важна эта функция в сфере культуры, где ежедневно создаются новые произведения и появляются новые имена.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0"/>
            <a:ext cx="814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Информационная функция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93096"/>
            <a:ext cx="3898776" cy="219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3886199" cy="218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4752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Регулирующая функция имеет широкий диапазон воздействия на массовую аудиторию, начиная с установления контактов, кончая контролем над обществом. В этой функции массовая коммуникация влияет на формирование общественного сознания группы и личности, на формирование общественного мнения и создание социальных стереотипов. Здесь же кроются возможности манипулировать и управлять общественным сознанием, фактически осуществлять функцию социального контроля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0"/>
            <a:ext cx="7158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Регулирующая функция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372792" cy="3384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875</Words>
  <Application>Microsoft Office PowerPoint</Application>
  <PresentationFormat>Экран (4:3)</PresentationFormat>
  <Paragraphs>63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2013-11-27T19:07:42Z</dcterms:created>
  <dcterms:modified xsi:type="dcterms:W3CDTF">2013-12-01T19:22:33Z</dcterms:modified>
</cp:coreProperties>
</file>