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EE4719-28C3-4010-AFD7-756FCA3378C7}" type="datetimeFigureOut">
              <a:rPr lang="ru-RU" smtClean="0"/>
              <a:t>10.11.2010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AA43D5-BE69-4C50-897D-D0BE707B6F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571480"/>
            <a:ext cx="6172200" cy="1894362"/>
          </a:xfrm>
        </p:spPr>
        <p:txBody>
          <a:bodyPr/>
          <a:lstStyle/>
          <a:p>
            <a:r>
              <a:rPr lang="ru-RU" u="sng" dirty="0" smtClean="0"/>
              <a:t>Ненаучное познание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- формы;</a:t>
            </a:r>
            <a:br>
              <a:rPr lang="ru-RU" sz="2400" dirty="0" smtClean="0"/>
            </a:br>
            <a:r>
              <a:rPr lang="ru-RU" sz="2400" dirty="0" smtClean="0"/>
              <a:t>- особенности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2857496"/>
            <a:ext cx="6643734" cy="2000264"/>
          </a:xfrm>
        </p:spPr>
        <p:txBody>
          <a:bodyPr>
            <a:normAutofit fontScale="47500" lnSpcReduction="20000"/>
          </a:bodyPr>
          <a:lstStyle/>
          <a:p>
            <a:r>
              <a:rPr lang="ru-RU" sz="6700" u="sng" dirty="0" smtClean="0"/>
              <a:t>Социальное познание</a:t>
            </a:r>
          </a:p>
          <a:p>
            <a:r>
              <a:rPr lang="ru-RU" sz="5100" dirty="0" smtClean="0"/>
              <a:t>- особенности</a:t>
            </a:r>
          </a:p>
          <a:p>
            <a:r>
              <a:rPr lang="ru-RU" sz="5100" dirty="0" smtClean="0"/>
              <a:t>- конкретно-исторический подход;</a:t>
            </a:r>
          </a:p>
          <a:p>
            <a:r>
              <a:rPr lang="ru-RU" sz="5100" dirty="0" smtClean="0"/>
              <a:t>- социальный факт и его  интерпретация.</a:t>
            </a:r>
            <a:endParaRPr lang="ru-RU" sz="51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774720"/>
          </a:xfrm>
        </p:spPr>
        <p:txBody>
          <a:bodyPr/>
          <a:lstStyle/>
          <a:p>
            <a:r>
              <a:rPr lang="ru-RU" dirty="0" smtClean="0"/>
              <a:t>Формы ненаучного познания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785794"/>
          <a:ext cx="8115327" cy="554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714512"/>
                <a:gridCol w="4829179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</a:t>
                      </a:r>
                      <a:endParaRPr lang="ru-RU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ru-RU" dirty="0" smtClean="0"/>
                        <a:t>Миф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Миф о Минотавре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Подменяет</a:t>
                      </a:r>
                      <a:r>
                        <a:rPr lang="ru-RU" baseline="0" dirty="0" smtClean="0"/>
                        <a:t> научный принцип познания фантастическим рассказом о сотворении в дописьменный период человечества.</a:t>
                      </a:r>
                      <a:endParaRPr lang="ru-RU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ru-RU" dirty="0" smtClean="0"/>
                        <a:t>Жизненный 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Пользование телевизором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Ненавязчивое усвоение знаний, ценностей, норм; зачастую ограничена опытом одного человека.</a:t>
                      </a:r>
                      <a:endParaRPr lang="ru-RU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ru-RU" dirty="0" smtClean="0"/>
                        <a:t>Народная</a:t>
                      </a:r>
                      <a:r>
                        <a:rPr lang="ru-RU" baseline="0" dirty="0" smtClean="0"/>
                        <a:t> мудрость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Пословицы, поговорки, загадки, афоризмы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Практически обобщенные знания, вытекающие из жизненного опыта; противоречивы и неоднородны.</a:t>
                      </a:r>
                      <a:endParaRPr lang="ru-RU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Паранаука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Вера в НЛО, снежного человека.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Покуда</a:t>
                      </a:r>
                      <a:r>
                        <a:rPr lang="ru-RU" baseline="0" dirty="0" smtClean="0"/>
                        <a:t> человек будет стремиться все к </a:t>
                      </a:r>
                      <a:r>
                        <a:rPr lang="ru-RU" baseline="0" dirty="0" err="1" smtClean="0"/>
                        <a:t>бОльшим</a:t>
                      </a:r>
                      <a:r>
                        <a:rPr lang="ru-RU" baseline="0" dirty="0" smtClean="0"/>
                        <a:t> знаниям, она будет существовать.</a:t>
                      </a:r>
                      <a:endParaRPr lang="ru-RU" dirty="0"/>
                    </a:p>
                  </a:txBody>
                  <a:tcPr/>
                </a:tc>
              </a:tr>
              <a:tr h="661990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Символизм в искусстве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Эстетическое отношение к действительности через художественные образы; искусство</a:t>
                      </a:r>
                      <a:r>
                        <a:rPr lang="ru-RU" baseline="0" dirty="0" smtClean="0"/>
                        <a:t> не ограничивается познанием мира.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975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Особенности социального познания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«</a:t>
            </a:r>
            <a:r>
              <a:rPr lang="en-US" dirty="0" smtClean="0"/>
              <a:t>S</a:t>
            </a:r>
            <a:r>
              <a:rPr lang="ru-RU" dirty="0" smtClean="0"/>
              <a:t>» (человек, общество) и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«</a:t>
            </a:r>
            <a:r>
              <a:rPr lang="en-US" dirty="0" smtClean="0"/>
              <a:t>O</a:t>
            </a:r>
            <a:r>
              <a:rPr lang="ru-RU" dirty="0" smtClean="0"/>
              <a:t>» (общество, человек) познания 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совпадают;</a:t>
            </a:r>
            <a:br>
              <a:rPr lang="ru-RU" dirty="0" smtClean="0"/>
            </a:br>
            <a:r>
              <a:rPr lang="ru-RU" dirty="0" smtClean="0"/>
              <a:t>2. Познать общество сложнее, нежели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природу, которая развивается по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биологической (заранее заданной)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программе;</a:t>
            </a:r>
            <a:br>
              <a:rPr lang="ru-RU" dirty="0" smtClean="0"/>
            </a:br>
            <a:r>
              <a:rPr lang="ru-RU" dirty="0" smtClean="0"/>
              <a:t>3. в изучении общество метод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наблюдения и эксперимента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ограничен (историю повторить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нельзя).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1285860"/>
            <a:ext cx="7786742" cy="4929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( см. параграф 11, п.1, с.82)</a:t>
            </a:r>
            <a:endParaRPr lang="ru-RU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357166"/>
            <a:ext cx="6858048" cy="2053590"/>
          </a:xfrm>
        </p:spPr>
        <p:txBody>
          <a:bodyPr/>
          <a:lstStyle/>
          <a:p>
            <a:r>
              <a:rPr lang="ru-RU" sz="3600" dirty="0" smtClean="0"/>
              <a:t>Конкретно-исторический подход –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14546" y="2357430"/>
            <a:ext cx="6172200" cy="3429024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м</a:t>
            </a:r>
            <a:r>
              <a:rPr lang="ru-RU" sz="2800" i="1" dirty="0" smtClean="0"/>
              <a:t>етод познания общества, позволяющий понять зависимость настоящего от прошлого; помогает описать и понять событие, подчеркивает как неповторимость событий, так и нечто общее.</a:t>
            </a:r>
            <a:endParaRPr lang="ru-RU" sz="2800" i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85728"/>
            <a:ext cx="678661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конкретно-исторического  подхода для анализа события: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28794" y="1357298"/>
            <a:ext cx="7000924" cy="5143536"/>
          </a:xfrm>
        </p:spPr>
        <p:txBody>
          <a:bodyPr>
            <a:noAutofit/>
          </a:bodyPr>
          <a:lstStyle/>
          <a:p>
            <a:r>
              <a:rPr lang="ru-RU" sz="2200" dirty="0" smtClean="0"/>
              <a:t>- Какова предыстория этого события (явления)?</a:t>
            </a:r>
          </a:p>
          <a:p>
            <a:pPr>
              <a:buFontTx/>
              <a:buChar char="-"/>
            </a:pPr>
            <a:r>
              <a:rPr lang="ru-RU" sz="2200" dirty="0" smtClean="0"/>
              <a:t>- Как оно возникло?</a:t>
            </a:r>
          </a:p>
          <a:p>
            <a:pPr>
              <a:buFontTx/>
              <a:buChar char="-"/>
            </a:pPr>
            <a:r>
              <a:rPr lang="ru-RU" sz="2200" dirty="0" smtClean="0"/>
              <a:t>- Как видоизменялось?</a:t>
            </a:r>
          </a:p>
          <a:p>
            <a:pPr>
              <a:buFontTx/>
              <a:buChar char="-"/>
            </a:pPr>
            <a:r>
              <a:rPr lang="ru-RU" sz="2200" dirty="0" smtClean="0"/>
              <a:t>- Какие этапы прошло?</a:t>
            </a:r>
          </a:p>
          <a:p>
            <a:pPr>
              <a:buFontTx/>
              <a:buChar char="-"/>
            </a:pPr>
            <a:r>
              <a:rPr lang="ru-RU" sz="2200" dirty="0" smtClean="0"/>
              <a:t>- С какими другими общественными явлениями связано это событие?</a:t>
            </a:r>
          </a:p>
          <a:p>
            <a:pPr>
              <a:buFontTx/>
              <a:buChar char="-"/>
            </a:pPr>
            <a:r>
              <a:rPr lang="ru-RU" sz="2200" dirty="0" smtClean="0"/>
              <a:t>- Как повлияла общая обстановка в стране?</a:t>
            </a:r>
          </a:p>
          <a:p>
            <a:pPr>
              <a:buFontTx/>
              <a:buChar char="-"/>
            </a:pPr>
            <a:r>
              <a:rPr lang="ru-RU" sz="2200" dirty="0" smtClean="0"/>
              <a:t>- Известны ли Вам аналогичные события в изучаемой стране?</a:t>
            </a:r>
          </a:p>
          <a:p>
            <a:pPr>
              <a:buFontTx/>
              <a:buChar char="-"/>
            </a:pPr>
            <a:r>
              <a:rPr lang="ru-RU" sz="2200" dirty="0" smtClean="0"/>
              <a:t>- Что общего (отличия) между изучаемым и аналогичным событиями?</a:t>
            </a:r>
          </a:p>
          <a:p>
            <a:pPr>
              <a:buFontTx/>
              <a:buChar char="-"/>
            </a:pPr>
            <a:r>
              <a:rPr lang="ru-RU" sz="2200" dirty="0" smtClean="0"/>
              <a:t>- Каковы итоги и последствия изучаемого события?</a:t>
            </a:r>
            <a:endParaRPr lang="ru-RU" sz="22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358114" cy="16249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Сформулируйте вопросы, на которые нужно ответить, чтобы реализовать конкретно-исторический подход при изучении…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1643050"/>
            <a:ext cx="7215238" cy="5000660"/>
          </a:xfrm>
        </p:spPr>
        <p:txBody>
          <a:bodyPr>
            <a:normAutofit/>
          </a:bodyPr>
          <a:lstStyle/>
          <a:p>
            <a:pPr marL="342900" indent="-342900"/>
            <a:r>
              <a:rPr lang="ru-RU" dirty="0" smtClean="0"/>
              <a:t>1. … реформы 1861 г. в России?</a:t>
            </a:r>
          </a:p>
          <a:p>
            <a:pPr marL="342900" indent="-342900"/>
            <a:r>
              <a:rPr lang="ru-RU" i="1" dirty="0" smtClean="0"/>
              <a:t>     - Что такое крепостное право? – Как происходило становление крепостного права в России? – Кем и когда рассматривалась проблема отмены </a:t>
            </a:r>
            <a:r>
              <a:rPr lang="ru-RU" i="1" dirty="0" err="1" smtClean="0"/>
              <a:t>креп.права</a:t>
            </a:r>
            <a:r>
              <a:rPr lang="ru-RU" i="1" dirty="0" smtClean="0"/>
              <a:t> в России до 1861 г.? – Какие этапы прошла подготовка реформы? – Какова была обстановка в России накануне отмены </a:t>
            </a:r>
            <a:r>
              <a:rPr lang="ru-RU" i="1" dirty="0" err="1" smtClean="0"/>
              <a:t>креп.права</a:t>
            </a:r>
            <a:r>
              <a:rPr lang="ru-RU" i="1" dirty="0" smtClean="0"/>
              <a:t>? – Каковы причины реформы 1861 г.? – Как осуществлялась реформа в России? – Как изменилось положение крестьянства в период и после проведения реформы? - Каковы итоги и последствия реформы?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ru-RU" dirty="0" smtClean="0"/>
              <a:t>2. … </a:t>
            </a:r>
            <a:r>
              <a:rPr lang="ru-RU" i="1" dirty="0" smtClean="0"/>
              <a:t>(любого события известного Вам)</a:t>
            </a:r>
            <a:endParaRPr lang="ru-RU" i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543800" cy="701694"/>
          </a:xfrm>
        </p:spPr>
        <p:txBody>
          <a:bodyPr/>
          <a:lstStyle/>
          <a:p>
            <a:r>
              <a:rPr lang="ru-RU" dirty="0" smtClean="0"/>
              <a:t>Методы социального познания: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643050"/>
            <a:ext cx="3900486" cy="4714908"/>
          </a:xfrm>
        </p:spPr>
        <p:txBody>
          <a:bodyPr>
            <a:normAutofit/>
          </a:bodyPr>
          <a:lstStyle/>
          <a:p>
            <a:r>
              <a:rPr lang="ru-RU" dirty="0" smtClean="0"/>
              <a:t>Событие, имевшее место в определенное время в определенном месте.</a:t>
            </a:r>
          </a:p>
          <a:p>
            <a:pPr>
              <a:buNone/>
            </a:pPr>
            <a:r>
              <a:rPr lang="ru-RU" dirty="0" smtClean="0"/>
              <a:t>Виды: </a:t>
            </a:r>
          </a:p>
          <a:p>
            <a:pPr>
              <a:buFontTx/>
              <a:buChar char="-"/>
            </a:pPr>
            <a:r>
              <a:rPr lang="ru-RU" dirty="0" smtClean="0"/>
              <a:t>Действия отдельных лиц</a:t>
            </a:r>
          </a:p>
          <a:p>
            <a:pPr>
              <a:buFontTx/>
              <a:buChar char="-"/>
            </a:pPr>
            <a:r>
              <a:rPr lang="ru-RU" dirty="0" smtClean="0"/>
              <a:t> П</a:t>
            </a:r>
            <a:r>
              <a:rPr lang="ru-RU" dirty="0" smtClean="0"/>
              <a:t>родукты человеческой деятельности</a:t>
            </a:r>
          </a:p>
          <a:p>
            <a:pPr>
              <a:buFontTx/>
              <a:buChar char="-"/>
            </a:pPr>
            <a:r>
              <a:rPr lang="ru-RU" dirty="0" smtClean="0"/>
              <a:t> С</a:t>
            </a:r>
            <a:r>
              <a:rPr lang="ru-RU" dirty="0" smtClean="0"/>
              <a:t>ловесные действия.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286248" y="1643050"/>
            <a:ext cx="3657600" cy="3886200"/>
          </a:xfrm>
        </p:spPr>
        <p:txBody>
          <a:bodyPr/>
          <a:lstStyle/>
          <a:p>
            <a:r>
              <a:rPr lang="ru-RU" dirty="0" smtClean="0"/>
              <a:t>Сложная многоступенчатая процедура его истолкования, обобщения и объяснения.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28596" y="857232"/>
            <a:ext cx="3657600" cy="658368"/>
          </a:xfrm>
        </p:spPr>
        <p:txBody>
          <a:bodyPr/>
          <a:lstStyle/>
          <a:p>
            <a:r>
              <a:rPr lang="ru-RU" sz="3200" dirty="0" smtClean="0"/>
              <a:t>Соц.факт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286248" y="857232"/>
            <a:ext cx="3657600" cy="658368"/>
          </a:xfrm>
        </p:spPr>
        <p:txBody>
          <a:bodyPr/>
          <a:lstStyle/>
          <a:p>
            <a:r>
              <a:rPr lang="ru-RU" sz="2800" dirty="0" smtClean="0"/>
              <a:t>И</a:t>
            </a:r>
            <a:r>
              <a:rPr lang="ru-RU" sz="2800" dirty="0" smtClean="0"/>
              <a:t>нтерпретация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6215106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Задания:</a:t>
            </a:r>
            <a:br>
              <a:rPr lang="ru-RU" b="1" u="sng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приведите примеры видов соц.фактов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Интерпретируйте факт: «Зачинщицей Второй Мировой войны явилась Германия»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Д/</a:t>
            </a:r>
            <a:r>
              <a:rPr lang="ru-RU" u="sng" dirty="0" err="1" smtClean="0"/>
              <a:t>з</a:t>
            </a:r>
            <a:r>
              <a:rPr lang="ru-RU" dirty="0" smtClean="0"/>
              <a:t>: параграф 11, записи; выполнить в </a:t>
            </a:r>
            <a:r>
              <a:rPr lang="ru-RU" dirty="0" err="1" smtClean="0"/>
              <a:t>тетр</a:t>
            </a:r>
            <a:r>
              <a:rPr lang="ru-RU" dirty="0" smtClean="0"/>
              <a:t>. </a:t>
            </a:r>
            <a:r>
              <a:rPr lang="ru-RU" dirty="0" err="1" smtClean="0"/>
              <a:t>в</a:t>
            </a:r>
            <a:r>
              <a:rPr lang="ru-RU" dirty="0" err="1" smtClean="0"/>
              <a:t>опр</a:t>
            </a:r>
            <a:r>
              <a:rPr lang="ru-RU" dirty="0" smtClean="0"/>
              <a:t>. №8 – 9 (по выбору).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396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Ненаучное познание - формы; - особенности.</vt:lpstr>
      <vt:lpstr>Формы ненаучного познания</vt:lpstr>
      <vt:lpstr>Особенности социального познания:  1. «S» (человек, общество) и       «O» (общество, человек) познания       совпадают; 2. Познать общество сложнее, нежели      природу, которая развивается по       биологической (заранее заданной)       программе; 3. в изучении общество метод       наблюдения и эксперимента       ограничен (историю повторить       нельзя).</vt:lpstr>
      <vt:lpstr>Конкретно-исторический подход – </vt:lpstr>
      <vt:lpstr>Вопросы конкретно-исторического  подхода для анализа события:</vt:lpstr>
      <vt:lpstr>Сформулируйте вопросы, на которые нужно ответить, чтобы реализовать конкретно-исторический подход при изучении…</vt:lpstr>
      <vt:lpstr>Методы социального познания:</vt:lpstr>
      <vt:lpstr>Задания:  1. приведите примеры видов соц.фактов  2. Интерпретируйте факт: «Зачинщицей Второй Мировой войны явилась Германия»  Д/з: параграф 11, записи; выполнить в тетр. вопр. №8 – 9 (по выбору).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Ненаучное познание -формы; -особенности.</dc:title>
  <dc:creator>АНДРЕЙ</dc:creator>
  <cp:lastModifiedBy>АНДРЕЙ</cp:lastModifiedBy>
  <cp:revision>7</cp:revision>
  <dcterms:created xsi:type="dcterms:W3CDTF">2010-11-10T12:13:52Z</dcterms:created>
  <dcterms:modified xsi:type="dcterms:W3CDTF">2010-11-10T13:25:01Z</dcterms:modified>
</cp:coreProperties>
</file>