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slideshow.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3" r:id="rId3"/>
    <p:sldId id="264" r:id="rId4"/>
    <p:sldId id="257" r:id="rId5"/>
    <p:sldId id="274" r:id="rId6"/>
    <p:sldId id="265" r:id="rId7"/>
    <p:sldId id="266" r:id="rId8"/>
    <p:sldId id="267" r:id="rId9"/>
    <p:sldId id="258" r:id="rId10"/>
    <p:sldId id="259" r:id="rId11"/>
    <p:sldId id="260" r:id="rId12"/>
    <p:sldId id="261" r:id="rId13"/>
    <p:sldId id="262" r:id="rId14"/>
    <p:sldId id="268" r:id="rId15"/>
    <p:sldId id="269" r:id="rId16"/>
    <p:sldId id="270" r:id="rId17"/>
    <p:sldId id="271" r:id="rId18"/>
    <p:sldId id="272" r:id="rId19"/>
    <p:sldId id="273" r:id="rId2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8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2"/>
      </p:bgRef>
    </p:bg>
    <p:spTree>
      <p:nvGrpSpPr>
        <p:cNvPr id="1" name=""/>
        <p:cNvGrpSpPr/>
        <p:nvPr/>
      </p:nvGrpSpPr>
      <p:grpSpPr>
        <a:xfrm>
          <a:off x="0" y="0"/>
          <a:ext cx="0" cy="0"/>
          <a:chOff x="0" y="0"/>
          <a:chExt cx="0" cy="0"/>
        </a:xfrm>
      </p:grpSpPr>
      <p:sp>
        <p:nvSpPr>
          <p:cNvPr id="7" name="Прямоугольник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2362200" y="4038600"/>
            <a:ext cx="6477000" cy="1828800"/>
          </a:xfrm>
        </p:spPr>
        <p:txBody>
          <a:bodyPr anchor="b"/>
          <a:lstStyle>
            <a:lvl1pPr>
              <a:defRPr cap="all" baseline="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F946DF82-6820-4E15-8F46-87EE81910E17}" type="datetimeFigureOut">
              <a:rPr lang="ru-RU" smtClean="0"/>
              <a:pPr/>
              <a:t>31.10.2013</a:t>
            </a:fld>
            <a:endParaRPr lang="ru-RU" dirty="0"/>
          </a:p>
        </p:txBody>
      </p:sp>
      <p:sp>
        <p:nvSpPr>
          <p:cNvPr id="17" name="Нижний колонтитул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ru-RU" dirty="0"/>
          </a:p>
        </p:txBody>
      </p:sp>
      <p:sp>
        <p:nvSpPr>
          <p:cNvPr id="29" name="Номер слайда 28"/>
          <p:cNvSpPr>
            <a:spLocks noGrp="1"/>
          </p:cNvSpPr>
          <p:nvPr>
            <p:ph type="sldNum" sz="quarter" idx="12"/>
          </p:nvPr>
        </p:nvSpPr>
        <p:spPr>
          <a:xfrm>
            <a:off x="8001000" y="228600"/>
            <a:ext cx="838200" cy="381000"/>
          </a:xfrm>
        </p:spPr>
        <p:txBody>
          <a:bodyPr/>
          <a:lstStyle>
            <a:lvl1pPr>
              <a:defRPr>
                <a:solidFill>
                  <a:schemeClr val="tx2"/>
                </a:solidFill>
              </a:defRPr>
            </a:lvl1pPr>
          </a:lstStyle>
          <a:p>
            <a:fld id="{30A85CCF-5073-4493-B6FE-AA1B7D66C40E}" type="slidenum">
              <a:rPr lang="ru-RU" smtClean="0"/>
              <a:pPr/>
              <a:t>‹#›</a:t>
            </a:fld>
            <a:endParaRPr lang="ru-RU" dirty="0"/>
          </a:p>
        </p:txBody>
      </p:sp>
    </p:spTree>
  </p:cSld>
  <p:clrMapOvr>
    <a:overrideClrMapping bg1="dk1" tx1="lt1" bg2="dk2" tx2="lt2" accent1="accent1" accent2="accent2" accent3="accent3" accent4="accent4" accent5="accent5" accent6="accent6" hlink="hlink" folHlink="folHlink"/>
  </p:clrMapOvr>
  <p:transition spd="med" advClick="0">
    <p:wipe dir="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F946DF82-6820-4E15-8F46-87EE81910E17}" type="datetimeFigureOut">
              <a:rPr lang="ru-RU" smtClean="0"/>
              <a:pPr/>
              <a:t>31.10.2013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30A85CCF-5073-4493-B6FE-AA1B7D66C40E}" type="slidenum">
              <a:rPr lang="ru-RU" smtClean="0"/>
              <a:pPr/>
              <a:t>‹#›</a:t>
            </a:fld>
            <a:endParaRPr lang="ru-RU" dirty="0"/>
          </a:p>
        </p:txBody>
      </p:sp>
    </p:spTree>
  </p:cSld>
  <p:clrMapOvr>
    <a:masterClrMapping/>
  </p:clrMapOvr>
  <p:transition spd="med" advClick="0">
    <p:wipe dir="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bg>
      <p:bgRef idx="1001">
        <a:schemeClr val="bg1"/>
      </p:bgRef>
    </p:bg>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553200" y="609600"/>
            <a:ext cx="2057400" cy="55165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609600"/>
            <a:ext cx="5562600" cy="5516564"/>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6553200" y="6248402"/>
            <a:ext cx="2209800" cy="365125"/>
          </a:xfrm>
        </p:spPr>
        <p:txBody>
          <a:bodyPr/>
          <a:lstStyle/>
          <a:p>
            <a:fld id="{F946DF82-6820-4E15-8F46-87EE81910E17}" type="datetimeFigureOut">
              <a:rPr lang="ru-RU" smtClean="0"/>
              <a:pPr/>
              <a:t>31.10.2013</a:t>
            </a:fld>
            <a:endParaRPr lang="ru-RU" dirty="0"/>
          </a:p>
        </p:txBody>
      </p:sp>
      <p:sp>
        <p:nvSpPr>
          <p:cNvPr id="5" name="Нижний колонтитул 4"/>
          <p:cNvSpPr>
            <a:spLocks noGrp="1"/>
          </p:cNvSpPr>
          <p:nvPr>
            <p:ph type="ftr" sz="quarter" idx="11"/>
          </p:nvPr>
        </p:nvSpPr>
        <p:spPr>
          <a:xfrm>
            <a:off x="457201" y="6248207"/>
            <a:ext cx="5573483" cy="365125"/>
          </a:xfrm>
        </p:spPr>
        <p:txBody>
          <a:bodyPr/>
          <a:lstStyle/>
          <a:p>
            <a:endParaRPr lang="ru-RU" dirty="0"/>
          </a:p>
        </p:txBody>
      </p:sp>
      <p:sp>
        <p:nvSpPr>
          <p:cNvPr id="7" name="Прямоугольник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Прямоугольник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Прямоугольник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Номер слайда 5"/>
          <p:cNvSpPr>
            <a:spLocks noGrp="1"/>
          </p:cNvSpPr>
          <p:nvPr>
            <p:ph type="sldNum" sz="quarter" idx="12"/>
          </p:nvPr>
        </p:nvSpPr>
        <p:spPr>
          <a:xfrm rot="5400000">
            <a:off x="5989638" y="144462"/>
            <a:ext cx="533400" cy="244476"/>
          </a:xfrm>
        </p:spPr>
        <p:txBody>
          <a:bodyPr/>
          <a:lstStyle/>
          <a:p>
            <a:fld id="{30A85CCF-5073-4493-B6FE-AA1B7D66C40E}" type="slidenum">
              <a:rPr lang="ru-RU" smtClean="0"/>
              <a:pPr/>
              <a:t>‹#›</a:t>
            </a:fld>
            <a:endParaRPr lang="ru-RU" dirty="0"/>
          </a:p>
        </p:txBody>
      </p:sp>
    </p:spTree>
  </p:cSld>
  <p:clrMapOvr>
    <a:overrideClrMapping bg1="lt1" tx1="dk1" bg2="lt2" tx2="dk2" accent1="accent1" accent2="accent2" accent3="accent3" accent4="accent4" accent5="accent5" accent6="accent6" hlink="hlink" folHlink="folHlink"/>
  </p:clrMapOvr>
  <p:transition spd="med" advClick="0">
    <p:wipe dir="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12648" y="228600"/>
            <a:ext cx="8153400" cy="990600"/>
          </a:xfrm>
        </p:spPr>
        <p:txBody>
          <a:bodyPr/>
          <a:lstStyle/>
          <a:p>
            <a:r>
              <a:rPr kumimoji="0" lang="ru-RU" smtClean="0"/>
              <a:t>Образец заголовка</a:t>
            </a:r>
            <a:endParaRPr kumimoji="0" lang="en-US"/>
          </a:p>
        </p:txBody>
      </p:sp>
      <p:sp>
        <p:nvSpPr>
          <p:cNvPr id="4" name="Дата 3"/>
          <p:cNvSpPr>
            <a:spLocks noGrp="1"/>
          </p:cNvSpPr>
          <p:nvPr>
            <p:ph type="dt" sz="half" idx="10"/>
          </p:nvPr>
        </p:nvSpPr>
        <p:spPr/>
        <p:txBody>
          <a:bodyPr/>
          <a:lstStyle/>
          <a:p>
            <a:fld id="{F946DF82-6820-4E15-8F46-87EE81910E17}" type="datetimeFigureOut">
              <a:rPr lang="ru-RU" smtClean="0"/>
              <a:pPr/>
              <a:t>31.10.2013</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lvl1pPr>
              <a:defRPr>
                <a:solidFill>
                  <a:srgbClr val="FFFFFF"/>
                </a:solidFill>
              </a:defRPr>
            </a:lvl1pPr>
          </a:lstStyle>
          <a:p>
            <a:fld id="{30A85CCF-5073-4493-B6FE-AA1B7D66C40E}" type="slidenum">
              <a:rPr lang="ru-RU" smtClean="0"/>
              <a:pPr/>
              <a:t>‹#›</a:t>
            </a:fld>
            <a:endParaRPr lang="ru-RU" dirty="0"/>
          </a:p>
        </p:txBody>
      </p:sp>
      <p:sp>
        <p:nvSpPr>
          <p:cNvPr id="8" name="Содержимое 7"/>
          <p:cNvSpPr>
            <a:spLocks noGrp="1"/>
          </p:cNvSpPr>
          <p:nvPr>
            <p:ph sz="quarter" idx="1"/>
          </p:nvPr>
        </p:nvSpPr>
        <p:spPr>
          <a:xfrm>
            <a:off x="612648" y="1600200"/>
            <a:ext cx="8153400" cy="44958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advClick="0">
    <p:wipe dir="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3">
        <a:schemeClr val="bg1"/>
      </p:bgRef>
    </p:bg>
    <p:spTree>
      <p:nvGrpSpPr>
        <p:cNvPr id="1" name=""/>
        <p:cNvGrpSpPr/>
        <p:nvPr/>
      </p:nvGrpSpPr>
      <p:grpSpPr>
        <a:xfrm>
          <a:off x="0" y="0"/>
          <a:ext cx="0" cy="0"/>
          <a:chOff x="0" y="0"/>
          <a:chExt cx="0" cy="0"/>
        </a:xfrm>
      </p:grpSpPr>
      <p:sp>
        <p:nvSpPr>
          <p:cNvPr id="3" name="Текст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7" name="Прямоугольник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ru-RU" smtClean="0"/>
              <a:t>Образец заголовка</a:t>
            </a:r>
            <a:endParaRPr kumimoji="0" lang="en-US"/>
          </a:p>
        </p:txBody>
      </p:sp>
      <p:sp>
        <p:nvSpPr>
          <p:cNvPr id="12" name="Дата 11"/>
          <p:cNvSpPr>
            <a:spLocks noGrp="1"/>
          </p:cNvSpPr>
          <p:nvPr>
            <p:ph type="dt" sz="half" idx="10"/>
          </p:nvPr>
        </p:nvSpPr>
        <p:spPr/>
        <p:txBody>
          <a:bodyPr/>
          <a:lstStyle/>
          <a:p>
            <a:fld id="{F946DF82-6820-4E15-8F46-87EE81910E17}" type="datetimeFigureOut">
              <a:rPr lang="ru-RU" smtClean="0"/>
              <a:pPr/>
              <a:t>31.10.2013</a:t>
            </a:fld>
            <a:endParaRPr lang="ru-RU" dirty="0"/>
          </a:p>
        </p:txBody>
      </p:sp>
      <p:sp>
        <p:nvSpPr>
          <p:cNvPr id="13" name="Номер слайда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0A85CCF-5073-4493-B6FE-AA1B7D66C40E}" type="slidenum">
              <a:rPr lang="ru-RU" smtClean="0"/>
              <a:pPr/>
              <a:t>‹#›</a:t>
            </a:fld>
            <a:endParaRPr lang="ru-RU" dirty="0"/>
          </a:p>
        </p:txBody>
      </p:sp>
      <p:sp>
        <p:nvSpPr>
          <p:cNvPr id="14" name="Нижний колонтитул 13"/>
          <p:cNvSpPr>
            <a:spLocks noGrp="1"/>
          </p:cNvSpPr>
          <p:nvPr>
            <p:ph type="ftr" sz="quarter" idx="12"/>
          </p:nvPr>
        </p:nvSpPr>
        <p:spPr/>
        <p:txBody>
          <a:bodyPr/>
          <a:lstStyle/>
          <a:p>
            <a:endParaRPr lang="ru-RU" dirty="0"/>
          </a:p>
        </p:txBody>
      </p:sp>
    </p:spTree>
  </p:cSld>
  <p:clrMapOvr>
    <a:overrideClrMapping bg1="lt1" tx1="dk1" bg2="lt2" tx2="dk2" accent1="accent1" accent2="accent2" accent3="accent3" accent4="accent4" accent5="accent5" accent6="accent6" hlink="hlink" folHlink="folHlink"/>
  </p:clrMapOvr>
  <p:transition spd="med" advClick="0">
    <p:wipe dir="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9" name="Содержимое 8"/>
          <p:cNvSpPr>
            <a:spLocks noGrp="1"/>
          </p:cNvSpPr>
          <p:nvPr>
            <p:ph sz="quarter" idx="1"/>
          </p:nvPr>
        </p:nvSpPr>
        <p:spPr>
          <a:xfrm>
            <a:off x="609600"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844901" y="1589567"/>
            <a:ext cx="38862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8" name="Дата 7"/>
          <p:cNvSpPr>
            <a:spLocks noGrp="1"/>
          </p:cNvSpPr>
          <p:nvPr>
            <p:ph type="dt" sz="half" idx="15"/>
          </p:nvPr>
        </p:nvSpPr>
        <p:spPr/>
        <p:txBody>
          <a:bodyPr rtlCol="0"/>
          <a:lstStyle/>
          <a:p>
            <a:fld id="{F946DF82-6820-4E15-8F46-87EE81910E17}" type="datetimeFigureOut">
              <a:rPr lang="ru-RU" smtClean="0"/>
              <a:pPr/>
              <a:t>31.10.2013</a:t>
            </a:fld>
            <a:endParaRPr lang="ru-RU" dirty="0"/>
          </a:p>
        </p:txBody>
      </p:sp>
      <p:sp>
        <p:nvSpPr>
          <p:cNvPr id="10" name="Номер слайда 9"/>
          <p:cNvSpPr>
            <a:spLocks noGrp="1"/>
          </p:cNvSpPr>
          <p:nvPr>
            <p:ph type="sldNum" sz="quarter" idx="16"/>
          </p:nvPr>
        </p:nvSpPr>
        <p:spPr/>
        <p:txBody>
          <a:bodyPr rtlCol="0"/>
          <a:lstStyle/>
          <a:p>
            <a:fld id="{30A85CCF-5073-4493-B6FE-AA1B7D66C40E}" type="slidenum">
              <a:rPr lang="ru-RU" smtClean="0"/>
              <a:pPr/>
              <a:t>‹#›</a:t>
            </a:fld>
            <a:endParaRPr lang="ru-RU" dirty="0"/>
          </a:p>
        </p:txBody>
      </p:sp>
      <p:sp>
        <p:nvSpPr>
          <p:cNvPr id="12" name="Нижний колонтитул 11"/>
          <p:cNvSpPr>
            <a:spLocks noGrp="1"/>
          </p:cNvSpPr>
          <p:nvPr>
            <p:ph type="ftr" sz="quarter" idx="17"/>
          </p:nvPr>
        </p:nvSpPr>
        <p:spPr/>
        <p:txBody>
          <a:bodyPr rtlCol="0"/>
          <a:lstStyle/>
          <a:p>
            <a:endParaRPr lang="ru-RU" dirty="0"/>
          </a:p>
        </p:txBody>
      </p:sp>
    </p:spTree>
  </p:cSld>
  <p:clrMapOvr>
    <a:masterClrMapping/>
  </p:clrMapOvr>
  <p:transition spd="med" advClick="0">
    <p:wipe dir="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3400" y="273050"/>
            <a:ext cx="8153400" cy="869950"/>
          </a:xfrm>
        </p:spPr>
        <p:txBody>
          <a:bodyPr anchor="ctr"/>
          <a:lstStyle>
            <a:lvl1pPr>
              <a:defRPr/>
            </a:lvl1pPr>
          </a:lstStyle>
          <a:p>
            <a:r>
              <a:rPr kumimoji="0" lang="ru-RU" smtClean="0"/>
              <a:t>Образец заголовка</a:t>
            </a:r>
            <a:endParaRPr kumimoji="0" lang="en-US"/>
          </a:p>
        </p:txBody>
      </p:sp>
      <p:sp>
        <p:nvSpPr>
          <p:cNvPr id="11" name="Содержимое 10"/>
          <p:cNvSpPr>
            <a:spLocks noGrp="1"/>
          </p:cNvSpPr>
          <p:nvPr>
            <p:ph sz="quarter" idx="2"/>
          </p:nvPr>
        </p:nvSpPr>
        <p:spPr>
          <a:xfrm>
            <a:off x="609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800600" y="2438400"/>
            <a:ext cx="3886200" cy="35814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0" name="Дата 9"/>
          <p:cNvSpPr>
            <a:spLocks noGrp="1"/>
          </p:cNvSpPr>
          <p:nvPr>
            <p:ph type="dt" sz="half" idx="15"/>
          </p:nvPr>
        </p:nvSpPr>
        <p:spPr/>
        <p:txBody>
          <a:bodyPr rtlCol="0"/>
          <a:lstStyle/>
          <a:p>
            <a:fld id="{F946DF82-6820-4E15-8F46-87EE81910E17}" type="datetimeFigureOut">
              <a:rPr lang="ru-RU" smtClean="0"/>
              <a:pPr/>
              <a:t>31.10.2013</a:t>
            </a:fld>
            <a:endParaRPr lang="ru-RU" dirty="0"/>
          </a:p>
        </p:txBody>
      </p:sp>
      <p:sp>
        <p:nvSpPr>
          <p:cNvPr id="12" name="Номер слайда 11"/>
          <p:cNvSpPr>
            <a:spLocks noGrp="1"/>
          </p:cNvSpPr>
          <p:nvPr>
            <p:ph type="sldNum" sz="quarter" idx="16"/>
          </p:nvPr>
        </p:nvSpPr>
        <p:spPr/>
        <p:txBody>
          <a:bodyPr rtlCol="0"/>
          <a:lstStyle/>
          <a:p>
            <a:fld id="{30A85CCF-5073-4493-B6FE-AA1B7D66C40E}" type="slidenum">
              <a:rPr lang="ru-RU" smtClean="0"/>
              <a:pPr/>
              <a:t>‹#›</a:t>
            </a:fld>
            <a:endParaRPr lang="ru-RU" dirty="0"/>
          </a:p>
        </p:txBody>
      </p:sp>
      <p:sp>
        <p:nvSpPr>
          <p:cNvPr id="14" name="Нижний колонтитул 13"/>
          <p:cNvSpPr>
            <a:spLocks noGrp="1"/>
          </p:cNvSpPr>
          <p:nvPr>
            <p:ph type="ftr" sz="quarter" idx="17"/>
          </p:nvPr>
        </p:nvSpPr>
        <p:spPr/>
        <p:txBody>
          <a:bodyPr rtlCol="0"/>
          <a:lstStyle/>
          <a:p>
            <a:endParaRPr lang="ru-RU" dirty="0"/>
          </a:p>
        </p:txBody>
      </p:sp>
      <p:sp>
        <p:nvSpPr>
          <p:cNvPr id="16" name="Текст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5" name="Текст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transition spd="med" advClick="0">
    <p:wipe dir="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F946DF82-6820-4E15-8F46-87EE81910E17}" type="datetimeFigureOut">
              <a:rPr lang="ru-RU" smtClean="0"/>
              <a:pPr/>
              <a:t>31.10.2013</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lvl1pPr>
              <a:defRPr>
                <a:solidFill>
                  <a:srgbClr val="FFFFFF"/>
                </a:solidFill>
              </a:defRPr>
            </a:lvl1pPr>
          </a:lstStyle>
          <a:p>
            <a:fld id="{30A85CCF-5073-4493-B6FE-AA1B7D66C40E}" type="slidenum">
              <a:rPr lang="ru-RU" smtClean="0"/>
              <a:pPr/>
              <a:t>‹#›</a:t>
            </a:fld>
            <a:endParaRPr lang="ru-RU" dirty="0"/>
          </a:p>
        </p:txBody>
      </p:sp>
    </p:spTree>
  </p:cSld>
  <p:clrMapOvr>
    <a:masterClrMapping/>
  </p:clrMapOvr>
  <p:transition spd="med" advClick="0">
    <p:wipe dir="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F946DF82-6820-4E15-8F46-87EE81910E17}" type="datetimeFigureOut">
              <a:rPr lang="ru-RU" smtClean="0"/>
              <a:pPr/>
              <a:t>31.10.2013</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a:xfrm>
            <a:off x="0" y="6248400"/>
            <a:ext cx="533400" cy="381000"/>
          </a:xfrm>
        </p:spPr>
        <p:txBody>
          <a:bodyPr/>
          <a:lstStyle>
            <a:lvl1pPr>
              <a:defRPr>
                <a:solidFill>
                  <a:schemeClr val="tx2"/>
                </a:solidFill>
              </a:defRPr>
            </a:lvl1pPr>
          </a:lstStyle>
          <a:p>
            <a:fld id="{30A85CCF-5073-4493-B6FE-AA1B7D66C40E}" type="slidenum">
              <a:rPr lang="ru-RU" smtClean="0"/>
              <a:pPr/>
              <a:t>‹#›</a:t>
            </a:fld>
            <a:endParaRPr lang="ru-RU" dirty="0"/>
          </a:p>
        </p:txBody>
      </p:sp>
    </p:spTree>
  </p:cSld>
  <p:clrMapOvr>
    <a:masterClrMapping/>
  </p:clrMapOvr>
  <p:transition spd="med" advClick="0">
    <p:wipe dir="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09600" y="273050"/>
            <a:ext cx="8077200" cy="869950"/>
          </a:xfrm>
        </p:spPr>
        <p:txBody>
          <a:bodyPr anchor="ctr"/>
          <a:lstStyle>
            <a:lvl1pPr algn="l">
              <a:buNone/>
              <a:defRPr sz="4400" b="0"/>
            </a:lvl1p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F946DF82-6820-4E15-8F46-87EE81910E17}" type="datetimeFigureOut">
              <a:rPr lang="ru-RU" smtClean="0"/>
              <a:pPr/>
              <a:t>31.10.2013</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lvl1pPr>
              <a:defRPr>
                <a:solidFill>
                  <a:srgbClr val="FFFFFF"/>
                </a:solidFill>
              </a:defRPr>
            </a:lvl1pPr>
          </a:lstStyle>
          <a:p>
            <a:fld id="{30A85CCF-5073-4493-B6FE-AA1B7D66C40E}" type="slidenum">
              <a:rPr lang="ru-RU" smtClean="0"/>
              <a:pPr/>
              <a:t>‹#›</a:t>
            </a:fld>
            <a:endParaRPr lang="ru-RU" dirty="0"/>
          </a:p>
        </p:txBody>
      </p:sp>
      <p:sp>
        <p:nvSpPr>
          <p:cNvPr id="3" name="Текст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9" name="Содержимое 8"/>
          <p:cNvSpPr>
            <a:spLocks noGrp="1"/>
          </p:cNvSpPr>
          <p:nvPr>
            <p:ph sz="quarter" idx="1"/>
          </p:nvPr>
        </p:nvSpPr>
        <p:spPr>
          <a:xfrm>
            <a:off x="2362200" y="1752600"/>
            <a:ext cx="6400800" cy="44196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transition spd="med" advClick="0">
    <p:wipe dir="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3">
        <a:schemeClr val="bg2"/>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8" name="Прямоугольник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Заголовок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ru-RU" smtClean="0"/>
              <a:t>Образец заголовка</a:t>
            </a:r>
            <a:endParaRPr kumimoji="0" lang="en-US"/>
          </a:p>
        </p:txBody>
      </p:sp>
      <p:sp>
        <p:nvSpPr>
          <p:cNvPr id="11" name="Прямоугольник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Дата 11"/>
          <p:cNvSpPr>
            <a:spLocks noGrp="1"/>
          </p:cNvSpPr>
          <p:nvPr>
            <p:ph type="dt" sz="half" idx="10"/>
          </p:nvPr>
        </p:nvSpPr>
        <p:spPr>
          <a:xfrm>
            <a:off x="6248400" y="6248400"/>
            <a:ext cx="2667000" cy="365125"/>
          </a:xfrm>
        </p:spPr>
        <p:txBody>
          <a:bodyPr rtlCol="0"/>
          <a:lstStyle/>
          <a:p>
            <a:fld id="{F946DF82-6820-4E15-8F46-87EE81910E17}" type="datetimeFigureOut">
              <a:rPr lang="ru-RU" smtClean="0"/>
              <a:pPr/>
              <a:t>31.10.2013</a:t>
            </a:fld>
            <a:endParaRPr lang="ru-RU" dirty="0"/>
          </a:p>
        </p:txBody>
      </p:sp>
      <p:sp>
        <p:nvSpPr>
          <p:cNvPr id="13" name="Номер слайда 12"/>
          <p:cNvSpPr>
            <a:spLocks noGrp="1"/>
          </p:cNvSpPr>
          <p:nvPr>
            <p:ph type="sldNum" sz="quarter" idx="11"/>
          </p:nvPr>
        </p:nvSpPr>
        <p:spPr>
          <a:xfrm>
            <a:off x="0" y="4667249"/>
            <a:ext cx="1447800" cy="663578"/>
          </a:xfrm>
        </p:spPr>
        <p:txBody>
          <a:bodyPr rtlCol="0"/>
          <a:lstStyle>
            <a:lvl1pPr>
              <a:defRPr sz="2800"/>
            </a:lvl1pPr>
          </a:lstStyle>
          <a:p>
            <a:fld id="{30A85CCF-5073-4493-B6FE-AA1B7D66C40E}" type="slidenum">
              <a:rPr lang="ru-RU" smtClean="0"/>
              <a:pPr/>
              <a:t>‹#›</a:t>
            </a:fld>
            <a:endParaRPr lang="ru-RU" dirty="0"/>
          </a:p>
        </p:txBody>
      </p:sp>
      <p:sp>
        <p:nvSpPr>
          <p:cNvPr id="14" name="Нижний колонтитул 13"/>
          <p:cNvSpPr>
            <a:spLocks noGrp="1"/>
          </p:cNvSpPr>
          <p:nvPr>
            <p:ph type="ftr" sz="quarter" idx="12"/>
          </p:nvPr>
        </p:nvSpPr>
        <p:spPr>
          <a:xfrm>
            <a:off x="1600200" y="6248206"/>
            <a:ext cx="4572000" cy="365125"/>
          </a:xfrm>
        </p:spPr>
        <p:txBody>
          <a:bodyPr rtlCol="0"/>
          <a:lstStyle/>
          <a:p>
            <a:endParaRPr lang="ru-RU" dirty="0"/>
          </a:p>
        </p:txBody>
      </p:sp>
      <p:sp>
        <p:nvSpPr>
          <p:cNvPr id="3" name="Рисунок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ru-RU" smtClean="0"/>
              <a:t>Вставка рисунка</a:t>
            </a:r>
            <a:endParaRPr kumimoji="0" lang="en-US" dirty="0"/>
          </a:p>
        </p:txBody>
      </p:sp>
    </p:spTree>
  </p:cSld>
  <p:clrMapOvr>
    <a:overrideClrMapping bg1="lt1" tx1="dk1" bg2="lt2" tx2="dk2" accent1="accent1" accent2="accent2" accent3="accent3" accent4="accent4" accent5="accent5" accent6="accent6" hlink="hlink" folHlink="folHlink"/>
  </p:clrMapOvr>
  <p:transition spd="med" advClick="0">
    <p:wipe dir="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Заголовок 21"/>
          <p:cNvSpPr>
            <a:spLocks noGrp="1"/>
          </p:cNvSpPr>
          <p:nvPr>
            <p:ph type="title"/>
          </p:nvPr>
        </p:nvSpPr>
        <p:spPr>
          <a:xfrm>
            <a:off x="609600" y="228600"/>
            <a:ext cx="8153400" cy="990600"/>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F946DF82-6820-4E15-8F46-87EE81910E17}" type="datetimeFigureOut">
              <a:rPr lang="ru-RU" smtClean="0"/>
              <a:pPr/>
              <a:t>31.10.2013</a:t>
            </a:fld>
            <a:endParaRPr lang="ru-RU" dirty="0"/>
          </a:p>
        </p:txBody>
      </p:sp>
      <p:sp>
        <p:nvSpPr>
          <p:cNvPr id="3" name="Нижний колонтитул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ru-RU" dirty="0"/>
          </a:p>
        </p:txBody>
      </p:sp>
      <p:sp>
        <p:nvSpPr>
          <p:cNvPr id="7" name="Прямоугольник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Прямоугольник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Прямоугольник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Номер слайда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0A85CCF-5073-4493-B6FE-AA1B7D66C40E}" type="slidenum">
              <a:rPr lang="ru-RU" smtClean="0"/>
              <a:pPr/>
              <a:t>‹#›</a:t>
            </a:fld>
            <a:endParaRPr lang="ru-RU"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ransition spd="med" advClick="0">
    <p:wipe dir="d"/>
  </p:transition>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slide" Target="slide15.xml"/><Relationship Id="rId7" Type="http://schemas.openxmlformats.org/officeDocument/2006/relationships/slide" Target="slide19.xml"/><Relationship Id="rId2" Type="http://schemas.openxmlformats.org/officeDocument/2006/relationships/slide" Target="slide14.xml"/><Relationship Id="rId1" Type="http://schemas.openxmlformats.org/officeDocument/2006/relationships/slideLayout" Target="../slideLayouts/slideLayout2.xml"/><Relationship Id="rId6" Type="http://schemas.openxmlformats.org/officeDocument/2006/relationships/slide" Target="slide18.xml"/><Relationship Id="rId5" Type="http://schemas.openxmlformats.org/officeDocument/2006/relationships/slide" Target="slide17.xml"/><Relationship Id="rId4" Type="http://schemas.openxmlformats.org/officeDocument/2006/relationships/slide" Target="slide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57422" y="1714488"/>
            <a:ext cx="6477000" cy="1828800"/>
          </a:xfrm>
        </p:spPr>
        <p:txBody>
          <a:bodyPr/>
          <a:lstStyle/>
          <a:p>
            <a:r>
              <a:rPr lang="ru-RU" sz="8000" dirty="0" smtClean="0"/>
              <a:t>РЕФЕРАТ</a:t>
            </a:r>
            <a:endParaRPr lang="ru-RU" sz="8000" dirty="0"/>
          </a:p>
        </p:txBody>
      </p:sp>
      <p:sp>
        <p:nvSpPr>
          <p:cNvPr id="3" name="Подзаголовок 2"/>
          <p:cNvSpPr>
            <a:spLocks noGrp="1"/>
          </p:cNvSpPr>
          <p:nvPr>
            <p:ph type="subTitle" idx="1"/>
          </p:nvPr>
        </p:nvSpPr>
        <p:spPr/>
        <p:txBody>
          <a:bodyPr/>
          <a:lstStyle/>
          <a:p>
            <a:endParaRPr lang="ru-RU" dirty="0" smtClean="0"/>
          </a:p>
          <a:p>
            <a:endParaRPr lang="ru-RU" dirty="0"/>
          </a:p>
        </p:txBody>
      </p:sp>
      <p:sp>
        <p:nvSpPr>
          <p:cNvPr id="5" name="TextBox 4"/>
          <p:cNvSpPr txBox="1"/>
          <p:nvPr/>
        </p:nvSpPr>
        <p:spPr>
          <a:xfrm>
            <a:off x="3857620" y="285728"/>
            <a:ext cx="5143536" cy="923330"/>
          </a:xfrm>
          <a:prstGeom prst="rect">
            <a:avLst/>
          </a:prstGeom>
          <a:noFill/>
        </p:spPr>
        <p:txBody>
          <a:bodyPr wrap="square" rtlCol="0">
            <a:spAutoFit/>
          </a:bodyPr>
          <a:lstStyle/>
          <a:p>
            <a:pPr algn="ctr"/>
            <a:r>
              <a:rPr lang="ru-RU" dirty="0"/>
              <a:t>"…У школы нет иного выбора, кроме как адаптация ее к информационному веку" </a:t>
            </a:r>
            <a:endParaRPr lang="ru-RU" dirty="0" smtClean="0"/>
          </a:p>
          <a:p>
            <a:pPr algn="ctr"/>
            <a:r>
              <a:rPr lang="ru-RU" dirty="0" smtClean="0"/>
              <a:t>(</a:t>
            </a:r>
            <a:r>
              <a:rPr lang="ru-RU" dirty="0"/>
              <a:t>Б. Хантер</a:t>
            </a:r>
            <a:r>
              <a:rPr lang="ru-RU" dirty="0" smtClean="0"/>
              <a:t>)</a:t>
            </a:r>
            <a:endParaRPr lang="ru-RU" dirty="0"/>
          </a:p>
        </p:txBody>
      </p:sp>
      <p:sp>
        <p:nvSpPr>
          <p:cNvPr id="6" name="TextBox 5"/>
          <p:cNvSpPr txBox="1"/>
          <p:nvPr/>
        </p:nvSpPr>
        <p:spPr>
          <a:xfrm>
            <a:off x="2483768" y="6309320"/>
            <a:ext cx="5971828" cy="369332"/>
          </a:xfrm>
          <a:prstGeom prst="rect">
            <a:avLst/>
          </a:prstGeom>
          <a:noFill/>
        </p:spPr>
        <p:txBody>
          <a:bodyPr wrap="none" rtlCol="0">
            <a:spAutoFit/>
          </a:bodyPr>
          <a:lstStyle/>
          <a:p>
            <a:r>
              <a:rPr lang="ru-RU" dirty="0" smtClean="0"/>
              <a:t>Рогова В.С.  </a:t>
            </a:r>
            <a:r>
              <a:rPr lang="ru-RU" dirty="0" err="1" smtClean="0"/>
              <a:t>Слудская</a:t>
            </a:r>
            <a:r>
              <a:rPr lang="ru-RU" dirty="0" smtClean="0"/>
              <a:t> ООШ                                                   2010</a:t>
            </a:r>
          </a:p>
        </p:txBody>
      </p:sp>
    </p:spTree>
  </p:cSld>
  <p:clrMapOvr>
    <a:masterClrMapping/>
  </p:clrMapOvr>
  <p:transition spd="med">
    <p:wipe dir="d"/>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Учебные рефераты.</a:t>
            </a:r>
            <a:r>
              <a:rPr lang="ru-RU" dirty="0" smtClean="0"/>
              <a:t> </a:t>
            </a:r>
            <a:endParaRPr lang="ru-RU" dirty="0"/>
          </a:p>
        </p:txBody>
      </p:sp>
      <p:sp>
        <p:nvSpPr>
          <p:cNvPr id="3" name="Содержимое 2"/>
          <p:cNvSpPr>
            <a:spLocks noGrp="1"/>
          </p:cNvSpPr>
          <p:nvPr>
            <p:ph sz="quarter" idx="1"/>
          </p:nvPr>
        </p:nvSpPr>
        <p:spPr/>
        <p:txBody>
          <a:bodyPr>
            <a:normAutofit/>
          </a:bodyPr>
          <a:lstStyle/>
          <a:p>
            <a:r>
              <a:rPr lang="ru-RU" sz="2000" dirty="0" smtClean="0"/>
              <a:t>Учебные рефераты – это, как правило, те, которые нам задают в качестве самостоятельных работ в школах и вузах. У них одна цель – научить нас работать эффективно. Эффективность – это не объем, а максимум результата при минимуме затрат сил и времени. Обратите внимание на особенность учебных рефератов. От них не требуется практической отдачи. </a:t>
            </a:r>
            <a:endParaRPr lang="ru-RU" sz="2000" dirty="0"/>
          </a:p>
        </p:txBody>
      </p:sp>
    </p:spTree>
  </p:cSld>
  <p:clrMapOvr>
    <a:masterClrMapping/>
  </p:clrMapOvr>
  <p:transition spd="med" advClick="0">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Контрольные рефераты.</a:t>
            </a:r>
            <a:r>
              <a:rPr lang="ru-RU" dirty="0" smtClean="0"/>
              <a:t> </a:t>
            </a:r>
            <a:endParaRPr lang="ru-RU" dirty="0"/>
          </a:p>
        </p:txBody>
      </p:sp>
      <p:sp>
        <p:nvSpPr>
          <p:cNvPr id="3" name="Содержимое 2"/>
          <p:cNvSpPr>
            <a:spLocks noGrp="1"/>
          </p:cNvSpPr>
          <p:nvPr>
            <p:ph sz="quarter" idx="1"/>
          </p:nvPr>
        </p:nvSpPr>
        <p:spPr/>
        <p:txBody>
          <a:bodyPr>
            <a:normAutofit/>
          </a:bodyPr>
          <a:lstStyle/>
          <a:p>
            <a:r>
              <a:rPr lang="ru-RU" sz="2000" dirty="0" smtClean="0"/>
              <a:t>Контрольные рефераты используют для проверки готовности человека к исполнению той или иной работы. Реферат контрольного типа в обязательном порядке сдается при поступлении в аспирантуру и некоторые другие (особенно зарубежные) учебные заведения. При подготовке контрольного реферата следует подать материал так, чтобы доказать свое моральное право заниматься той темой, по которой готовится реферат. При подготовке рефератов, предоставляемых для трудоустройства, надо обратить внимание не только на широту и глубину знаний, но и на оперативность работы.</a:t>
            </a:r>
            <a:endParaRPr lang="ru-RU" sz="2000" dirty="0"/>
          </a:p>
        </p:txBody>
      </p:sp>
    </p:spTree>
  </p:cSld>
  <p:clrMapOvr>
    <a:masterClrMapping/>
  </p:clrMapOvr>
  <p:transition spd="med" advClick="0">
    <p:wipe dir="d"/>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Служебные рефераты. </a:t>
            </a:r>
            <a:endParaRPr lang="ru-RU" dirty="0"/>
          </a:p>
        </p:txBody>
      </p:sp>
      <p:sp>
        <p:nvSpPr>
          <p:cNvPr id="3" name="Содержимое 2"/>
          <p:cNvSpPr>
            <a:spLocks noGrp="1"/>
          </p:cNvSpPr>
          <p:nvPr>
            <p:ph sz="quarter" idx="1"/>
          </p:nvPr>
        </p:nvSpPr>
        <p:spPr/>
        <p:txBody>
          <a:bodyPr>
            <a:normAutofit/>
          </a:bodyPr>
          <a:lstStyle/>
          <a:p>
            <a:r>
              <a:rPr lang="ru-RU" sz="2000" dirty="0" smtClean="0"/>
              <a:t>Служебные рефераты готовят в качестве служебных заданий. Глубину проработки и время на разработку задает руководитель. Если это учебное заведение, то приличным можно считать недельный срок. Если это коммерческая организация, надо укладываться в сутки. Если при этом придется поработать дома ночью – это в порядке вещей. Интернет тем и удобен, что им можно пользоваться круглосуточно.</a:t>
            </a:r>
            <a:endParaRPr lang="ru-RU" sz="2000" dirty="0"/>
          </a:p>
        </p:txBody>
      </p:sp>
    </p:spTree>
  </p:cSld>
  <p:clrMapOvr>
    <a:masterClrMapping/>
  </p:clrMapOvr>
  <p:transition spd="med" advClick="0">
    <p:wipe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Творческие рефераты.</a:t>
            </a:r>
            <a:r>
              <a:rPr lang="ru-RU" dirty="0" smtClean="0"/>
              <a:t> </a:t>
            </a:r>
            <a:endParaRPr lang="ru-RU" dirty="0"/>
          </a:p>
        </p:txBody>
      </p:sp>
      <p:sp>
        <p:nvSpPr>
          <p:cNvPr id="3" name="Содержимое 2"/>
          <p:cNvSpPr>
            <a:spLocks noGrp="1"/>
          </p:cNvSpPr>
          <p:nvPr>
            <p:ph sz="quarter" idx="1"/>
          </p:nvPr>
        </p:nvSpPr>
        <p:spPr/>
        <p:txBody>
          <a:bodyPr>
            <a:normAutofit/>
          </a:bodyPr>
          <a:lstStyle/>
          <a:p>
            <a:r>
              <a:rPr lang="ru-RU" sz="2000" dirty="0" smtClean="0"/>
              <a:t>Это самый интересный вид рефератов. Творческие рефераты готовятся для себя и не имеют конкретной цели. Темы этих рефератов никто и никогда вам задавать не будет, и контролировать работу тоже некому – это дело творческое и личное. Работа проходит быстро, весело и интересно. Оперативно создавая рефераты "для себя", можно постоянно пополнять коллекцию. Тогда вы будете в оперативной готовности к выступлению на конференциях, участию в научных сборниках, публикации материалов на серверах Интернета в коммерческих целях. Окружающие будут только удивляться, когда же вы все успеваете. </a:t>
            </a:r>
            <a:endParaRPr lang="ru-RU" sz="2000" dirty="0"/>
          </a:p>
        </p:txBody>
      </p:sp>
    </p:spTree>
  </p:cSld>
  <p:clrMapOvr>
    <a:masterClrMapping/>
  </p:clrMapOvr>
  <p:transition spd="med" advClick="0">
    <p:wipe dir="d"/>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1. </a:t>
            </a:r>
            <a:r>
              <a:rPr lang="ru-RU" b="1" i="1" dirty="0" smtClean="0"/>
              <a:t>Титульный лист.</a:t>
            </a:r>
            <a:r>
              <a:rPr lang="ru-RU" dirty="0" smtClean="0"/>
              <a:t> </a:t>
            </a:r>
            <a:endParaRPr lang="ru-RU" dirty="0"/>
          </a:p>
        </p:txBody>
      </p:sp>
      <p:sp>
        <p:nvSpPr>
          <p:cNvPr id="3" name="Содержимое 2"/>
          <p:cNvSpPr>
            <a:spLocks noGrp="1"/>
          </p:cNvSpPr>
          <p:nvPr>
            <p:ph sz="quarter" idx="1"/>
          </p:nvPr>
        </p:nvSpPr>
        <p:spPr/>
        <p:txBody>
          <a:bodyPr>
            <a:normAutofit/>
          </a:bodyPr>
          <a:lstStyle/>
          <a:p>
            <a:pPr>
              <a:buNone/>
            </a:pPr>
            <a:r>
              <a:rPr lang="ru-RU" sz="2000" dirty="0" smtClean="0"/>
              <a:t>При оформлении титульного листа учитываются лишь требования вашего учебного заведения, ведь форма может разниться. Чтобы потом не переделывать, лучше заранее попросить образец оформления у своего преподавателя. Оформлять титульный лист нужно предельно внимательно, чтобы не было опечаток. Если внутри работы ошибки и опечатки вполне могут остаться незамеченными, то «лицо» реферата должно быть безукоризненным. Номер страницы на титульном листе не ставится.</a:t>
            </a:r>
            <a:endParaRPr lang="ru-RU" sz="2000" dirty="0"/>
          </a:p>
        </p:txBody>
      </p:sp>
      <p:sp>
        <p:nvSpPr>
          <p:cNvPr id="5" name="Стрелка влево 4">
            <a:hlinkClick r:id="rId2" action="ppaction://hlinksldjump"/>
          </p:cNvPr>
          <p:cNvSpPr/>
          <p:nvPr/>
        </p:nvSpPr>
        <p:spPr>
          <a:xfrm>
            <a:off x="3929058" y="6357958"/>
            <a:ext cx="1000132"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ransition spd="med" advClick="0">
    <p:wipe dir="d"/>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2. </a:t>
            </a:r>
            <a:r>
              <a:rPr lang="ru-RU" b="1" i="1" dirty="0" smtClean="0"/>
              <a:t>Оглавление</a:t>
            </a:r>
            <a:r>
              <a:rPr lang="ru-RU" dirty="0" smtClean="0"/>
              <a:t> </a:t>
            </a:r>
            <a:endParaRPr lang="ru-RU" dirty="0"/>
          </a:p>
        </p:txBody>
      </p:sp>
      <p:sp>
        <p:nvSpPr>
          <p:cNvPr id="3" name="Содержимое 2"/>
          <p:cNvSpPr>
            <a:spLocks noGrp="1"/>
          </p:cNvSpPr>
          <p:nvPr>
            <p:ph sz="quarter" idx="1"/>
          </p:nvPr>
        </p:nvSpPr>
        <p:spPr/>
        <p:txBody>
          <a:bodyPr>
            <a:normAutofit/>
          </a:bodyPr>
          <a:lstStyle/>
          <a:p>
            <a:pPr>
              <a:buNone/>
            </a:pPr>
            <a:r>
              <a:rPr lang="ru-RU" sz="2000" dirty="0" smtClean="0"/>
              <a:t>Оглавление</a:t>
            </a:r>
            <a:r>
              <a:rPr lang="ru-RU" sz="2000" b="1" i="1" dirty="0" smtClean="0"/>
              <a:t> </a:t>
            </a:r>
            <a:r>
              <a:rPr lang="ru-RU" sz="2000" dirty="0" smtClean="0"/>
              <a:t>к реферату содержит перечень глав, </a:t>
            </a:r>
            <a:r>
              <a:rPr lang="ru-RU" sz="2000" dirty="0" err="1" smtClean="0"/>
              <a:t>подглав</a:t>
            </a:r>
            <a:r>
              <a:rPr lang="ru-RU" sz="2000" dirty="0" smtClean="0"/>
              <a:t> и номера страниц к ним. Часто вместо оглавления, требуют написать план. План может быть простым, когда требуется пронумерованным списком перечислить название параграфов реферата, и составным, когда помимо параграфов указывают и их подпункты.</a:t>
            </a:r>
            <a:endParaRPr lang="ru-RU" sz="2000" dirty="0"/>
          </a:p>
        </p:txBody>
      </p:sp>
      <p:sp>
        <p:nvSpPr>
          <p:cNvPr id="5" name="Стрелка влево 4">
            <a:hlinkClick r:id="rId2" action="ppaction://hlinksldjump"/>
          </p:cNvPr>
          <p:cNvSpPr/>
          <p:nvPr/>
        </p:nvSpPr>
        <p:spPr>
          <a:xfrm>
            <a:off x="3929058" y="6357958"/>
            <a:ext cx="1000132"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ransition spd="med" advClick="0">
    <p:wipe dir="d"/>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3. </a:t>
            </a:r>
            <a:r>
              <a:rPr lang="ru-RU" b="1" i="1" dirty="0" smtClean="0"/>
              <a:t>Введение.</a:t>
            </a:r>
            <a:r>
              <a:rPr lang="ru-RU" dirty="0" smtClean="0"/>
              <a:t> </a:t>
            </a:r>
            <a:endParaRPr lang="ru-RU" dirty="0"/>
          </a:p>
        </p:txBody>
      </p:sp>
      <p:sp>
        <p:nvSpPr>
          <p:cNvPr id="3" name="Содержимое 2"/>
          <p:cNvSpPr>
            <a:spLocks noGrp="1"/>
          </p:cNvSpPr>
          <p:nvPr>
            <p:ph sz="quarter" idx="1"/>
          </p:nvPr>
        </p:nvSpPr>
        <p:spPr/>
        <p:txBody>
          <a:bodyPr>
            <a:normAutofit/>
          </a:bodyPr>
          <a:lstStyle/>
          <a:p>
            <a:pPr>
              <a:buNone/>
            </a:pPr>
            <a:r>
              <a:rPr lang="ru-RU" sz="2000" dirty="0" smtClean="0"/>
              <a:t>Оно может состоять из одного абзаца, а может занимать страницу-полторы. Главная его цель – ввести читателя в суть проблемы. Во введении обосновывается выбор темы (чем она важна), ее актуальность. Очерчиваем цели и задачи работы. Если это необходимо, делаем краткий обзор использованных источников. Если изначально написать введение не получилось, это можно сделать после написания заключения, когда все мысли систематизированы и получили окончательное оформление.</a:t>
            </a:r>
            <a:r>
              <a:rPr lang="ru-RU" dirty="0" smtClean="0"/>
              <a:t/>
            </a:r>
            <a:br>
              <a:rPr lang="ru-RU" dirty="0" smtClean="0"/>
            </a:br>
            <a:endParaRPr lang="ru-RU" dirty="0"/>
          </a:p>
        </p:txBody>
      </p:sp>
      <p:sp>
        <p:nvSpPr>
          <p:cNvPr id="4" name="Стрелка влево 3">
            <a:hlinkClick r:id="rId2" action="ppaction://hlinksldjump"/>
          </p:cNvPr>
          <p:cNvSpPr/>
          <p:nvPr/>
        </p:nvSpPr>
        <p:spPr>
          <a:xfrm>
            <a:off x="3929058" y="6357958"/>
            <a:ext cx="1000132"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ransition spd="med" advClick="0">
    <p:wipe dir="d"/>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4. </a:t>
            </a:r>
            <a:r>
              <a:rPr lang="ru-RU" b="1" i="1" dirty="0" smtClean="0"/>
              <a:t>Основная часть</a:t>
            </a:r>
            <a:r>
              <a:rPr lang="ru-RU" i="1" dirty="0" smtClean="0"/>
              <a:t>.</a:t>
            </a:r>
            <a:endParaRPr lang="ru-RU" dirty="0"/>
          </a:p>
        </p:txBody>
      </p:sp>
      <p:sp>
        <p:nvSpPr>
          <p:cNvPr id="3" name="Содержимое 2"/>
          <p:cNvSpPr>
            <a:spLocks noGrp="1"/>
          </p:cNvSpPr>
          <p:nvPr>
            <p:ph sz="quarter" idx="1"/>
          </p:nvPr>
        </p:nvSpPr>
        <p:spPr/>
        <p:txBody>
          <a:bodyPr>
            <a:normAutofit fontScale="92500"/>
          </a:bodyPr>
          <a:lstStyle/>
          <a:p>
            <a:pPr>
              <a:buNone/>
            </a:pPr>
            <a:r>
              <a:rPr lang="ru-RU" sz="2200" dirty="0" smtClean="0"/>
              <a:t>Перед тем, как приступить к написанию основной части, необходимо определиться с названиями глав и параграфов. Далее следует выстроить цепочку изложения, чтобы не нарушить последовательности мыслей и не отступить от заданной темы. Максимально освещайте главные аспекты, в основной части реферата нужно изложить основные концепции, изложенные в источниках. Обязательно ссылайтесь на автора, если используете цитаты: это показатель вашей научной «подкованности». При цитировании оформляются ссылки. Существует несколько вариантов их оформления, например, сноски могут выноситься в конец страницы, а могут указываться кратко в квадратных скобках: номер источника в списке литературы и выходную страницу цитаты ([10, с. 355]), поэтому уточнить их оформление лучше заранее.</a:t>
            </a:r>
            <a:r>
              <a:rPr lang="ru-RU" dirty="0" smtClean="0"/>
              <a:t/>
            </a:r>
            <a:br>
              <a:rPr lang="ru-RU" dirty="0" smtClean="0"/>
            </a:br>
            <a:endParaRPr lang="ru-RU" dirty="0"/>
          </a:p>
        </p:txBody>
      </p:sp>
      <p:sp>
        <p:nvSpPr>
          <p:cNvPr id="4" name="Стрелка влево 3">
            <a:hlinkClick r:id="rId2" action="ppaction://hlinksldjump"/>
          </p:cNvPr>
          <p:cNvSpPr/>
          <p:nvPr/>
        </p:nvSpPr>
        <p:spPr>
          <a:xfrm>
            <a:off x="3929058" y="6357958"/>
            <a:ext cx="1000132"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ransition spd="med" advClick="0">
    <p:wipe dir="d"/>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5. </a:t>
            </a:r>
            <a:r>
              <a:rPr lang="ru-RU" b="1" i="1" dirty="0" smtClean="0"/>
              <a:t>Заключение.</a:t>
            </a:r>
            <a:r>
              <a:rPr lang="ru-RU" dirty="0" smtClean="0"/>
              <a:t> </a:t>
            </a:r>
            <a:endParaRPr lang="ru-RU" dirty="0"/>
          </a:p>
        </p:txBody>
      </p:sp>
      <p:sp>
        <p:nvSpPr>
          <p:cNvPr id="3" name="Содержимое 2"/>
          <p:cNvSpPr>
            <a:spLocks noGrp="1"/>
          </p:cNvSpPr>
          <p:nvPr>
            <p:ph sz="quarter" idx="1"/>
          </p:nvPr>
        </p:nvSpPr>
        <p:spPr/>
        <p:txBody>
          <a:bodyPr/>
          <a:lstStyle/>
          <a:p>
            <a:pPr>
              <a:buNone/>
            </a:pPr>
            <a:r>
              <a:rPr lang="ru-RU" sz="2000" dirty="0" smtClean="0"/>
              <a:t>В заключении в краткой форме приводятся общие выводы по главной теме, а также излагается собственный взгляд на проблему и ее решение.</a:t>
            </a:r>
            <a:r>
              <a:rPr lang="ru-RU" dirty="0" smtClean="0"/>
              <a:t/>
            </a:r>
            <a:br>
              <a:rPr lang="ru-RU" dirty="0" smtClean="0"/>
            </a:br>
            <a:endParaRPr lang="ru-RU" dirty="0"/>
          </a:p>
        </p:txBody>
      </p:sp>
      <p:sp>
        <p:nvSpPr>
          <p:cNvPr id="4" name="Стрелка влево 3">
            <a:hlinkClick r:id="rId2" action="ppaction://hlinksldjump"/>
          </p:cNvPr>
          <p:cNvSpPr/>
          <p:nvPr/>
        </p:nvSpPr>
        <p:spPr>
          <a:xfrm>
            <a:off x="3857620" y="6357958"/>
            <a:ext cx="1000132"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ransition spd="med" advClick="0">
    <p:wipe dir="d"/>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dirty="0" smtClean="0"/>
              <a:t>6. </a:t>
            </a:r>
            <a:r>
              <a:rPr lang="ru-RU" b="1" i="1" dirty="0" smtClean="0"/>
              <a:t>Список литературы</a:t>
            </a:r>
            <a:endParaRPr lang="ru-RU" dirty="0"/>
          </a:p>
        </p:txBody>
      </p:sp>
      <p:sp>
        <p:nvSpPr>
          <p:cNvPr id="3" name="Содержимое 2"/>
          <p:cNvSpPr>
            <a:spLocks noGrp="1"/>
          </p:cNvSpPr>
          <p:nvPr>
            <p:ph sz="quarter" idx="1"/>
          </p:nvPr>
        </p:nvSpPr>
        <p:spPr/>
        <p:txBody>
          <a:bodyPr>
            <a:normAutofit fontScale="70000" lnSpcReduction="20000"/>
          </a:bodyPr>
          <a:lstStyle/>
          <a:p>
            <a:pPr>
              <a:buNone/>
            </a:pPr>
            <a:r>
              <a:rPr lang="ru-RU" dirty="0" smtClean="0"/>
              <a:t>Список литературы или библиография – это систематизированное составление списка использованных источников. Иными словами, те сведения, по которым даже посторонний человек сможет отыскать конкретную книгу. Список составляется в алфавитном порядке на последней странице реферата и имеет четкие правила. </a:t>
            </a:r>
            <a:br>
              <a:rPr lang="ru-RU" dirty="0" smtClean="0"/>
            </a:br>
            <a:r>
              <a:rPr lang="ru-RU" dirty="0" smtClean="0"/>
              <a:t/>
            </a:r>
            <a:br>
              <a:rPr lang="ru-RU" dirty="0" smtClean="0"/>
            </a:br>
            <a:r>
              <a:rPr lang="ru-RU" b="1" dirty="0" smtClean="0"/>
              <a:t>Книги</a:t>
            </a:r>
            <a:r>
              <a:rPr lang="ru-RU" dirty="0" smtClean="0"/>
              <a:t> оформляются так:</a:t>
            </a:r>
            <a:br>
              <a:rPr lang="ru-RU" dirty="0" smtClean="0"/>
            </a:br>
            <a:r>
              <a:rPr lang="ru-RU" dirty="0" smtClean="0"/>
              <a:t/>
            </a:r>
            <a:br>
              <a:rPr lang="ru-RU" dirty="0" smtClean="0"/>
            </a:br>
            <a:r>
              <a:rPr lang="ru-RU" dirty="0" smtClean="0"/>
              <a:t>№ </a:t>
            </a:r>
            <a:r>
              <a:rPr lang="ru-RU" dirty="0" err="1" smtClean="0"/>
              <a:t>п</a:t>
            </a:r>
            <a:r>
              <a:rPr lang="ru-RU" dirty="0" smtClean="0"/>
              <a:t>/</a:t>
            </a:r>
            <a:r>
              <a:rPr lang="ru-RU" dirty="0" err="1" smtClean="0"/>
              <a:t>п</a:t>
            </a:r>
            <a:r>
              <a:rPr lang="ru-RU" dirty="0" smtClean="0"/>
              <a:t> Автор(</a:t>
            </a:r>
            <a:r>
              <a:rPr lang="ru-RU" dirty="0" err="1" smtClean="0"/>
              <a:t>ы</a:t>
            </a:r>
            <a:r>
              <a:rPr lang="ru-RU" dirty="0" smtClean="0"/>
              <a:t>). Заглавие. – Место издания: Издательство, год издания. – Страницы.</a:t>
            </a:r>
            <a:br>
              <a:rPr lang="ru-RU" dirty="0" smtClean="0"/>
            </a:br>
            <a:r>
              <a:rPr lang="ru-RU" dirty="0" smtClean="0"/>
              <a:t/>
            </a:r>
            <a:br>
              <a:rPr lang="ru-RU" dirty="0" smtClean="0"/>
            </a:br>
            <a:r>
              <a:rPr lang="ru-RU" b="1" dirty="0" smtClean="0"/>
              <a:t>Периодика:</a:t>
            </a:r>
            <a:r>
              <a:rPr lang="ru-RU" dirty="0" smtClean="0"/>
              <a:t/>
            </a:r>
            <a:br>
              <a:rPr lang="ru-RU" dirty="0" smtClean="0"/>
            </a:br>
            <a:r>
              <a:rPr lang="ru-RU" dirty="0" smtClean="0"/>
              <a:t/>
            </a:r>
            <a:br>
              <a:rPr lang="ru-RU" dirty="0" smtClean="0"/>
            </a:br>
            <a:r>
              <a:rPr lang="ru-RU" dirty="0" smtClean="0"/>
              <a:t>Автор(</a:t>
            </a:r>
            <a:r>
              <a:rPr lang="ru-RU" dirty="0" err="1" smtClean="0"/>
              <a:t>ы</a:t>
            </a:r>
            <a:r>
              <a:rPr lang="ru-RU" dirty="0" smtClean="0"/>
              <a:t>). Заглавие //Название журнала (газеты). – Год. – Номер. – Страницы статьи. </a:t>
            </a:r>
            <a:br>
              <a:rPr lang="ru-RU" dirty="0" smtClean="0"/>
            </a:br>
            <a:endParaRPr lang="ru-RU" dirty="0"/>
          </a:p>
        </p:txBody>
      </p:sp>
      <p:sp>
        <p:nvSpPr>
          <p:cNvPr id="4" name="Стрелка влево 3">
            <a:hlinkClick r:id="rId2" action="ppaction://hlinksldjump"/>
          </p:cNvPr>
          <p:cNvSpPr/>
          <p:nvPr/>
        </p:nvSpPr>
        <p:spPr>
          <a:xfrm>
            <a:off x="3929058" y="6357958"/>
            <a:ext cx="1000132" cy="214314"/>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Tree>
  </p:cSld>
  <p:clrMapOvr>
    <a:masterClrMapping/>
  </p:clrMapOvr>
  <p:transition spd="med" advClick="0">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Формирования </a:t>
            </a:r>
            <a:r>
              <a:rPr lang="ru-RU" b="1" dirty="0"/>
              <a:t>текстовой компетенции</a:t>
            </a:r>
            <a:endParaRPr lang="ru-RU" dirty="0"/>
          </a:p>
        </p:txBody>
      </p:sp>
      <p:sp>
        <p:nvSpPr>
          <p:cNvPr id="3" name="Содержимое 2"/>
          <p:cNvSpPr>
            <a:spLocks noGrp="1"/>
          </p:cNvSpPr>
          <p:nvPr>
            <p:ph sz="quarter" idx="1"/>
          </p:nvPr>
        </p:nvSpPr>
        <p:spPr/>
        <p:txBody>
          <a:bodyPr>
            <a:normAutofit/>
          </a:bodyPr>
          <a:lstStyle/>
          <a:p>
            <a:r>
              <a:rPr lang="ru-RU" sz="2600" dirty="0"/>
              <a:t>Необходимость совершенствования учебно-воспитательного процесса в соответствии с новыми тенденциями в науке и практике требует развития языковой личности, обладающей </a:t>
            </a:r>
            <a:r>
              <a:rPr lang="ru-RU" sz="2600" b="1" dirty="0"/>
              <a:t>текстовой компетенцией</a:t>
            </a:r>
            <a:r>
              <a:rPr lang="ru-RU" sz="2600" dirty="0"/>
              <a:t>, т.е. свободно оперирующей текстовыми действиями. </a:t>
            </a:r>
          </a:p>
          <a:p>
            <a:r>
              <a:rPr lang="ru-RU" sz="2600" dirty="0" smtClean="0"/>
              <a:t>При </a:t>
            </a:r>
            <a:r>
              <a:rPr lang="ru-RU" sz="2600" dirty="0"/>
              <a:t>реализации педагогической технологии формирования текстовой компетенции нужно обратить особое внимание на ее специфику в условиях общеобразовательной школы. </a:t>
            </a:r>
          </a:p>
          <a:p>
            <a:endParaRPr lang="ru-RU" dirty="0"/>
          </a:p>
        </p:txBody>
      </p:sp>
    </p:spTree>
  </p:cSld>
  <p:clrMapOvr>
    <a:masterClrMapping/>
  </p:clrMapOvr>
  <p:transition spd="med">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r>
              <a:rPr lang="ru-RU" sz="2400" dirty="0"/>
              <a:t>Для формирования текстовой компетенции целесообразна практическая работа в малых группах. </a:t>
            </a:r>
            <a:endParaRPr lang="en-US" sz="2400" dirty="0" smtClean="0"/>
          </a:p>
          <a:p>
            <a:r>
              <a:rPr lang="ru-RU" sz="2400" dirty="0"/>
              <a:t>Ж</a:t>
            </a:r>
            <a:r>
              <a:rPr lang="ru-RU" sz="2400" dirty="0" smtClean="0"/>
              <a:t>елательное </a:t>
            </a:r>
            <a:r>
              <a:rPr lang="ru-RU" sz="2400" dirty="0"/>
              <a:t>условие - компьютерная поддержка процесса формирования текстовой компетенции</a:t>
            </a:r>
            <a:r>
              <a:rPr lang="ru-RU" sz="2400" dirty="0" smtClean="0"/>
              <a:t>.</a:t>
            </a:r>
          </a:p>
          <a:p>
            <a:r>
              <a:rPr lang="ru-RU" sz="2400" dirty="0"/>
              <a:t>Работа по формированию текстовых </a:t>
            </a:r>
            <a:r>
              <a:rPr lang="ru-RU" sz="2400" dirty="0" smtClean="0"/>
              <a:t>умений </a:t>
            </a:r>
            <a:r>
              <a:rPr lang="ru-RU" sz="2400" dirty="0"/>
              <a:t>требует дифференцированного подхода с учетом индивидуальных возможностей и способностей</a:t>
            </a:r>
            <a:endParaRPr lang="ru-RU" sz="2400" dirty="0" smtClean="0"/>
          </a:p>
          <a:p>
            <a:endParaRPr lang="ru-RU" dirty="0"/>
          </a:p>
        </p:txBody>
      </p:sp>
    </p:spTree>
  </p:cSld>
  <p:clrMapOvr>
    <a:masterClrMapping/>
  </p:clrMapOvr>
  <p:transition spd="med">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lstStyle/>
          <a:p>
            <a:r>
              <a:rPr lang="ru-RU" b="1" dirty="0" smtClean="0"/>
              <a:t>Реферат</a:t>
            </a:r>
            <a:endParaRPr lang="ru-RU" b="1" dirty="0"/>
          </a:p>
        </p:txBody>
      </p:sp>
      <p:sp>
        <p:nvSpPr>
          <p:cNvPr id="3" name="Содержимое 2"/>
          <p:cNvSpPr>
            <a:spLocks noGrp="1"/>
          </p:cNvSpPr>
          <p:nvPr>
            <p:ph sz="quarter" idx="1"/>
          </p:nvPr>
        </p:nvSpPr>
        <p:spPr/>
        <p:txBody>
          <a:bodyPr>
            <a:normAutofit/>
          </a:bodyPr>
          <a:lstStyle/>
          <a:p>
            <a:r>
              <a:rPr lang="ru-RU" sz="2400" dirty="0" smtClean="0"/>
              <a:t>Слово </a:t>
            </a:r>
            <a:r>
              <a:rPr lang="ru-RU" sz="2400" b="1" dirty="0" smtClean="0"/>
              <a:t>"реферат"</a:t>
            </a:r>
            <a:r>
              <a:rPr lang="ru-RU" sz="2400" dirty="0" smtClean="0"/>
              <a:t> в переводе с латинского буквально означает "пусть он доложит".</a:t>
            </a:r>
          </a:p>
          <a:p>
            <a:r>
              <a:rPr lang="ru-RU" sz="2400" dirty="0" smtClean="0"/>
              <a:t>В «Словаре методических терминов» Э. Г. Азимова </a:t>
            </a:r>
            <a:r>
              <a:rPr lang="ru-RU" sz="2400" b="1" dirty="0" smtClean="0"/>
              <a:t>реферат</a:t>
            </a:r>
            <a:r>
              <a:rPr lang="ru-RU" sz="2400" dirty="0" smtClean="0"/>
              <a:t> определяется как вид письменного сообщения, изложение основных мыслей сообщения, объединенных одной темой, их систематизация, обобщение и оценка.</a:t>
            </a:r>
          </a:p>
          <a:p>
            <a:r>
              <a:rPr lang="ru-RU" sz="2400" dirty="0" smtClean="0"/>
              <a:t>Целью написания </a:t>
            </a:r>
            <a:r>
              <a:rPr lang="ru-RU" sz="2400" b="1" dirty="0" smtClean="0"/>
              <a:t>реферата</a:t>
            </a:r>
            <a:r>
              <a:rPr lang="ru-RU" sz="2400" dirty="0" smtClean="0"/>
              <a:t> служит более глубокое понимание темы и запоминание полезной информации. </a:t>
            </a:r>
            <a:endParaRPr lang="en-US" sz="2400" dirty="0" smtClean="0"/>
          </a:p>
        </p:txBody>
      </p:sp>
    </p:spTree>
  </p:cSld>
  <p:clrMapOvr>
    <a:masterClrMapping/>
  </p:clrMapOvr>
  <p:transition spd="med">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sz="quarter" idx="1"/>
          </p:nvPr>
        </p:nvSpPr>
        <p:spPr/>
        <p:txBody>
          <a:bodyPr>
            <a:normAutofit/>
          </a:bodyPr>
          <a:lstStyle/>
          <a:p>
            <a:r>
              <a:rPr lang="ru-RU" sz="2400" b="1" dirty="0" smtClean="0"/>
              <a:t>Реферат</a:t>
            </a:r>
            <a:r>
              <a:rPr lang="ru-RU" sz="2400" dirty="0" smtClean="0"/>
              <a:t> при индивидуальной работе с литературой представляет собой краткую "обогащенную" запись идей, содержащихся в одном или нескольких источниках. </a:t>
            </a:r>
            <a:endParaRPr lang="en-US" sz="2400" dirty="0" smtClean="0"/>
          </a:p>
          <a:p>
            <a:r>
              <a:rPr lang="ru-RU" sz="2400" b="1" dirty="0" smtClean="0"/>
              <a:t>Реферат</a:t>
            </a:r>
            <a:r>
              <a:rPr lang="ru-RU" sz="2400" dirty="0" smtClean="0"/>
              <a:t> пишут для себя, чтобы иметь возможность с его помощью осмыслить и передать идеи, мысли, обобщения другим, совместно их обсудить. </a:t>
            </a:r>
            <a:endParaRPr lang="en-US" sz="2400" dirty="0" smtClean="0"/>
          </a:p>
          <a:p>
            <a:r>
              <a:rPr lang="ru-RU" sz="2400" b="1" dirty="0" smtClean="0"/>
              <a:t>Реферат</a:t>
            </a:r>
            <a:r>
              <a:rPr lang="ru-RU" sz="2400" dirty="0" smtClean="0"/>
              <a:t> может стать пособием для устного выступления с элементами импровизации или же будет дословно зачитан вслух.</a:t>
            </a:r>
          </a:p>
          <a:p>
            <a:endParaRPr lang="ru-RU" dirty="0"/>
          </a:p>
        </p:txBody>
      </p:sp>
    </p:spTree>
  </p:cSld>
  <p:clrMapOvr>
    <a:masterClrMapping/>
  </p:clrMapOvr>
  <p:transition spd="med">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Выбираем тему</a:t>
            </a:r>
            <a:endParaRPr lang="ru-RU" dirty="0"/>
          </a:p>
        </p:txBody>
      </p:sp>
      <p:sp>
        <p:nvSpPr>
          <p:cNvPr id="3" name="Содержимое 2"/>
          <p:cNvSpPr>
            <a:spLocks noGrp="1"/>
          </p:cNvSpPr>
          <p:nvPr>
            <p:ph sz="quarter" idx="1"/>
          </p:nvPr>
        </p:nvSpPr>
        <p:spPr/>
        <p:txBody>
          <a:bodyPr>
            <a:normAutofit fontScale="70000" lnSpcReduction="20000"/>
          </a:bodyPr>
          <a:lstStyle/>
          <a:p>
            <a:r>
              <a:rPr lang="ru-RU" dirty="0" smtClean="0"/>
              <a:t>Теперь давайте сформулируем тему. Иногда преподаватель дает ее конкретно вам, иногда предлагает выбрать из большого списка тем, а иногда оставляет за вами полную свободу выбора, лишь бы реферат был в рамках программы изучаемого курса. </a:t>
            </a:r>
          </a:p>
          <a:p>
            <a:endParaRPr lang="ru-RU" dirty="0" smtClean="0"/>
          </a:p>
          <a:p>
            <a:r>
              <a:rPr lang="ru-RU" dirty="0" smtClean="0"/>
              <a:t>При выборе темы главное – руководствоваться собственной заинтересованностью. Если тема близка и интересна, написание реферата по ней будет идти быстро и с удовольствием, даже если по сути своей она глубже и сложнее других. </a:t>
            </a:r>
            <a:br>
              <a:rPr lang="ru-RU" dirty="0" smtClean="0"/>
            </a:br>
            <a:endParaRPr lang="ru-RU" dirty="0" smtClean="0"/>
          </a:p>
          <a:p>
            <a:r>
              <a:rPr lang="ru-RU" dirty="0" smtClean="0"/>
              <a:t>Также следует учесть наличие литературы. Если есть время подумать, лучше отметить для себя две-три темы (не больше) и поискать уже существующие наработки исследователей. На какую тему будет много качественного материала, ту и выбирайте.</a:t>
            </a:r>
            <a:endParaRPr lang="ru-RU" dirty="0"/>
          </a:p>
        </p:txBody>
      </p:sp>
    </p:spTree>
  </p:cSld>
  <p:clrMapOvr>
    <a:masterClrMapping/>
  </p:clrMapOvr>
  <p:transition spd="med">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Подбираем материал</a:t>
            </a:r>
            <a:endParaRPr lang="ru-RU" dirty="0"/>
          </a:p>
        </p:txBody>
      </p:sp>
      <p:sp>
        <p:nvSpPr>
          <p:cNvPr id="3" name="Содержимое 2"/>
          <p:cNvSpPr>
            <a:spLocks noGrp="1"/>
          </p:cNvSpPr>
          <p:nvPr>
            <p:ph sz="quarter" idx="1"/>
          </p:nvPr>
        </p:nvSpPr>
        <p:spPr/>
        <p:txBody>
          <a:bodyPr>
            <a:normAutofit fontScale="70000" lnSpcReduction="20000"/>
          </a:bodyPr>
          <a:lstStyle/>
          <a:p>
            <a:r>
              <a:rPr lang="ru-RU" dirty="0" smtClean="0"/>
              <a:t>Самый современный и «ленивый» способ подбора литературы – Интернет. Все найденные в Интернете статьи и разделы книг следует сохранять в одной папке, четко называя каждый источник, хоть соблазн побыстрее скопировать и лишь бы как сохранить и велик. Это в дальнейшем сэкономит время при поиске нужного тезиса. </a:t>
            </a:r>
          </a:p>
          <a:p>
            <a:endParaRPr lang="ru-RU" dirty="0" smtClean="0"/>
          </a:p>
          <a:p>
            <a:r>
              <a:rPr lang="ru-RU" dirty="0" smtClean="0"/>
              <a:t>Не стоит пренебрегать библиотекой, ведь зачастую именно там возможно найти основной материал, а информация из всемирной паутины станет вспомогательной. Кроме книг желательно использовать периодические издания. Важно, чтобы информация была актуальной, а учебники – современные. По мере освоения темы и набора нужной информации, начинает формироваться условный план реферата. Когда весь материал подобран, приступаем непосредственно к написанию.</a:t>
            </a:r>
            <a:br>
              <a:rPr lang="ru-RU" dirty="0" smtClean="0"/>
            </a:br>
            <a:endParaRPr lang="ru-RU" dirty="0"/>
          </a:p>
        </p:txBody>
      </p:sp>
    </p:spTree>
  </p:cSld>
  <p:clrMapOvr>
    <a:masterClrMapping/>
  </p:clrMapOvr>
  <p:transition spd="med">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Структура реферата</a:t>
            </a:r>
            <a:endParaRPr lang="ru-RU" dirty="0"/>
          </a:p>
        </p:txBody>
      </p:sp>
      <p:sp>
        <p:nvSpPr>
          <p:cNvPr id="3" name="Содержимое 2"/>
          <p:cNvSpPr>
            <a:spLocks noGrp="1"/>
          </p:cNvSpPr>
          <p:nvPr>
            <p:ph sz="quarter" idx="1"/>
          </p:nvPr>
        </p:nvSpPr>
        <p:spPr/>
        <p:txBody>
          <a:bodyPr>
            <a:noAutofit/>
          </a:bodyPr>
          <a:lstStyle/>
          <a:p>
            <a:r>
              <a:rPr lang="ru-RU" sz="2000" dirty="0" smtClean="0"/>
              <a:t>Объем реферата обычно составляет 7-15 страниц, в редких случаях до 20. </a:t>
            </a:r>
          </a:p>
          <a:p>
            <a:r>
              <a:rPr lang="ru-RU" sz="2000" dirty="0" smtClean="0"/>
              <a:t>Стандартный реферат  традиционно состоит из нескольких частей:</a:t>
            </a:r>
          </a:p>
          <a:p>
            <a:pPr marL="1657350" lvl="3" indent="-514350">
              <a:buAutoNum type="arabicParenR"/>
            </a:pPr>
            <a:r>
              <a:rPr lang="ru-RU" sz="2400" b="1" dirty="0" smtClean="0">
                <a:solidFill>
                  <a:srgbClr val="C00000"/>
                </a:solidFill>
                <a:hlinkClick r:id="rId2" action="ppaction://hlinksldjump"/>
              </a:rPr>
              <a:t>титульный лист; </a:t>
            </a:r>
            <a:endParaRPr lang="ru-RU" sz="2400" b="1" dirty="0" smtClean="0">
              <a:solidFill>
                <a:srgbClr val="C00000"/>
              </a:solidFill>
            </a:endParaRPr>
          </a:p>
          <a:p>
            <a:pPr marL="1657350" lvl="3" indent="-514350">
              <a:buAutoNum type="arabicParenR"/>
            </a:pPr>
            <a:r>
              <a:rPr lang="ru-RU" sz="2400" b="1" dirty="0" smtClean="0">
                <a:solidFill>
                  <a:srgbClr val="C00000"/>
                </a:solidFill>
                <a:hlinkClick r:id="rId3" action="ppaction://hlinksldjump"/>
              </a:rPr>
              <a:t>оглавление или </a:t>
            </a:r>
            <a:r>
              <a:rPr lang="ru-RU" sz="2400" b="1" dirty="0" smtClean="0">
                <a:solidFill>
                  <a:srgbClr val="002060"/>
                </a:solidFill>
                <a:hlinkClick r:id="rId3" action="ppaction://hlinksldjump"/>
              </a:rPr>
              <a:t>план; </a:t>
            </a:r>
            <a:endParaRPr lang="ru-RU" sz="2400" b="1" dirty="0" smtClean="0">
              <a:solidFill>
                <a:srgbClr val="002060"/>
              </a:solidFill>
            </a:endParaRPr>
          </a:p>
          <a:p>
            <a:pPr marL="1657350" lvl="3" indent="-514350">
              <a:buAutoNum type="arabicParenR"/>
            </a:pPr>
            <a:r>
              <a:rPr lang="ru-RU" sz="2400" b="1" dirty="0" smtClean="0">
                <a:solidFill>
                  <a:srgbClr val="002060"/>
                </a:solidFill>
                <a:hlinkClick r:id="rId4" action="ppaction://hlinksldjump"/>
              </a:rPr>
              <a:t>введение; </a:t>
            </a:r>
            <a:endParaRPr lang="ru-RU" sz="2400" b="1" dirty="0" smtClean="0">
              <a:solidFill>
                <a:srgbClr val="002060"/>
              </a:solidFill>
            </a:endParaRPr>
          </a:p>
          <a:p>
            <a:pPr marL="1657350" lvl="3" indent="-514350">
              <a:buAutoNum type="arabicParenR"/>
            </a:pPr>
            <a:r>
              <a:rPr lang="ru-RU" sz="2400" b="1" dirty="0" smtClean="0">
                <a:solidFill>
                  <a:srgbClr val="002060"/>
                </a:solidFill>
                <a:hlinkClick r:id="rId5" action="ppaction://hlinksldjump"/>
              </a:rPr>
              <a:t>основная часть; </a:t>
            </a:r>
            <a:endParaRPr lang="ru-RU" sz="2400" b="1" dirty="0" smtClean="0">
              <a:solidFill>
                <a:srgbClr val="002060"/>
              </a:solidFill>
            </a:endParaRPr>
          </a:p>
          <a:p>
            <a:pPr marL="1657350" lvl="3" indent="-514350">
              <a:buAutoNum type="arabicParenR"/>
            </a:pPr>
            <a:r>
              <a:rPr lang="ru-RU" sz="2400" b="1" dirty="0" smtClean="0">
                <a:solidFill>
                  <a:srgbClr val="002060"/>
                </a:solidFill>
                <a:hlinkClick r:id="rId6" action="ppaction://hlinksldjump"/>
              </a:rPr>
              <a:t>заключение; </a:t>
            </a:r>
            <a:endParaRPr lang="ru-RU" sz="2400" b="1" dirty="0" smtClean="0">
              <a:solidFill>
                <a:srgbClr val="002060"/>
              </a:solidFill>
            </a:endParaRPr>
          </a:p>
          <a:p>
            <a:pPr marL="1657350" lvl="3" indent="-514350">
              <a:buAutoNum type="arabicParenR"/>
            </a:pPr>
            <a:r>
              <a:rPr lang="ru-RU" sz="2400" b="1" dirty="0" smtClean="0">
                <a:solidFill>
                  <a:srgbClr val="002060"/>
                </a:solidFill>
                <a:hlinkClick r:id="rId7" action="ppaction://hlinksldjump"/>
              </a:rPr>
              <a:t>список использованной литературы.</a:t>
            </a:r>
            <a:endParaRPr lang="ru-RU" sz="2400" b="1" dirty="0">
              <a:solidFill>
                <a:srgbClr val="002060"/>
              </a:solidFill>
            </a:endParaRPr>
          </a:p>
        </p:txBody>
      </p:sp>
    </p:spTree>
  </p:cSld>
  <p:clrMapOvr>
    <a:masterClrMapping/>
  </p:clrMapOvr>
  <p:transition spd="med">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Виды рефератов.</a:t>
            </a:r>
            <a:endParaRPr lang="ru-RU" dirty="0"/>
          </a:p>
        </p:txBody>
      </p:sp>
      <p:sp>
        <p:nvSpPr>
          <p:cNvPr id="3" name="Содержимое 2"/>
          <p:cNvSpPr>
            <a:spLocks noGrp="1"/>
          </p:cNvSpPr>
          <p:nvPr>
            <p:ph sz="quarter" idx="1"/>
          </p:nvPr>
        </p:nvSpPr>
        <p:spPr/>
        <p:txBody>
          <a:bodyPr>
            <a:noAutofit/>
          </a:bodyPr>
          <a:lstStyle/>
          <a:p>
            <a:r>
              <a:rPr lang="ru-RU" sz="2000" b="1" dirty="0" smtClean="0"/>
              <a:t>Учебные рефераты</a:t>
            </a:r>
            <a:r>
              <a:rPr lang="ru-RU" sz="2000" dirty="0" smtClean="0"/>
              <a:t> задаются учащимся и студентам в качестве самостоятельных работ. Их главное предназначение – научить человека навыкам подготовки рефератов, чтобы в будущем он смог написать что-либо более стоящее.</a:t>
            </a:r>
          </a:p>
          <a:p>
            <a:r>
              <a:rPr lang="ru-RU" sz="2000" b="1" dirty="0" smtClean="0"/>
              <a:t>Контрольные рефераты</a:t>
            </a:r>
            <a:r>
              <a:rPr lang="ru-RU" sz="2000" dirty="0" smtClean="0"/>
              <a:t> используют для проверки готовности человека к исполнению той или иной работы. Подобные рефераты в обязательном порядке сдаются при поступлении в аспирантуру и некоторые другие (особенно зарубежные) учебные заведения.</a:t>
            </a:r>
            <a:r>
              <a:rPr lang="ru-RU" sz="2000" b="1" dirty="0" smtClean="0"/>
              <a:t>.</a:t>
            </a:r>
            <a:endParaRPr lang="en-US" sz="2000" b="1" dirty="0" smtClean="0"/>
          </a:p>
          <a:p>
            <a:r>
              <a:rPr lang="ru-RU" sz="2000" b="1" dirty="0" smtClean="0"/>
              <a:t>Служебные рефераты</a:t>
            </a:r>
            <a:r>
              <a:rPr lang="ru-RU" sz="2000" dirty="0" smtClean="0"/>
              <a:t> готовят в качестве служебных заданий. С их помощью руководство различных организаций может проверить способности своих работников выполнять те или иные задания с необходимым качеством и в срок.</a:t>
            </a:r>
            <a:endParaRPr lang="en-US" sz="2000" b="1" dirty="0" smtClean="0"/>
          </a:p>
          <a:p>
            <a:r>
              <a:rPr lang="ru-RU" sz="2000" b="1" dirty="0" smtClean="0"/>
              <a:t>Творческие рефераты</a:t>
            </a:r>
            <a:r>
              <a:rPr lang="ru-RU" sz="2000" dirty="0" smtClean="0"/>
              <a:t> готовятся для себя и не имеют конкретной цели</a:t>
            </a:r>
            <a:r>
              <a:rPr lang="ru-RU" sz="2000" b="1" dirty="0" smtClean="0"/>
              <a:t>.</a:t>
            </a:r>
            <a:r>
              <a:rPr lang="en-US" sz="2000" b="1" dirty="0" smtClean="0"/>
              <a:t> </a:t>
            </a:r>
          </a:p>
          <a:p>
            <a:pPr algn="ctr">
              <a:buNone/>
            </a:pPr>
            <a:r>
              <a:rPr lang="ru-RU" sz="2000" b="1" dirty="0" smtClean="0">
                <a:hlinkClick r:id="" action="ppaction://hlinkshowjump?jump=endshow"/>
              </a:rPr>
              <a:t>КОНЕЦ</a:t>
            </a:r>
            <a:endParaRPr lang="ru-RU" sz="2000" b="1" dirty="0"/>
          </a:p>
        </p:txBody>
      </p:sp>
    </p:spTree>
  </p:cSld>
  <p:clrMapOvr>
    <a:masterClrMapping/>
  </p:clrMapOvr>
  <p:transition spd="med" advClick="0">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Обычная">
  <a:themeElements>
    <a:clrScheme name="Другая 2">
      <a:dk1>
        <a:sysClr val="windowText" lastClr="000000"/>
      </a:dk1>
      <a:lt1>
        <a:sysClr val="window" lastClr="FFFFFF"/>
      </a:lt1>
      <a:dk2>
        <a:srgbClr val="775F55"/>
      </a:dk2>
      <a:lt2>
        <a:srgbClr val="EBDDC3"/>
      </a:lt2>
      <a:accent1>
        <a:srgbClr val="94B6D2"/>
      </a:accent1>
      <a:accent2>
        <a:srgbClr val="DD8047"/>
      </a:accent2>
      <a:accent3>
        <a:srgbClr val="000000"/>
      </a:accent3>
      <a:accent4>
        <a:srgbClr val="D8B25C"/>
      </a:accent4>
      <a:accent5>
        <a:srgbClr val="7BA79D"/>
      </a:accent5>
      <a:accent6>
        <a:srgbClr val="968C8C"/>
      </a:accent6>
      <a:hlink>
        <a:srgbClr val="000000"/>
      </a:hlink>
      <a:folHlink>
        <a:srgbClr val="704404"/>
      </a:folHlink>
    </a:clrScheme>
    <a:fontScheme name="Обычная">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Обычная">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163</TotalTime>
  <Words>1309</Words>
  <Application>Microsoft Office PowerPoint</Application>
  <PresentationFormat>Экран (4:3)</PresentationFormat>
  <Paragraphs>61</Paragraphs>
  <Slides>19</Slides>
  <Notes>0</Notes>
  <HiddenSlides>4</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Обычная</vt:lpstr>
      <vt:lpstr>РЕФЕРАТ</vt:lpstr>
      <vt:lpstr>Формирования текстовой компетенции</vt:lpstr>
      <vt:lpstr>Слайд 3</vt:lpstr>
      <vt:lpstr>Реферат</vt:lpstr>
      <vt:lpstr>Слайд 5</vt:lpstr>
      <vt:lpstr>Выбираем тему</vt:lpstr>
      <vt:lpstr>Подбираем материал</vt:lpstr>
      <vt:lpstr>Структура реферата</vt:lpstr>
      <vt:lpstr>Виды рефератов.</vt:lpstr>
      <vt:lpstr>Учебные рефераты. </vt:lpstr>
      <vt:lpstr>Контрольные рефераты. </vt:lpstr>
      <vt:lpstr>Служебные рефераты. </vt:lpstr>
      <vt:lpstr>Творческие рефераты. </vt:lpstr>
      <vt:lpstr>1. Титульный лист. </vt:lpstr>
      <vt:lpstr>2. Оглавление </vt:lpstr>
      <vt:lpstr>3. Введение. </vt:lpstr>
      <vt:lpstr>4. Основная часть.</vt:lpstr>
      <vt:lpstr>5. Заключение. </vt:lpstr>
      <vt:lpstr>6. Список литературы</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РЕФЕРАТ</dc:title>
  <dc:creator>Admin</dc:creator>
  <cp:lastModifiedBy>админ</cp:lastModifiedBy>
  <cp:revision>12</cp:revision>
  <dcterms:created xsi:type="dcterms:W3CDTF">2010-03-15T10:51:22Z</dcterms:created>
  <dcterms:modified xsi:type="dcterms:W3CDTF">2013-10-31T14:27:37Z</dcterms:modified>
</cp:coreProperties>
</file>