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2" r:id="rId4"/>
    <p:sldId id="263" r:id="rId5"/>
    <p:sldId id="264" r:id="rId6"/>
    <p:sldId id="265" r:id="rId7"/>
    <p:sldId id="258" r:id="rId8"/>
    <p:sldId id="276" r:id="rId9"/>
    <p:sldId id="266" r:id="rId10"/>
    <p:sldId id="267" r:id="rId11"/>
    <p:sldId id="259" r:id="rId12"/>
    <p:sldId id="260" r:id="rId13"/>
    <p:sldId id="275" r:id="rId14"/>
    <p:sldId id="268" r:id="rId15"/>
    <p:sldId id="269" r:id="rId16"/>
    <p:sldId id="270" r:id="rId17"/>
    <p:sldId id="271" r:id="rId18"/>
    <p:sldId id="272" r:id="rId19"/>
    <p:sldId id="279" r:id="rId20"/>
    <p:sldId id="281" r:id="rId21"/>
    <p:sldId id="273" r:id="rId22"/>
    <p:sldId id="274" r:id="rId23"/>
    <p:sldId id="27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C8D75-8EFC-4693-9213-2EC86CEF416B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CE886-756A-4020-A380-68CFD3802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822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77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37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21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04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38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074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5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83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40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788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783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FilmGrain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CF10D-5C5D-4C2E-B77A-20397CF9ECE4}" type="datetimeFigureOut">
              <a:rPr lang="ru-RU" smtClean="0"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AEEC0-3D45-4701-8B9B-F45A4F31FA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55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4538" y="569626"/>
            <a:ext cx="10927829" cy="3837482"/>
          </a:xfrm>
        </p:spPr>
        <p:txBody>
          <a:bodyPr>
            <a:normAutofit/>
          </a:bodyPr>
          <a:lstStyle/>
          <a:p>
            <a:r>
              <a:rPr lang="ru-RU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Обучающий семинар «Работаем по новым стандартам. ФГОС второго поколения»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8898" y="4287186"/>
            <a:ext cx="8989102" cy="1933731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Селицкая Виктория Валерьевна,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Гимназии № 196,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ИМЦ Красногвардейского района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76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требования, предъявляемые к учебным проектам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значимой проблемы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\задачи (исследовательской, информационной, практической), требующей интегрированного знания, исследовательского поиска ее решения.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Практическая, теоретическая, познавательная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предполагаемых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(индивидуальная, парная, групповая)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учащихся.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Структурирование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содержательной части проекта ( с указанием поэтапных результатов).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исследовательских методов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175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Типы учебных проектов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94084"/>
            <a:ext cx="10515600" cy="5216577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доминирующей в проекте деятельности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исследовательский, информационный, творческий, ролевой, практико-ориентированный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предметно-содержательной области (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монопроект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межпредметный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координации проекта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непосредственный контроль, скрытый контроль, имитирующий участника проекта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характеру контактов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классе, в школе, в районе, в городе, в регионе, в стране, международный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участников проекта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индивидуальный, парный, групповой, коллективный, массовый).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продолжительности проекта 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мини-проект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1 урок,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4-6 уроков,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месяц, четверть, учебный год)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48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проектной деятельности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(подготовка проектного задания).</a:t>
            </a:r>
          </a:p>
          <a:p>
            <a:pPr algn="just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(разработка плана проекта и его реализация).</a:t>
            </a:r>
          </a:p>
          <a:p>
            <a:pPr algn="just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Завершающий  (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презентация проекта, экспертиза, самооценка и рефлексия результатов).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58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этапов технологии и УУД для основной школы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55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4066"/>
            <a:ext cx="10515600" cy="4752897"/>
          </a:xfrm>
        </p:spPr>
        <p:txBody>
          <a:bodyPr>
            <a:no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проблемы, требующей решения. Определение </a:t>
            </a:r>
            <a:r>
              <a:rPr lang="ru-RU" sz="32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и целей проекта, его исходного положения. Подбор рабочей </a:t>
            </a:r>
            <a:r>
              <a:rPr 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и определение ее возможностей.</a:t>
            </a:r>
            <a:endParaRPr lang="ru-RU" sz="32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sz="3200" b="1" i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3200" b="1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Обсуждают тему проекта с учителем и получают при необходимости дополнительную информацию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sz="3200" b="1" i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 со смыслом проектного подхода и мотивирует учащихся. Помогает в определении цели проекта. Наблюдает за работой учеников</a:t>
            </a:r>
            <a:r>
              <a:rPr lang="ru-RU" sz="3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36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этап (планирование)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349115"/>
            <a:ext cx="10929079" cy="5291528"/>
          </a:xfrm>
        </p:spPr>
        <p:txBody>
          <a:bodyPr>
            <a:normAutofit fontScale="92500" lnSpcReduction="100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а</a:t>
            </a: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источников необходимой информации.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б) Определение способов сбора и анализа информации.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в) Определение способа представления результатов (формы проекта).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г) Установление процедур и критериев оценки результатов проекта.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д) Распределение задач (обязанностей) между членами рабочей группы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000" b="1" i="1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Обучающиеся:</a:t>
            </a: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Формируют задачи проекта. Вырабатывают план действий. Выбирают и обосновывают свои критерии успеха проектной деятельности.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000" b="1" i="1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Учитель:</a:t>
            </a:r>
            <a:r>
              <a:rPr kumimoji="0" lang="ru-RU" sz="3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Предлагает идеи, высказывает предположения. Наблюдает за работой обучающихся.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370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этап </a:t>
            </a:r>
            <a:r>
              <a:rPr lang="ru-RU" sz="4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(исследование</a:t>
            </a:r>
            <a:r>
              <a:rPr lang="ru-RU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9154"/>
            <a:ext cx="10515600" cy="5411449"/>
          </a:xfrm>
        </p:spPr>
        <p:txBody>
          <a:bodyPr>
            <a:normAutofit fontScale="92500" lnSpcReduction="1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1.Сбор и уточнение информации (основные инструменты: интервью, опросы, наблюдения, эксперименты и т.п.)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2.Выявление («мозговой штурм») и обсуждение альтернатив, возникших в ходе выполнения проекта.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3.Выбор оптимального варианта хода проекта.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4.Поэтапное выполнение исследовательских задач проекта.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5.Контроль и коррекция промежуточных результатов.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endParaRPr kumimoji="0" lang="ru-RU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sz="3200" b="1" i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Поэтапно выполняют задачи проекта.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kumimoji="0" lang="ru-RU" sz="3200" b="1" i="1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: Наблюдает, советует, косвенно руководит деятельностью обучающихся.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071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этап (завершение)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информации. Формулирование выводов.</a:t>
            </a: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</a:t>
            </a:r>
            <a:r>
              <a:rPr kumimoji="0" lang="ru-RU" sz="4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наглядно-графического материала для презентации результатов проекта.</a:t>
            </a:r>
            <a:endParaRPr kumimoji="0" lang="ru-RU" sz="4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endParaRPr lang="ru-RU" sz="40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sz="4000" b="1" i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</a:t>
            </a:r>
            <a:r>
              <a:rPr lang="ru-RU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Выполняют исследование и работают над проектом, анализируя информацию. Оформляют </a:t>
            </a:r>
            <a:r>
              <a:rPr lang="ru-RU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проект.</a:t>
            </a:r>
            <a:endParaRPr lang="ru-RU" sz="4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None/>
            </a:pPr>
            <a:r>
              <a:rPr lang="ru-RU" sz="4000" b="1" i="1" u="sng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4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Наблюдает, советует (по просьбе </a:t>
            </a:r>
            <a:r>
              <a:rPr lang="ru-RU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обучающихся).</a:t>
            </a:r>
            <a:endParaRPr lang="ru-RU" sz="4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98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Завершающий этап (презентация)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29192"/>
            <a:ext cx="10515600" cy="562880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отчета о ходе выполнения проекта с объяснением полученных результатов (возможные формы отчета: устный отчет, устный отчет с демонстрацией материалов, письменный отчет). Анализ выполнения проекта, достигнутых результатов (успехов и неудач) и причин этого.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проект, участвуют в его коллективном самоанализе и оценке.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ru-RU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Слушает, задает целесообразные вопросы в роли рядового участника. При необходимости направляет процесс анализа. Оценивает усилия учащихся, качество отчета, креативность, качество использования источников, потенциал продолжения проекта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35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может быть представлен «конечный продукт» проектной деятельности (список открытый)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Web – </a:t>
            </a:r>
            <a:r>
              <a:rPr lang="ru-RU" dirty="0" smtClean="0"/>
              <a:t>сайт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Атлас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Бизнес-план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Видеофильм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Электронная газета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Карта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Коллекция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Путеводитель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Рекламный проспект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Сказка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Справочник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Словарь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Статья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Сценарий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Виртуальная экскурсия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Дневник путешествий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Мультимедийный продукт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Глава для учебника ………….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110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i="0" dirty="0" smtClean="0">
                <a:solidFill>
                  <a:schemeClr val="tx2"/>
                </a:solidFill>
                <a:effectLst/>
                <a:latin typeface="Times New Roman" panose="02020603050405020304" pitchFamily="18" charset="0"/>
              </a:rPr>
              <a:t>Современные педагогические технологии основной  школы в условиях ФГОС</a:t>
            </a:r>
            <a:endParaRPr lang="ru-RU" sz="4400" dirty="0">
              <a:solidFill>
                <a:schemeClr val="tx2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школьников</a:t>
            </a:r>
          </a:p>
          <a:p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6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</a:rPr>
              <a:t>Критерии оценки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59174"/>
            <a:ext cx="10515600" cy="5598826"/>
          </a:xfrm>
        </p:spPr>
        <p:txBody>
          <a:bodyPr>
            <a:normAutofit fontScale="925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новизна предлагаемых решений, сложность темы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Объём разработок и количество предлагаемых решений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ценность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самостоятельности участников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оформления записки, плакатов и др.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рецензентом проекта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доклада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глубины и широты представлений по излагаемой теме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Проявление глубины и широты представлений по данному предмету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учителя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учащихся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96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Завершающий этап (оценивание)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(15 баллов)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Ответы на вопросы (15 баллов)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активность (10 баллов)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(10 баллов)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деятельность (10 баллов)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работать в команде (10 баллов)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Достигнутый результат (15 баллов)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lang="ru-RU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(15 баллов)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1838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Завершающий этап (оценивание)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85 до 100  баллов  -  «5»</a:t>
            </a:r>
          </a:p>
          <a:p>
            <a:pPr marL="0" lvl="0" indent="0">
              <a:buNone/>
            </a:pP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</a:t>
            </a: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 </a:t>
            </a: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 -  </a:t>
            </a:r>
            <a:r>
              <a:rPr lang="ru-RU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«4»</a:t>
            </a:r>
            <a:endParaRPr lang="ru-RU" sz="5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  </a:t>
            </a: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баллов  -  </a:t>
            </a:r>
            <a:r>
              <a:rPr lang="ru-RU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«3»</a:t>
            </a:r>
            <a:endParaRPr lang="ru-RU" sz="5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Менее 50 баллов  </a:t>
            </a:r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«2»</a:t>
            </a:r>
            <a:endParaRPr lang="ru-RU" sz="5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137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Технологическая карта проекта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проекта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проекта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Планируемый результат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9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работы над проектом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–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проектного задания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планирование работы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реализация проекта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общественная презентация проекта</a:t>
            </a:r>
            <a:endParaRPr lang="en-US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рефлексия результатов проекта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73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69315" cy="89404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образования (в соответствии с ФГОС) – формирование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компетентностей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современного человека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775" y="1798819"/>
            <a:ext cx="11227632" cy="490178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нформационной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(умение искать, анализировать, преобразовывать, применять информацию для решения проблем);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оммуникативной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(умение эффективно сотрудничать с другими людьми);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амоорганизации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(умение ставить цели, планировать, ответственно относиться к здоровью, полноценно использовать личностные ресурсы);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амообразования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(готовность конструировать и осуществлять собственную образовательную траекторию на протяжении всей жизни, обеспечивая успешность и конкурентоспособность).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131" y="629587"/>
            <a:ext cx="10515600" cy="577222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стандарта –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результатам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основных общеобразовательных программ.</a:t>
            </a:r>
          </a:p>
          <a:p>
            <a:pPr algn="just"/>
            <a:r>
              <a:rPr lang="ru-RU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 результатом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становится </a:t>
            </a:r>
            <a:r>
              <a:rPr lang="ru-RU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обобщенных способов действий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новых уровней  развития личности обучающихся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основных образовательных программ - 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предметные, </a:t>
            </a:r>
            <a:r>
              <a:rPr lang="ru-RU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метапредметные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личностные.</a:t>
            </a:r>
          </a:p>
          <a:p>
            <a:pPr algn="just"/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путем к этим результатам прийти? Один из путей –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технологии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4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технологии для основной школы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25000" lnSpcReduction="20000"/>
          </a:bodyPr>
          <a:lstStyle/>
          <a:p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организации </a:t>
            </a: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школьников;</a:t>
            </a:r>
          </a:p>
          <a:p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организации </a:t>
            </a: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исследовательской деятельности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школьников;</a:t>
            </a:r>
          </a:p>
          <a:p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организации </a:t>
            </a: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 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школьников;</a:t>
            </a:r>
          </a:p>
          <a:p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проблемного обучения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критического мышления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диалогового взаимодействия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«Педагогическая мастерская»;</a:t>
            </a:r>
          </a:p>
          <a:p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sz="1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кейсов</a:t>
            </a:r>
            <a:r>
              <a:rPr lang="ru-RU" sz="1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53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9901" y="284814"/>
            <a:ext cx="11617377" cy="1858779"/>
          </a:xfrm>
        </p:spPr>
        <p:txBody>
          <a:bodyPr>
            <a:normAutofit fontScale="90000"/>
          </a:bodyPr>
          <a:lstStyle/>
          <a:p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в образовательном процессе</a:t>
            </a:r>
            <a:r>
              <a:rPr lang="ru-RU" b="1" i="1" dirty="0" smtClean="0">
                <a:solidFill>
                  <a:schemeClr val="tx2"/>
                </a:solidFill>
              </a:rPr>
              <a:t/>
            </a:r>
            <a:br>
              <a:rPr lang="ru-RU" b="1" i="1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9784" y="1693889"/>
            <a:ext cx="11437494" cy="4766872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последовательная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учебно-познавательных приемов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позволяют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ту или иную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самостоятельных действий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 с обязательной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презентацией результатов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как педагогическая технология предполагает использование исследовательских, поисковых, проблемных методов с одной стороны и интегрирование знаний, умений из различных областей науки, техники, технологии, творческих областей – с другой.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81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 на уроках русского языка и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994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kumimoji="0" lang="ru-RU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</a:rPr>
              <a:t>Что такое учебный проект?</a:t>
            </a:r>
          </a:p>
          <a:p>
            <a:pPr marL="0" indent="0" algn="just">
              <a:buNone/>
            </a:pPr>
            <a:r>
              <a:rPr lang="ru-RU" sz="36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3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особый вид целенаправленной, познавательной, интеллектуальной, в целом </a:t>
            </a:r>
            <a:r>
              <a:rPr lang="ru-RU" sz="36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самостоятельной</a:t>
            </a:r>
            <a:r>
              <a:rPr lang="ru-RU" sz="3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 учащихся, осуществляемой под </a:t>
            </a:r>
            <a:r>
              <a:rPr lang="ru-RU" sz="36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гибким руководством </a:t>
            </a:r>
            <a:r>
              <a:rPr lang="ru-RU" sz="3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учителя, преследующего </a:t>
            </a:r>
            <a:r>
              <a:rPr lang="ru-RU" sz="36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дидактические цели</a:t>
            </a:r>
            <a:r>
              <a:rPr lang="ru-RU" sz="3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направленной на </a:t>
            </a:r>
            <a:r>
              <a:rPr lang="ru-RU" sz="36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творческой, исследовательской, личностно или социально значимой проблемы</a:t>
            </a:r>
            <a:r>
              <a:rPr lang="ru-RU" sz="3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на </a:t>
            </a:r>
            <a:r>
              <a:rPr lang="ru-RU" sz="36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конкретного результата </a:t>
            </a:r>
            <a:r>
              <a:rPr lang="ru-RU" sz="36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материального и/или идеального </a:t>
            </a:r>
            <a:r>
              <a:rPr lang="ru-RU" sz="3600" i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продукта</a:t>
            </a:r>
            <a:r>
              <a:rPr lang="ru-RU" sz="36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9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в основной школе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(возрастная психология)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675" y="1825625"/>
            <a:ext cx="11167673" cy="4844998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Содержанием развития подростка является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экспериментирование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любом материале, поэтому проектная деятельность является для подростка ведущей, следовательно, необходимой для нормального хода его развития.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тоже форма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проектности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решает основную возрастную задачу развития подростков – в ней формируется их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микропроектов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индивидуализировать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ситуацию обучения.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765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и навыки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проектная деятельность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Рефлексивные умения 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Поисковые (исследовательские) умения 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Умения и навыки работы в сотрудничестве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умения и навыки 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Коммуникативные умения</a:t>
            </a:r>
          </a:p>
          <a:p>
            <a:pPr marL="514350" lvl="0" indent="-51435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B2B2B2"/>
              </a:buClr>
              <a:buSzPct val="90000"/>
              <a:buFont typeface="Wingdings" panose="05000000000000000000" pitchFamily="2" charset="2"/>
              <a:buChar char="n"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Презентационные умения и навыки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500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1209</Words>
  <Application>Microsoft Office PowerPoint</Application>
  <PresentationFormat>Широкоэкранный</PresentationFormat>
  <Paragraphs>150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Тема Office</vt:lpstr>
      <vt:lpstr>Обучающий семинар «Работаем по новым стандартам. ФГОС второго поколения» </vt:lpstr>
      <vt:lpstr>Современные педагогические технологии основной  школы в условиях ФГОС</vt:lpstr>
      <vt:lpstr>Цель образования (в соответствии с ФГОС) – формирование базовых компетентностей современного человека</vt:lpstr>
      <vt:lpstr>Презентация PowerPoint</vt:lpstr>
      <vt:lpstr>Приоритетные технологии для основной школы</vt:lpstr>
      <vt:lpstr>Проектная деятельность в образовательном процессе </vt:lpstr>
      <vt:lpstr>ПРОЕКТНАЯ ДЕЯТЕЛЬНОСТЬ  на уроках русского языка и литературы</vt:lpstr>
      <vt:lpstr>Проект в основной школе (возрастная психология)</vt:lpstr>
      <vt:lpstr>Какие общеучебные умения и навыки развивает проектная деятельность </vt:lpstr>
      <vt:lpstr>Основные требования, предъявляемые к учебным проектам</vt:lpstr>
      <vt:lpstr>Типы учебных проектов</vt:lpstr>
      <vt:lpstr>Этапы проектной деятельности</vt:lpstr>
      <vt:lpstr>Презентация PowerPoint</vt:lpstr>
      <vt:lpstr>Подготовительный этап</vt:lpstr>
      <vt:lpstr>Технологический этап (планирование)</vt:lpstr>
      <vt:lpstr>Технологический этап (исследование)</vt:lpstr>
      <vt:lpstr>Технологический этап (завершение)</vt:lpstr>
      <vt:lpstr>Завершающий этап (презентация)</vt:lpstr>
      <vt:lpstr>Как может быть представлен «конечный продукт» проектной деятельности (список открытый)</vt:lpstr>
      <vt:lpstr>Критерии оценки проекта</vt:lpstr>
      <vt:lpstr>Завершающий этап (оценивание)</vt:lpstr>
      <vt:lpstr>Завершающий этап (оценивание)</vt:lpstr>
      <vt:lpstr>Технологическая карта проекта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Виктория</cp:lastModifiedBy>
  <cp:revision>29</cp:revision>
  <dcterms:created xsi:type="dcterms:W3CDTF">2013-10-22T19:23:14Z</dcterms:created>
  <dcterms:modified xsi:type="dcterms:W3CDTF">2013-10-31T19:47:00Z</dcterms:modified>
</cp:coreProperties>
</file>