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notesMasterIdLst>
    <p:notesMasterId r:id="rId14"/>
  </p:notesMasterIdLst>
  <p:sldIdLst>
    <p:sldId id="271" r:id="rId2"/>
    <p:sldId id="288" r:id="rId3"/>
    <p:sldId id="289" r:id="rId4"/>
    <p:sldId id="292" r:id="rId5"/>
    <p:sldId id="290" r:id="rId6"/>
    <p:sldId id="291" r:id="rId7"/>
    <p:sldId id="260" r:id="rId8"/>
    <p:sldId id="258" r:id="rId9"/>
    <p:sldId id="261" r:id="rId10"/>
    <p:sldId id="262" r:id="rId11"/>
    <p:sldId id="293" r:id="rId12"/>
    <p:sldId id="294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921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1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21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921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319E211F-B723-4DCD-8770-7338DF92CEE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A6BDAB-4ABD-47A7-912E-DA98D2D4C9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808220-3416-4B1D-A03B-C2FC0F26CC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0D7D31-0AE1-4A18-AF33-18EAD7469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195EA1-3C33-4874-B946-4E6F6ACBBD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EF2F87-4BAD-48CA-A47D-7BBDE4E1D8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C04576-5959-48E7-B60C-022AC66B1D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D49B1C-635A-4979-8FB9-5F9C152595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79B57B-D2C7-4C65-ACDB-1A10D809E1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0877ED-68EF-4FCD-95F4-CF906B4BCE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4E2870-8F44-4611-AA9F-EFE68EBDFE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B5C1D2-F428-4120-B4CC-3506FE281E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77D3DAB-32C9-4BDB-ADDB-527DDCF319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ransition>
    <p:cover dir="u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550" y="981075"/>
            <a:ext cx="7772400" cy="1462088"/>
          </a:xfrm>
        </p:spPr>
        <p:txBody>
          <a:bodyPr>
            <a:normAutofit/>
          </a:bodyPr>
          <a:lstStyle/>
          <a:p>
            <a:pPr algn="ctr"/>
            <a:r>
              <a:rPr lang="ru-RU" sz="8800" b="1" dirty="0"/>
              <a:t>Мини-проекты 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11760" y="5373216"/>
            <a:ext cx="6400800" cy="1151557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ru-RU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Рогова Вера Степановна</a:t>
            </a:r>
          </a:p>
          <a:p>
            <a:pPr algn="ctr">
              <a:lnSpc>
                <a:spcPct val="90000"/>
              </a:lnSpc>
            </a:pP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Учитель биологии МБОУ «</a:t>
            </a:r>
            <a:r>
              <a:rPr lang="ru-RU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Слудская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ООШ»</a:t>
            </a:r>
          </a:p>
          <a:p>
            <a:pPr algn="ctr">
              <a:lnSpc>
                <a:spcPct val="90000"/>
              </a:lnSpc>
            </a:pP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2013</a:t>
            </a:r>
            <a:endParaRPr lang="ru-RU" sz="2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 smtClean="0"/>
              <a:t>Менеджерские умения и навыки:</a:t>
            </a:r>
          </a:p>
          <a:p>
            <a:pPr lvl="1"/>
            <a:r>
              <a:rPr lang="ru-RU" dirty="0" smtClean="0"/>
              <a:t>умение проектировать процесс (изделие);</a:t>
            </a:r>
          </a:p>
          <a:p>
            <a:pPr lvl="1"/>
            <a:r>
              <a:rPr lang="ru-RU" dirty="0" smtClean="0"/>
              <a:t>умение планировать деятельность, время, ресурсы;</a:t>
            </a:r>
          </a:p>
          <a:p>
            <a:pPr lvl="1"/>
            <a:r>
              <a:rPr lang="ru-RU" dirty="0" smtClean="0"/>
              <a:t>умение принимать решения и прогнозировать их последствия;</a:t>
            </a:r>
          </a:p>
          <a:p>
            <a:pPr lvl="1"/>
            <a:r>
              <a:rPr lang="ru-RU" dirty="0" smtClean="0"/>
              <a:t>навыки анализа собственной деятельности (ее хода и промежуточных результатов).</a:t>
            </a:r>
          </a:p>
          <a:p>
            <a:pPr marL="716280" indent="-533400">
              <a:lnSpc>
                <a:spcPct val="80000"/>
              </a:lnSpc>
              <a:buNone/>
            </a:pPr>
            <a:endParaRPr lang="ru-RU" sz="24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187624" y="188640"/>
            <a:ext cx="7704856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Общеучебные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умения и навыки, формирующиеся в процессе проектной деятельности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 smtClean="0"/>
              <a:t>Коммуникативные умения:</a:t>
            </a:r>
          </a:p>
          <a:p>
            <a:pPr lvl="1"/>
            <a:r>
              <a:rPr lang="ru-RU" dirty="0" smtClean="0"/>
              <a:t>умение инициировать учебное взаимодействие с взрослыми – вступать в диалог, задавать вопросы и т.д.;</a:t>
            </a:r>
          </a:p>
          <a:p>
            <a:pPr lvl="1"/>
            <a:r>
              <a:rPr lang="ru-RU" dirty="0" smtClean="0"/>
              <a:t>умение вести дискуссию;</a:t>
            </a:r>
          </a:p>
          <a:p>
            <a:pPr lvl="1"/>
            <a:r>
              <a:rPr lang="ru-RU" dirty="0" smtClean="0"/>
              <a:t>умение отстаивать свою точку зрения;</a:t>
            </a:r>
          </a:p>
          <a:p>
            <a:pPr lvl="1"/>
            <a:r>
              <a:rPr lang="ru-RU" dirty="0" smtClean="0"/>
              <a:t>умение находить компромисс;</a:t>
            </a:r>
          </a:p>
          <a:p>
            <a:pPr lvl="1"/>
            <a:r>
              <a:rPr lang="ru-RU" dirty="0" smtClean="0"/>
              <a:t>навыки интервьюирования, устного опроса и т.д.</a:t>
            </a:r>
          </a:p>
          <a:p>
            <a:pPr marL="716280" indent="-533400">
              <a:lnSpc>
                <a:spcPct val="80000"/>
              </a:lnSpc>
              <a:buNone/>
            </a:pPr>
            <a:endParaRPr lang="ru-RU" sz="24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187624" y="188640"/>
            <a:ext cx="7704856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Общеучебные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умения и навыки, формирующиеся в процессе проектной деятельности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 smtClean="0"/>
              <a:t>Презентационные умения и навыки:</a:t>
            </a:r>
          </a:p>
          <a:p>
            <a:pPr lvl="1"/>
            <a:r>
              <a:rPr lang="ru-RU" dirty="0" smtClean="0"/>
              <a:t>навыки монологической речи;</a:t>
            </a:r>
          </a:p>
          <a:p>
            <a:pPr lvl="1"/>
            <a:r>
              <a:rPr lang="ru-RU" dirty="0" smtClean="0"/>
              <a:t>умение уверенно держать себя во время выступления;</a:t>
            </a:r>
          </a:p>
          <a:p>
            <a:pPr lvl="1"/>
            <a:r>
              <a:rPr lang="ru-RU" dirty="0" smtClean="0"/>
              <a:t>артистические умения;</a:t>
            </a:r>
          </a:p>
          <a:p>
            <a:pPr lvl="1"/>
            <a:r>
              <a:rPr lang="ru-RU" dirty="0" smtClean="0"/>
              <a:t>умение использовать различные средства наглядности при выступлении;</a:t>
            </a:r>
          </a:p>
          <a:p>
            <a:pPr lvl="1"/>
            <a:r>
              <a:rPr lang="ru-RU" dirty="0" smtClean="0"/>
              <a:t>умение отвечать на незапланированные вопросы.</a:t>
            </a:r>
          </a:p>
          <a:p>
            <a:pPr marL="716280" indent="-533400">
              <a:lnSpc>
                <a:spcPct val="80000"/>
              </a:lnSpc>
              <a:buNone/>
            </a:pPr>
            <a:endParaRPr lang="ru-RU" sz="24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187624" y="188640"/>
            <a:ext cx="7704856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Общеучебные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умения и навыки, формирующиеся в процессе проектной деятельности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956" name="Picture 4" descr="img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32656"/>
            <a:ext cx="8064500" cy="6276975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404664"/>
            <a:ext cx="756084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/>
              <a:t>Учебные проекты делят на:</a:t>
            </a:r>
          </a:p>
          <a:p>
            <a:pPr>
              <a:lnSpc>
                <a:spcPct val="150000"/>
              </a:lnSpc>
            </a:pPr>
            <a:endParaRPr lang="ru-RU" sz="2400" b="1" dirty="0" smtClean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2400" b="1" dirty="0" smtClean="0"/>
              <a:t>По направленности: </a:t>
            </a:r>
            <a:r>
              <a:rPr lang="ru-RU" sz="2400" dirty="0" smtClean="0"/>
              <a:t>исследовательские, информационные, творческие и др.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2400" b="1" dirty="0" smtClean="0"/>
              <a:t>По количеству участников: </a:t>
            </a:r>
            <a:r>
              <a:rPr lang="ru-RU" sz="2400" dirty="0" smtClean="0"/>
              <a:t>групповые, индивидуальные.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2400" b="1" dirty="0" smtClean="0"/>
              <a:t>По количеству предметов:</a:t>
            </a:r>
            <a:r>
              <a:rPr lang="ru-RU" sz="2400" dirty="0" smtClean="0"/>
              <a:t> </a:t>
            </a:r>
            <a:r>
              <a:rPr lang="ru-RU" sz="2400" dirty="0" err="1" smtClean="0"/>
              <a:t>монопроекты</a:t>
            </a:r>
            <a:r>
              <a:rPr lang="ru-RU" sz="2400" dirty="0" smtClean="0"/>
              <a:t>, </a:t>
            </a:r>
            <a:r>
              <a:rPr lang="ru-RU" sz="2400" dirty="0" err="1" smtClean="0"/>
              <a:t>межпредметные</a:t>
            </a:r>
            <a:r>
              <a:rPr lang="ru-RU" sz="2400" dirty="0" smtClean="0"/>
              <a:t>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2400" b="1" dirty="0" smtClean="0"/>
              <a:t>По продолжительности: </a:t>
            </a:r>
            <a:r>
              <a:rPr lang="ru-RU" sz="2400" dirty="0" smtClean="0"/>
              <a:t>мини-проекты, краткосрочные, долгосрочные.</a:t>
            </a:r>
          </a:p>
          <a:p>
            <a:pPr marL="342900" indent="-34290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116632"/>
            <a:ext cx="7848872" cy="1152525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Характеристика основных видов </a:t>
            </a:r>
            <a:r>
              <a:rPr lang="ru-RU" sz="3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деятельности </a:t>
            </a:r>
            <a:r>
              <a:rPr lang="ru-RU" sz="32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учащихся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idx="1"/>
          </p:nvPr>
        </p:nvSpPr>
        <p:spPr>
          <a:xfrm>
            <a:off x="1259632" y="1196752"/>
            <a:ext cx="7704856" cy="518457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800" dirty="0" smtClean="0"/>
              <a:t>Объяснять</a:t>
            </a:r>
            <a:r>
              <a:rPr lang="ru-RU" sz="2800" dirty="0"/>
              <a:t>, сравнивать, анализировать.</a:t>
            </a:r>
          </a:p>
          <a:p>
            <a:pPr>
              <a:lnSpc>
                <a:spcPct val="150000"/>
              </a:lnSpc>
            </a:pPr>
            <a:r>
              <a:rPr lang="ru-RU" sz="2800" dirty="0"/>
              <a:t>Выделять существенные признаки. </a:t>
            </a:r>
          </a:p>
          <a:p>
            <a:pPr>
              <a:lnSpc>
                <a:spcPct val="150000"/>
              </a:lnSpc>
            </a:pPr>
            <a:r>
              <a:rPr lang="ru-RU" sz="2800" dirty="0"/>
              <a:t>Наблюдать, описывать, классифицировать.</a:t>
            </a:r>
          </a:p>
          <a:p>
            <a:pPr>
              <a:lnSpc>
                <a:spcPct val="150000"/>
              </a:lnSpc>
            </a:pPr>
            <a:r>
              <a:rPr lang="ru-RU" sz="2800" dirty="0"/>
              <a:t>Проводить эксперимент, выдвигать гипотезы.</a:t>
            </a:r>
          </a:p>
          <a:p>
            <a:pPr>
              <a:lnSpc>
                <a:spcPct val="150000"/>
              </a:lnSpc>
            </a:pPr>
            <a:r>
              <a:rPr lang="ru-RU" sz="2800" dirty="0"/>
              <a:t>Делать выводы и умозаключения.</a:t>
            </a:r>
          </a:p>
          <a:p>
            <a:pPr>
              <a:lnSpc>
                <a:spcPct val="150000"/>
              </a:lnSpc>
            </a:pPr>
            <a:r>
              <a:rPr lang="ru-RU" sz="2800" dirty="0"/>
              <a:t>Приводить доказательства, оценивать и аргументировать свою точку зрения.</a:t>
            </a: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260648"/>
            <a:ext cx="7920880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 smtClean="0"/>
              <a:t>Алгоритм </a:t>
            </a:r>
            <a:r>
              <a:rPr lang="ru-RU" sz="2800" b="1" dirty="0"/>
              <a:t>работы</a:t>
            </a:r>
            <a:r>
              <a:rPr lang="ru-RU" sz="2800" b="1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ru-RU" sz="2800" dirty="0" smtClean="0"/>
              <a:t>1</a:t>
            </a:r>
            <a:r>
              <a:rPr lang="ru-RU" sz="2800" dirty="0"/>
              <a:t>. Определение темы мини-проекта.</a:t>
            </a:r>
          </a:p>
          <a:p>
            <a:pPr>
              <a:lnSpc>
                <a:spcPct val="150000"/>
              </a:lnSpc>
            </a:pPr>
            <a:r>
              <a:rPr lang="ru-RU" sz="2800" dirty="0"/>
              <a:t>2. Постановка проблемы.</a:t>
            </a:r>
          </a:p>
          <a:p>
            <a:pPr>
              <a:lnSpc>
                <a:spcPct val="150000"/>
              </a:lnSpc>
            </a:pPr>
            <a:r>
              <a:rPr lang="ru-RU" sz="2800" dirty="0"/>
              <a:t>3. Определение цели работы.</a:t>
            </a:r>
          </a:p>
          <a:p>
            <a:pPr>
              <a:lnSpc>
                <a:spcPct val="150000"/>
              </a:lnSpc>
            </a:pPr>
            <a:r>
              <a:rPr lang="ru-RU" sz="2800" dirty="0"/>
              <a:t>4. Выбор объекта исследования.</a:t>
            </a:r>
          </a:p>
          <a:p>
            <a:pPr>
              <a:lnSpc>
                <a:spcPct val="150000"/>
              </a:lnSpc>
            </a:pPr>
            <a:r>
              <a:rPr lang="ru-RU" sz="2800" dirty="0"/>
              <a:t>5. Формулирование рабочей </a:t>
            </a:r>
            <a:r>
              <a:rPr lang="ru-RU" sz="2800" dirty="0" smtClean="0"/>
              <a:t>гипотезы. Определение </a:t>
            </a:r>
            <a:r>
              <a:rPr lang="ru-RU" sz="2800" dirty="0"/>
              <a:t>конкретных </a:t>
            </a:r>
            <a:r>
              <a:rPr lang="ru-RU" sz="2800" dirty="0" smtClean="0"/>
              <a:t>задач, решение </a:t>
            </a:r>
            <a:r>
              <a:rPr lang="ru-RU" sz="2800" dirty="0"/>
              <a:t>которых позволит достичь поставленной цели.</a:t>
            </a:r>
          </a:p>
          <a:p>
            <a:pPr>
              <a:lnSpc>
                <a:spcPct val="150000"/>
              </a:lnSpc>
            </a:pPr>
            <a:r>
              <a:rPr lang="ru-RU" sz="2800" dirty="0"/>
              <a:t>6. Результаты исследований.</a:t>
            </a:r>
          </a:p>
          <a:p>
            <a:endParaRPr lang="ru-RU" dirty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188640"/>
            <a:ext cx="7704856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/>
              <a:t>Схема оформления учащимися </a:t>
            </a:r>
            <a:endParaRPr lang="ru-RU" sz="2800" b="1" dirty="0" smtClean="0"/>
          </a:p>
          <a:p>
            <a:pPr>
              <a:lnSpc>
                <a:spcPct val="150000"/>
              </a:lnSpc>
            </a:pPr>
            <a:r>
              <a:rPr lang="ru-RU" sz="2800" b="1" dirty="0" smtClean="0"/>
              <a:t>мини-проекта: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dirty="0" smtClean="0"/>
              <a:t>Тема</a:t>
            </a:r>
            <a:endParaRPr lang="ru-RU" sz="28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dirty="0" smtClean="0"/>
              <a:t>Проблема</a:t>
            </a:r>
            <a:endParaRPr lang="ru-RU" sz="28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dirty="0"/>
              <a:t>Объект </a:t>
            </a:r>
            <a:r>
              <a:rPr lang="ru-RU" sz="2800" dirty="0" smtClean="0"/>
              <a:t>исследования</a:t>
            </a:r>
            <a:endParaRPr lang="ru-RU" sz="28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dirty="0"/>
              <a:t>Цель, </a:t>
            </a:r>
            <a:r>
              <a:rPr lang="ru-RU" sz="2800" dirty="0" smtClean="0"/>
              <a:t>задачи</a:t>
            </a:r>
            <a:endParaRPr lang="ru-RU" sz="28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dirty="0"/>
              <a:t>Рабочая </a:t>
            </a:r>
            <a:r>
              <a:rPr lang="ru-RU" sz="2800" dirty="0" smtClean="0"/>
              <a:t>гипотеза</a:t>
            </a:r>
            <a:endParaRPr lang="ru-RU" sz="28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dirty="0"/>
              <a:t>Результаты </a:t>
            </a:r>
            <a:r>
              <a:rPr lang="ru-RU" sz="2800" dirty="0" smtClean="0"/>
              <a:t>исследований</a:t>
            </a:r>
            <a:endParaRPr lang="ru-RU" sz="2800" dirty="0"/>
          </a:p>
          <a:p>
            <a:pPr>
              <a:lnSpc>
                <a:spcPct val="150000"/>
              </a:lnSpc>
            </a:pPr>
            <a:endParaRPr lang="ru-RU" sz="2400" dirty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920880" cy="1143000"/>
          </a:xfrm>
        </p:spPr>
        <p:txBody>
          <a:bodyPr>
            <a:normAutofit/>
          </a:bodyPr>
          <a:lstStyle/>
          <a:p>
            <a:r>
              <a:rPr lang="ru-RU" sz="2400" b="1" dirty="0" err="1" smtClean="0"/>
              <a:t>Общеучебные</a:t>
            </a:r>
            <a:r>
              <a:rPr lang="ru-RU" sz="2400" b="1" dirty="0" smtClean="0"/>
              <a:t> умения и навыки, формирующиеся в процессе проектной деятельности</a:t>
            </a:r>
            <a:endParaRPr lang="ru-RU" sz="2400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Рефлексивные умения:</a:t>
            </a:r>
          </a:p>
          <a:p>
            <a:pPr lvl="1"/>
            <a:r>
              <a:rPr lang="ru-RU" dirty="0" smtClean="0"/>
              <a:t>умения осмыслить задачу, для решения которой недостаточно знаний;</a:t>
            </a:r>
          </a:p>
          <a:p>
            <a:pPr lvl="1"/>
            <a:r>
              <a:rPr lang="ru-RU" dirty="0" smtClean="0"/>
              <a:t>умение отвечать на вопрос: чему нужно научиться для решения поставленной задачи?</a:t>
            </a:r>
          </a:p>
          <a:p>
            <a:endParaRPr lang="ru-RU" dirty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188640"/>
            <a:ext cx="7793037" cy="839787"/>
          </a:xfrm>
        </p:spPr>
        <p:txBody>
          <a:bodyPr/>
          <a:lstStyle/>
          <a:p>
            <a:r>
              <a:rPr lang="ru-RU" sz="2400" b="1" dirty="0" err="1" smtClean="0"/>
              <a:t>Общеучебные</a:t>
            </a:r>
            <a:r>
              <a:rPr lang="ru-RU" sz="2400" b="1" dirty="0" smtClean="0"/>
              <a:t> умения и навыки, формирующиеся в процессе проектной деятельности</a:t>
            </a:r>
            <a:endParaRPr lang="ru-RU" sz="2400" b="1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1115616" y="1052736"/>
            <a:ext cx="7818072" cy="5616624"/>
          </a:xfrm>
        </p:spPr>
        <p:txBody>
          <a:bodyPr>
            <a:normAutofit fontScale="77500" lnSpcReduction="20000"/>
          </a:bodyPr>
          <a:lstStyle/>
          <a:p>
            <a:r>
              <a:rPr lang="ru-RU" sz="3600" b="1" dirty="0" smtClean="0"/>
              <a:t>Поисковые (исследовательские) умения:</a:t>
            </a:r>
          </a:p>
          <a:p>
            <a:pPr lvl="1"/>
            <a:r>
              <a:rPr lang="ru-RU" sz="3600" dirty="0" smtClean="0"/>
              <a:t>умение самостоятельно генерировать идеи, т.е. изобретать способ действия, привлекая знания из различных областей;</a:t>
            </a:r>
          </a:p>
          <a:p>
            <a:pPr lvl="1"/>
            <a:r>
              <a:rPr lang="ru-RU" sz="3600" dirty="0" smtClean="0"/>
              <a:t>умение самостоятельно найти недостающую информацию в информационном поле;</a:t>
            </a:r>
          </a:p>
          <a:p>
            <a:pPr lvl="1"/>
            <a:r>
              <a:rPr lang="ru-RU" sz="3600" dirty="0" smtClean="0"/>
              <a:t>умение запросить недостающую </a:t>
            </a:r>
            <a:r>
              <a:rPr lang="ru-RU" sz="3600" dirty="0" smtClean="0"/>
              <a:t>информацию </a:t>
            </a:r>
            <a:r>
              <a:rPr lang="ru-RU" sz="3600" dirty="0" smtClean="0"/>
              <a:t>у эксперта (учителя, специалиста);</a:t>
            </a:r>
          </a:p>
          <a:p>
            <a:pPr lvl="1"/>
            <a:r>
              <a:rPr lang="ru-RU" sz="3600" dirty="0" smtClean="0"/>
              <a:t>умение находить несколько вариантов решения проблемы;</a:t>
            </a:r>
          </a:p>
          <a:p>
            <a:pPr lvl="1"/>
            <a:r>
              <a:rPr lang="ru-RU" sz="3600" dirty="0" smtClean="0"/>
              <a:t>умение выдвигать гипотезы;</a:t>
            </a:r>
          </a:p>
          <a:p>
            <a:pPr lvl="1"/>
            <a:r>
              <a:rPr lang="ru-RU" sz="3600" dirty="0" smtClean="0"/>
              <a:t>умение устанавливать причинно-следственные связи.</a:t>
            </a:r>
          </a:p>
          <a:p>
            <a:pPr>
              <a:lnSpc>
                <a:spcPct val="80000"/>
              </a:lnSpc>
            </a:pPr>
            <a:endParaRPr lang="ru-RU" sz="1800" dirty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1042988" y="1340768"/>
            <a:ext cx="7921500" cy="5256584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Умения работать сотрудничая:</a:t>
            </a:r>
          </a:p>
          <a:p>
            <a:pPr lvl="1"/>
            <a:r>
              <a:rPr lang="ru-RU" dirty="0" smtClean="0"/>
              <a:t>умения коллективного планирования;</a:t>
            </a:r>
          </a:p>
          <a:p>
            <a:pPr lvl="1"/>
            <a:r>
              <a:rPr lang="ru-RU" dirty="0" smtClean="0"/>
              <a:t>умение взаимодействовать с любым партнером;</a:t>
            </a:r>
          </a:p>
          <a:p>
            <a:pPr lvl="1"/>
            <a:r>
              <a:rPr lang="ru-RU" dirty="0" smtClean="0"/>
              <a:t>умения взаимопомощи в группе в решении общих задач;</a:t>
            </a:r>
          </a:p>
          <a:p>
            <a:pPr lvl="1"/>
            <a:r>
              <a:rPr lang="ru-RU" dirty="0" smtClean="0"/>
              <a:t>навыки делового партнерского общения;</a:t>
            </a:r>
          </a:p>
          <a:p>
            <a:pPr lvl="1"/>
            <a:r>
              <a:rPr lang="ru-RU" dirty="0" smtClean="0"/>
              <a:t>умения находить и исправлять ошибки в работе других участников группы.</a:t>
            </a:r>
            <a:endParaRPr lang="ru-RU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err="1" smtClean="0"/>
              <a:t>Общеучебные</a:t>
            </a:r>
            <a:r>
              <a:rPr lang="ru-RU" sz="2400" b="1" dirty="0" smtClean="0"/>
              <a:t> умения и навыки, формирующиеся в процессе проектной деятельности</a:t>
            </a:r>
            <a:endParaRPr lang="ru-RU" sz="2400" b="1" dirty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410</TotalTime>
  <Words>455</Words>
  <Application>Microsoft Office PowerPoint</Application>
  <PresentationFormat>Экран (4:3)</PresentationFormat>
  <Paragraphs>71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Tahoma</vt:lpstr>
      <vt:lpstr>Wingdings</vt:lpstr>
      <vt:lpstr>Arial Unicode MS</vt:lpstr>
      <vt:lpstr>Times New Roman</vt:lpstr>
      <vt:lpstr>Солнцестояние</vt:lpstr>
      <vt:lpstr>Мини-проекты </vt:lpstr>
      <vt:lpstr>Слайд 2</vt:lpstr>
      <vt:lpstr>Слайд 3</vt:lpstr>
      <vt:lpstr>Характеристика основных видов  деятельности учащихся</vt:lpstr>
      <vt:lpstr>Слайд 5</vt:lpstr>
      <vt:lpstr>Слайд 6</vt:lpstr>
      <vt:lpstr>Общеучебные умения и навыки, формирующиеся в процессе проектной деятельности</vt:lpstr>
      <vt:lpstr>Общеучебные умения и навыки, формирующиеся в процессе проектной деятельности</vt:lpstr>
      <vt:lpstr>Общеучебные умения и навыки, формирующиеся в процессе проектной деятельности</vt:lpstr>
      <vt:lpstr>Слайд 10</vt:lpstr>
      <vt:lpstr>Слайд 11</vt:lpstr>
      <vt:lpstr>Слайд 12</vt:lpstr>
    </vt:vector>
  </TitlesOfParts>
  <Company>oleg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Орлова Наталия Александровна</dc:title>
  <dc:creator>oleg</dc:creator>
  <cp:lastModifiedBy>админ</cp:lastModifiedBy>
  <cp:revision>14</cp:revision>
  <dcterms:created xsi:type="dcterms:W3CDTF">2009-09-07T15:27:38Z</dcterms:created>
  <dcterms:modified xsi:type="dcterms:W3CDTF">2013-11-04T09:07:36Z</dcterms:modified>
</cp:coreProperties>
</file>