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2"/>
  </p:handoutMasterIdLst>
  <p:sldIdLst>
    <p:sldId id="267" r:id="rId2"/>
    <p:sldId id="256" r:id="rId3"/>
    <p:sldId id="257" r:id="rId4"/>
    <p:sldId id="258" r:id="rId5"/>
    <p:sldId id="259" r:id="rId6"/>
    <p:sldId id="260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7DB89-E418-4B01-BBA9-DB19D4B22ACE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87362-3185-4CFD-861D-D3BAC7817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94F324B-092C-4513-BBDA-B2DE35667033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A474D5A-013E-435D-BC93-58AA9C2FD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F324B-092C-4513-BBDA-B2DE35667033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74D5A-013E-435D-BC93-58AA9C2FD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F324B-092C-4513-BBDA-B2DE35667033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74D5A-013E-435D-BC93-58AA9C2FD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F324B-092C-4513-BBDA-B2DE35667033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74D5A-013E-435D-BC93-58AA9C2FD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94F324B-092C-4513-BBDA-B2DE35667033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A474D5A-013E-435D-BC93-58AA9C2FD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F324B-092C-4513-BBDA-B2DE35667033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A474D5A-013E-435D-BC93-58AA9C2FD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F324B-092C-4513-BBDA-B2DE35667033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A474D5A-013E-435D-BC93-58AA9C2FD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F324B-092C-4513-BBDA-B2DE35667033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74D5A-013E-435D-BC93-58AA9C2FD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F324B-092C-4513-BBDA-B2DE35667033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74D5A-013E-435D-BC93-58AA9C2FD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94F324B-092C-4513-BBDA-B2DE35667033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A474D5A-013E-435D-BC93-58AA9C2FD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94F324B-092C-4513-BBDA-B2DE35667033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A474D5A-013E-435D-BC93-58AA9C2FD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94F324B-092C-4513-BBDA-B2DE35667033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A474D5A-013E-435D-BC93-58AA9C2FD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642918"/>
            <a:ext cx="8186766" cy="55295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3900" i="1" dirty="0" smtClean="0"/>
              <a:t>Процесс изучения текста</a:t>
            </a:r>
            <a:br>
              <a:rPr lang="ru-RU" sz="3900" i="1" dirty="0" smtClean="0"/>
            </a:br>
            <a:r>
              <a:rPr lang="ru-RU" sz="3900" i="1" dirty="0" smtClean="0"/>
              <a:t> </a:t>
            </a:r>
            <a:r>
              <a:rPr lang="ru-RU" sz="3900" i="1" dirty="0" smtClean="0"/>
              <a:t>с помощью технологии «</a:t>
            </a:r>
            <a:r>
              <a:rPr lang="ru-RU" sz="3900" i="1" dirty="0" smtClean="0"/>
              <a:t>ИНСЕРТ»</a:t>
            </a:r>
            <a:endParaRPr lang="en-US" sz="3900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Презентация </a:t>
            </a:r>
            <a:r>
              <a:rPr lang="ru-RU" dirty="0" smtClean="0"/>
              <a:t>преподавателя</a:t>
            </a:r>
          </a:p>
          <a:p>
            <a:pPr>
              <a:buNone/>
            </a:pPr>
            <a:r>
              <a:rPr lang="ru-RU" dirty="0" smtClean="0"/>
              <a:t>ГБПОУ «Педагогический колледж № 4 </a:t>
            </a:r>
          </a:p>
          <a:p>
            <a:pPr>
              <a:buNone/>
            </a:pPr>
            <a:r>
              <a:rPr lang="ru-RU" dirty="0" smtClean="0"/>
              <a:t>Санкт-Петербурга»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Настека</a:t>
            </a:r>
            <a:r>
              <a:rPr lang="ru-RU" dirty="0" smtClean="0"/>
              <a:t> Марины Викторовны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56724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sz="2800" b="1" i="1" dirty="0" smtClean="0"/>
              <a:t>Выводы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Таким </a:t>
            </a:r>
            <a:r>
              <a:rPr lang="ru-RU" sz="2800" dirty="0" smtClean="0"/>
              <a:t>образом, преподаватель обеспечивает вдумчивое, внимательное чтение с текста.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Прием </a:t>
            </a:r>
            <a:r>
              <a:rPr lang="ru-RU" b="1" i="1" dirty="0" smtClean="0"/>
              <a:t>способствует: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развитию аналитического мышления, 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является средством отслеживания материала.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71480"/>
            <a:ext cx="7486680" cy="5000660"/>
          </a:xfrm>
        </p:spPr>
        <p:txBody>
          <a:bodyPr>
            <a:normAutofit fontScale="92500" lnSpcReduction="10000"/>
          </a:bodyPr>
          <a:lstStyle/>
          <a:p>
            <a:pPr algn="just"/>
            <a:endParaRPr lang="ru-RU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I N S E R T</a:t>
            </a:r>
            <a:endParaRPr lang="ru-RU" sz="4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endParaRPr lang="ru-RU" sz="4400" dirty="0" smtClean="0">
              <a:cs typeface="Times New Roman" pitchFamily="18" charset="0"/>
            </a:endParaRPr>
          </a:p>
          <a:p>
            <a:endParaRPr lang="ru-RU" sz="4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ru-RU" sz="4400" dirty="0" smtClean="0">
                <a:solidFill>
                  <a:schemeClr val="tx1"/>
                </a:solidFill>
                <a:cs typeface="Times New Roman" pitchFamily="18" charset="0"/>
              </a:rPr>
              <a:t>Интерактивная </a:t>
            </a:r>
            <a:r>
              <a:rPr lang="ru-RU" sz="4400" dirty="0" smtClean="0">
                <a:solidFill>
                  <a:schemeClr val="tx1"/>
                </a:solidFill>
                <a:cs typeface="Times New Roman" pitchFamily="18" charset="0"/>
              </a:rPr>
              <a:t>система разметки текста </a:t>
            </a:r>
          </a:p>
          <a:p>
            <a:r>
              <a:rPr lang="ru-RU" sz="4400" dirty="0" smtClean="0">
                <a:solidFill>
                  <a:schemeClr val="tx1"/>
                </a:solidFill>
                <a:cs typeface="Times New Roman" pitchFamily="18" charset="0"/>
              </a:rPr>
              <a:t>для эффективного чтения</a:t>
            </a:r>
          </a:p>
          <a:p>
            <a:r>
              <a:rPr lang="ru-RU" sz="4400" dirty="0" smtClean="0">
                <a:solidFill>
                  <a:schemeClr val="tx1"/>
                </a:solidFill>
                <a:cs typeface="Times New Roman" pitchFamily="18" charset="0"/>
              </a:rPr>
              <a:t> и размышления</a:t>
            </a:r>
            <a:endParaRPr lang="en-US" sz="4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44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endParaRPr lang="ru-RU" sz="44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928670"/>
            <a:ext cx="7901014" cy="52438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cs typeface="Times New Roman" pitchFamily="18" charset="0"/>
              </a:rPr>
              <a:t>Область применения</a:t>
            </a:r>
            <a:endParaRPr lang="ru-RU" sz="3000" b="1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buNone/>
            </a:pPr>
            <a:endParaRPr lang="ru-RU" sz="3000" b="1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b="1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3000" b="1" i="1" dirty="0" smtClean="0">
                <a:solidFill>
                  <a:schemeClr val="tx1"/>
                </a:solidFill>
                <a:cs typeface="Times New Roman" pitchFamily="18" charset="0"/>
              </a:rPr>
              <a:t>предлагаемые преподавателем в распечатанном виде: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   научные тексты 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   научно-популярные тексты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   художественные тексты 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   </a:t>
            </a:r>
            <a:r>
              <a:rPr lang="ru-RU" sz="3600" dirty="0" err="1" smtClean="0">
                <a:solidFill>
                  <a:schemeClr val="tx1"/>
                </a:solidFill>
                <a:cs typeface="Times New Roman" pitchFamily="18" charset="0"/>
              </a:rPr>
              <a:t>медиатексты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   тексты лекций 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472518" cy="574391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i="1" dirty="0" smtClean="0"/>
              <a:t>    </a:t>
            </a:r>
          </a:p>
          <a:p>
            <a:pPr algn="ctr">
              <a:buNone/>
            </a:pPr>
            <a:r>
              <a:rPr lang="ru-RU" b="1" dirty="0" smtClean="0"/>
              <a:t>Этапы работы с текстом</a:t>
            </a:r>
            <a:endParaRPr lang="ru-RU" b="1" i="1" dirty="0" smtClean="0"/>
          </a:p>
          <a:p>
            <a:pPr algn="ctr">
              <a:buNone/>
            </a:pPr>
            <a:endParaRPr lang="ru-RU" sz="2800" b="1" i="1" dirty="0" smtClean="0"/>
          </a:p>
          <a:p>
            <a:pPr>
              <a:buNone/>
            </a:pPr>
            <a:r>
              <a:rPr lang="ru-RU" b="1" i="1" dirty="0" smtClean="0"/>
              <a:t>1 </a:t>
            </a:r>
            <a:r>
              <a:rPr lang="ru-RU" b="1" i="1" dirty="0" smtClean="0"/>
              <a:t>этап</a:t>
            </a:r>
          </a:p>
          <a:p>
            <a:pPr algn="just">
              <a:buNone/>
            </a:pPr>
            <a:endParaRPr lang="ru-RU" sz="2800" b="1" i="1" dirty="0" smtClean="0"/>
          </a:p>
          <a:p>
            <a:pPr algn="just">
              <a:buNone/>
            </a:pPr>
            <a:r>
              <a:rPr lang="ru-RU" sz="2800" b="1" i="1" dirty="0" smtClean="0"/>
              <a:t>Студентам </a:t>
            </a:r>
            <a:r>
              <a:rPr lang="ru-RU" sz="2800" b="1" i="1" dirty="0" smtClean="0"/>
              <a:t>предлагается </a:t>
            </a:r>
            <a:r>
              <a:rPr lang="ru-RU" sz="2800" b="1" i="1" dirty="0" smtClean="0"/>
              <a:t>система</a:t>
            </a:r>
          </a:p>
          <a:p>
            <a:pPr algn="just">
              <a:buNone/>
            </a:pPr>
            <a:r>
              <a:rPr lang="ru-RU" sz="2800" b="1" i="1" dirty="0" smtClean="0"/>
              <a:t>маркировки </a:t>
            </a:r>
            <a:r>
              <a:rPr lang="ru-RU" sz="2800" b="1" i="1" dirty="0" smtClean="0"/>
              <a:t>текста следующим образом</a:t>
            </a:r>
            <a:r>
              <a:rPr lang="ru-RU" sz="2800" b="1" i="1" dirty="0" smtClean="0"/>
              <a:t>:</a:t>
            </a:r>
          </a:p>
          <a:p>
            <a:pPr algn="just">
              <a:buNone/>
            </a:pPr>
            <a:endParaRPr lang="ru-RU" sz="2800" b="1" i="1" dirty="0" smtClean="0"/>
          </a:p>
          <a:p>
            <a:pPr algn="just">
              <a:buNone/>
            </a:pPr>
            <a:r>
              <a:rPr lang="ru-RU" b="1" dirty="0" smtClean="0"/>
              <a:t>«</a:t>
            </a:r>
            <a:r>
              <a:rPr lang="en-US" b="1" dirty="0" smtClean="0"/>
              <a:t>V</a:t>
            </a:r>
            <a:r>
              <a:rPr lang="ru-RU" b="1" dirty="0" smtClean="0"/>
              <a:t>» </a:t>
            </a:r>
            <a:r>
              <a:rPr lang="ru-RU" dirty="0" smtClean="0"/>
              <a:t>– уже знаю</a:t>
            </a:r>
          </a:p>
          <a:p>
            <a:pPr algn="just">
              <a:buNone/>
            </a:pPr>
            <a:r>
              <a:rPr lang="ru-RU" b="1" dirty="0" smtClean="0"/>
              <a:t>«+»</a:t>
            </a:r>
            <a:r>
              <a:rPr lang="ru-RU" dirty="0" smtClean="0"/>
              <a:t> –ново для меня</a:t>
            </a:r>
          </a:p>
          <a:p>
            <a:pPr algn="just">
              <a:buNone/>
            </a:pPr>
            <a:r>
              <a:rPr lang="ru-RU" b="1" dirty="0" smtClean="0"/>
              <a:t>«-»</a:t>
            </a:r>
            <a:r>
              <a:rPr lang="ru-RU" dirty="0" smtClean="0"/>
              <a:t> - не знал(а), думал(а) иначе</a:t>
            </a:r>
          </a:p>
          <a:p>
            <a:pPr algn="just">
              <a:buNone/>
            </a:pPr>
            <a:r>
              <a:rPr lang="ru-RU" b="1" dirty="0" smtClean="0"/>
              <a:t>«?»</a:t>
            </a:r>
            <a:r>
              <a:rPr lang="ru-RU" dirty="0" smtClean="0"/>
              <a:t> – непонятно, необходимо уточнить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14356"/>
            <a:ext cx="7729534" cy="58832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</a:t>
            </a:r>
            <a:endParaRPr lang="ru-RU" sz="4400" dirty="0" smtClean="0"/>
          </a:p>
          <a:p>
            <a:pPr>
              <a:buNone/>
            </a:pPr>
            <a:r>
              <a:rPr lang="ru-RU" sz="4400" b="1" i="1" dirty="0" smtClean="0"/>
              <a:t>2 этап</a:t>
            </a: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Чтение </a:t>
            </a:r>
            <a:r>
              <a:rPr lang="ru-RU" sz="4400" dirty="0" smtClean="0"/>
              <a:t>студентами текста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и последовательная его маркировка на полях.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3 этап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Систематизация </a:t>
            </a:r>
            <a:r>
              <a:rPr lang="ru-RU" dirty="0" smtClean="0"/>
              <a:t>информации в сводную таблицу: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6" y="2786058"/>
          <a:ext cx="5667376" cy="28575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6844"/>
                <a:gridCol w="1416844"/>
                <a:gridCol w="1416844"/>
                <a:gridCol w="1416844"/>
              </a:tblGrid>
              <a:tr h="9525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25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25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186766" cy="61261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sz="4400" b="1" i="1" dirty="0" smtClean="0"/>
              <a:t>Важно!</a:t>
            </a:r>
            <a:endParaRPr lang="ru-RU" sz="44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Заполняя </a:t>
            </a:r>
            <a:r>
              <a:rPr lang="ru-RU" sz="4000" dirty="0" smtClean="0"/>
              <a:t>таблицу </a:t>
            </a:r>
            <a:r>
              <a:rPr lang="ru-RU" sz="4000" dirty="0" smtClean="0"/>
              <a:t>студенты возвращаются </a:t>
            </a:r>
            <a:r>
              <a:rPr lang="ru-RU" sz="4000" dirty="0" smtClean="0"/>
              <a:t>еще раз к тексту.</a:t>
            </a:r>
            <a:endParaRPr lang="ru-RU" sz="4000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768997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 </a:t>
            </a:r>
            <a:endParaRPr lang="ru-RU" sz="4400" dirty="0" smtClean="0"/>
          </a:p>
          <a:p>
            <a:pPr>
              <a:buNone/>
            </a:pPr>
            <a:r>
              <a:rPr lang="ru-RU" sz="4400" b="1" i="1" dirty="0" smtClean="0"/>
              <a:t>4 этап</a:t>
            </a: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  Совместное </a:t>
            </a:r>
            <a:r>
              <a:rPr lang="ru-RU" sz="4400" dirty="0" smtClean="0"/>
              <a:t>обсуждение записей, внесенных студентами в таблицу.</a:t>
            </a:r>
            <a:endParaRPr lang="ru-RU" sz="4400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7439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Важно!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Обсуждение </a:t>
            </a:r>
            <a:r>
              <a:rPr lang="ru-RU" dirty="0" smtClean="0"/>
              <a:t>записей позволяет возвращаться к своим первоначальным заметкам, вспомнить, что знал по данной теме раньше.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120</TotalTime>
  <Words>122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N S E R T</dc:title>
  <dc:creator>Марина</dc:creator>
  <cp:lastModifiedBy>Admin</cp:lastModifiedBy>
  <cp:revision>17</cp:revision>
  <dcterms:created xsi:type="dcterms:W3CDTF">2013-10-16T08:39:32Z</dcterms:created>
  <dcterms:modified xsi:type="dcterms:W3CDTF">2013-11-02T17:37:17Z</dcterms:modified>
</cp:coreProperties>
</file>