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60" r:id="rId2"/>
    <p:sldId id="262" r:id="rId3"/>
    <p:sldId id="261" r:id="rId4"/>
    <p:sldId id="257" r:id="rId5"/>
    <p:sldId id="258" r:id="rId6"/>
    <p:sldId id="259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AFBAAAD-858E-4A7F-98AF-5988752847C8}" type="datetimeFigureOut">
              <a:rPr lang="ru-RU" smtClean="0"/>
              <a:pPr/>
              <a:t>30.10.2013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D370A86-1061-4731-9F1C-99B4EB0905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AAAD-858E-4A7F-98AF-5988752847C8}" type="datetimeFigureOut">
              <a:rPr lang="ru-RU" smtClean="0"/>
              <a:pPr/>
              <a:t>30.10.2013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0A86-1061-4731-9F1C-99B4EB0905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AAAD-858E-4A7F-98AF-5988752847C8}" type="datetimeFigureOut">
              <a:rPr lang="ru-RU" smtClean="0"/>
              <a:pPr/>
              <a:t>30.10.2013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0A86-1061-4731-9F1C-99B4EB0905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FBAAAD-858E-4A7F-98AF-5988752847C8}" type="datetimeFigureOut">
              <a:rPr lang="ru-RU" smtClean="0"/>
              <a:pPr/>
              <a:t>30.10.2013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D370A86-1061-4731-9F1C-99B4EB09058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AFBAAAD-858E-4A7F-98AF-5988752847C8}" type="datetimeFigureOut">
              <a:rPr lang="ru-RU" smtClean="0"/>
              <a:pPr/>
              <a:t>30.10.2013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D370A86-1061-4731-9F1C-99B4EB0905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AAAD-858E-4A7F-98AF-5988752847C8}" type="datetimeFigureOut">
              <a:rPr lang="ru-RU" smtClean="0"/>
              <a:pPr/>
              <a:t>30.10.2013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0A86-1061-4731-9F1C-99B4EB09058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AAAD-858E-4A7F-98AF-5988752847C8}" type="datetimeFigureOut">
              <a:rPr lang="ru-RU" smtClean="0"/>
              <a:pPr/>
              <a:t>30.10.2013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0A86-1061-4731-9F1C-99B4EB09058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FBAAAD-858E-4A7F-98AF-5988752847C8}" type="datetimeFigureOut">
              <a:rPr lang="ru-RU" smtClean="0"/>
              <a:pPr/>
              <a:t>30.10.2013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370A86-1061-4731-9F1C-99B4EB09058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AAAD-858E-4A7F-98AF-5988752847C8}" type="datetimeFigureOut">
              <a:rPr lang="ru-RU" smtClean="0"/>
              <a:pPr/>
              <a:t>30.10.2013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0A86-1061-4731-9F1C-99B4EB0905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FBAAAD-858E-4A7F-98AF-5988752847C8}" type="datetimeFigureOut">
              <a:rPr lang="ru-RU" smtClean="0"/>
              <a:pPr/>
              <a:t>30.10.2013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D370A86-1061-4731-9F1C-99B4EB09058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FBAAAD-858E-4A7F-98AF-5988752847C8}" type="datetimeFigureOut">
              <a:rPr lang="ru-RU" smtClean="0"/>
              <a:pPr/>
              <a:t>30.10.2013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370A86-1061-4731-9F1C-99B4EB09058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AFBAAAD-858E-4A7F-98AF-5988752847C8}" type="datetimeFigureOut">
              <a:rPr lang="ru-RU" smtClean="0"/>
              <a:pPr/>
              <a:t>30.10.2013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D370A86-1061-4731-9F1C-99B4EB0905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511288"/>
          </a:xfrm>
        </p:spPr>
        <p:txBody>
          <a:bodyPr>
            <a:normAutofit fontScale="90000"/>
          </a:bodyPr>
          <a:lstStyle/>
          <a:p>
            <a:r>
              <a:rPr lang="ru-RU" sz="2800" b="1" cap="none" dirty="0" smtClean="0">
                <a:ln/>
                <a:solidFill>
                  <a:schemeClr val="accent3"/>
                </a:solidFill>
              </a:rPr>
              <a:t/>
            </a:r>
            <a:br>
              <a:rPr lang="ru-RU" sz="2800" b="1" cap="none" dirty="0" smtClean="0">
                <a:ln/>
                <a:solidFill>
                  <a:schemeClr val="accent3"/>
                </a:solidFill>
              </a:rPr>
            </a:br>
            <a:r>
              <a:rPr lang="ru-RU" sz="2800" b="1" cap="none" dirty="0" smtClean="0">
                <a:ln/>
                <a:solidFill>
                  <a:schemeClr val="accent3"/>
                </a:solidFill>
              </a:rPr>
              <a:t/>
            </a:r>
            <a:br>
              <a:rPr lang="ru-RU" sz="2800" b="1" cap="none" dirty="0" smtClean="0">
                <a:ln/>
                <a:solidFill>
                  <a:schemeClr val="accent3"/>
                </a:solidFill>
              </a:rPr>
            </a:br>
            <a:r>
              <a:rPr lang="ru-RU" sz="2800" b="1" cap="none" dirty="0" smtClean="0">
                <a:ln/>
                <a:solidFill>
                  <a:schemeClr val="accent3"/>
                </a:solidFill>
              </a:rPr>
              <a:t/>
            </a:r>
            <a:br>
              <a:rPr lang="ru-RU" sz="2800" b="1" cap="none" dirty="0" smtClean="0">
                <a:ln/>
                <a:solidFill>
                  <a:schemeClr val="accent3"/>
                </a:solidFill>
              </a:rPr>
            </a:br>
            <a:r>
              <a:rPr lang="ru-RU" sz="2800" b="1" cap="none" dirty="0" smtClean="0">
                <a:ln/>
                <a:solidFill>
                  <a:schemeClr val="accent3"/>
                </a:solidFill>
              </a:rPr>
              <a:t/>
            </a:r>
            <a:br>
              <a:rPr lang="ru-RU" sz="2800" b="1" cap="none" dirty="0" smtClean="0">
                <a:ln/>
                <a:solidFill>
                  <a:schemeClr val="accent3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2852"/>
            <a:ext cx="8329642" cy="671514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4400" dirty="0" smtClean="0"/>
              <a:t>  </a:t>
            </a:r>
          </a:p>
          <a:p>
            <a:pPr>
              <a:buNone/>
            </a:pPr>
            <a:r>
              <a:rPr lang="ru-RU" sz="12800" b="1" dirty="0" smtClean="0">
                <a:solidFill>
                  <a:schemeClr val="accent2">
                    <a:lumMod val="50000"/>
                  </a:schemeClr>
                </a:solidFill>
              </a:rPr>
              <a:t>Применение</a:t>
            </a:r>
          </a:p>
          <a:p>
            <a:pPr>
              <a:buNone/>
            </a:pPr>
            <a:r>
              <a:rPr lang="ru-RU" sz="12800" b="1" dirty="0" smtClean="0">
                <a:solidFill>
                  <a:schemeClr val="accent2">
                    <a:lumMod val="50000"/>
                  </a:schemeClr>
                </a:solidFill>
              </a:rPr>
              <a:t>здоровьесберегающих </a:t>
            </a:r>
          </a:p>
          <a:p>
            <a:pPr>
              <a:buNone/>
            </a:pPr>
            <a:r>
              <a:rPr lang="ru-RU" sz="12800" b="1" dirty="0" smtClean="0">
                <a:solidFill>
                  <a:schemeClr val="accent2">
                    <a:lumMod val="50000"/>
                  </a:schemeClr>
                </a:solidFill>
              </a:rPr>
              <a:t>технологий в</a:t>
            </a:r>
          </a:p>
          <a:p>
            <a:pPr>
              <a:buNone/>
            </a:pPr>
            <a:r>
              <a:rPr lang="ru-RU" sz="12800" b="1" dirty="0" smtClean="0">
                <a:solidFill>
                  <a:schemeClr val="accent2">
                    <a:lumMod val="50000"/>
                  </a:schemeClr>
                </a:solidFill>
              </a:rPr>
              <a:t>образовательном процессе</a:t>
            </a:r>
          </a:p>
          <a:p>
            <a:pPr>
              <a:buNone/>
            </a:pPr>
            <a:endParaRPr lang="ru-RU" sz="1600" b="1" i="1" dirty="0" smtClean="0"/>
          </a:p>
          <a:p>
            <a:pPr>
              <a:buNone/>
            </a:pPr>
            <a:endParaRPr lang="ru-RU" sz="1600" b="1" i="1" dirty="0" smtClean="0"/>
          </a:p>
          <a:p>
            <a:pPr>
              <a:buNone/>
            </a:pPr>
            <a:endParaRPr lang="ru-RU" sz="1600" b="1" i="1" dirty="0" smtClean="0"/>
          </a:p>
          <a:p>
            <a:pPr>
              <a:buNone/>
            </a:pPr>
            <a:endParaRPr lang="ru-RU" sz="1600" b="1" i="1" dirty="0" smtClean="0"/>
          </a:p>
          <a:p>
            <a:pPr>
              <a:buNone/>
            </a:pPr>
            <a:endParaRPr lang="ru-RU" sz="1600" b="1" i="1" dirty="0" smtClean="0"/>
          </a:p>
          <a:p>
            <a:pPr>
              <a:buNone/>
            </a:pPr>
            <a:endParaRPr lang="ru-RU" sz="1600" b="1" i="1" dirty="0" smtClean="0"/>
          </a:p>
          <a:p>
            <a:pPr>
              <a:buNone/>
            </a:pPr>
            <a:endParaRPr lang="ru-RU" sz="1600" b="1" i="1" dirty="0" smtClean="0"/>
          </a:p>
          <a:p>
            <a:pPr>
              <a:buNone/>
            </a:pPr>
            <a:endParaRPr lang="ru-RU" sz="1600" b="1" i="1" dirty="0" smtClean="0"/>
          </a:p>
          <a:p>
            <a:pPr>
              <a:buNone/>
            </a:pPr>
            <a:endParaRPr lang="ru-RU" sz="1600" b="1" i="1" dirty="0" smtClean="0"/>
          </a:p>
          <a:p>
            <a:pPr>
              <a:buNone/>
            </a:pPr>
            <a:r>
              <a:rPr lang="ru-RU" sz="5600" b="1" i="1" dirty="0" smtClean="0"/>
              <a:t>«Забота о здоровье ребёнка –</a:t>
            </a:r>
          </a:p>
          <a:p>
            <a:pPr>
              <a:buNone/>
            </a:pPr>
            <a:r>
              <a:rPr lang="ru-RU" sz="5600" b="1" i="1" dirty="0" smtClean="0"/>
              <a:t> это  не просто комплекс санитарно-</a:t>
            </a:r>
          </a:p>
          <a:p>
            <a:pPr>
              <a:buNone/>
            </a:pPr>
            <a:r>
              <a:rPr lang="ru-RU" sz="5600" b="1" i="1" dirty="0" smtClean="0"/>
              <a:t>гигиенических норм и правил…         </a:t>
            </a:r>
          </a:p>
          <a:p>
            <a:pPr>
              <a:buNone/>
            </a:pPr>
            <a:r>
              <a:rPr lang="ru-RU" sz="5600" b="1" i="1" dirty="0" smtClean="0"/>
              <a:t>и не свод требований к режиму, </a:t>
            </a:r>
            <a:endParaRPr lang="ru-RU" sz="5600" dirty="0" smtClean="0"/>
          </a:p>
          <a:p>
            <a:pPr>
              <a:buNone/>
            </a:pPr>
            <a:r>
              <a:rPr lang="ru-RU" sz="5600" b="1" i="1" dirty="0" smtClean="0"/>
              <a:t>питанию, труду, отдыху. Это прежде</a:t>
            </a:r>
            <a:endParaRPr lang="ru-RU" sz="5600" dirty="0" smtClean="0"/>
          </a:p>
          <a:p>
            <a:pPr>
              <a:buNone/>
            </a:pPr>
            <a:r>
              <a:rPr lang="ru-RU" sz="5600" b="1" i="1" dirty="0" smtClean="0"/>
              <a:t>всего забота о гармоничной полноте</a:t>
            </a:r>
            <a:endParaRPr lang="ru-RU" sz="5600" dirty="0" smtClean="0"/>
          </a:p>
          <a:p>
            <a:pPr>
              <a:buNone/>
            </a:pPr>
            <a:r>
              <a:rPr lang="ru-RU" sz="5600" b="1" i="1" dirty="0" smtClean="0"/>
              <a:t>всех физических и духовных сил, и</a:t>
            </a:r>
            <a:endParaRPr lang="ru-RU" sz="5600" dirty="0" smtClean="0"/>
          </a:p>
          <a:p>
            <a:pPr>
              <a:buNone/>
            </a:pPr>
            <a:r>
              <a:rPr lang="ru-RU" sz="5600" b="1" i="1" dirty="0" smtClean="0"/>
              <a:t>венцом этой гармонии является </a:t>
            </a:r>
            <a:endParaRPr lang="ru-RU" sz="5600" dirty="0" smtClean="0"/>
          </a:p>
          <a:p>
            <a:pPr>
              <a:buNone/>
            </a:pPr>
            <a:r>
              <a:rPr lang="ru-RU" sz="5600" b="1" i="1" dirty="0" smtClean="0"/>
              <a:t>радость творчества»</a:t>
            </a:r>
            <a:endParaRPr lang="ru-RU" sz="5600" dirty="0" smtClean="0"/>
          </a:p>
          <a:p>
            <a:pPr>
              <a:buNone/>
            </a:pPr>
            <a:r>
              <a:rPr lang="ru-RU" sz="5600" b="1" i="1" dirty="0" smtClean="0"/>
              <a:t>                                     В.А.Сухомлинский</a:t>
            </a:r>
            <a:endParaRPr lang="ru-RU" sz="5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4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>
              <a:buNone/>
            </a:pPr>
            <a:r>
              <a:rPr lang="ru-RU" sz="4900" b="1" dirty="0" smtClean="0">
                <a:solidFill>
                  <a:schemeClr val="accent2">
                    <a:lumMod val="50000"/>
                  </a:schemeClr>
                </a:solidFill>
              </a:rPr>
              <a:t>Заместитель директора по УВР М.П. Трунова</a:t>
            </a:r>
          </a:p>
          <a:p>
            <a:pPr>
              <a:buNone/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2928934"/>
            <a:ext cx="342902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467600" cy="164307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 Национальной образовательной инициативе «Наша новая школа», утверждённая Президентом РФ 04.02.2010, 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ПР-271 сказано: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67600" cy="5214974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r>
              <a:rPr lang="ru-RU" b="1" dirty="0" smtClean="0"/>
              <a:t>		«Дети проводят в школе значительную часть дня, и сохранение, укрепление их здоровья – дело не только семьи, но и педагогов… Но здесь нужны меры не только со стороны взрослых. Намного важнее пробудить в детях желание заботиться о своём здоровье. Насыщенная, интересная и увлекательная школьная жизнь станет важнейшим условием сохранения и укрепления здоровья»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1500174"/>
            <a:ext cx="6572296" cy="328614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совокупность приёмов, способов и методов организации учебно-воспитательного процесса без ущерба для здоровья школьников и педагогов</a:t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3" y="285729"/>
            <a:ext cx="7858179" cy="1071569"/>
          </a:xfrm>
        </p:spPr>
        <p:txBody>
          <a:bodyPr>
            <a:normAutofit lnSpcReduction="10000"/>
          </a:bodyPr>
          <a:lstStyle/>
          <a:p>
            <a:endParaRPr lang="ru-RU" sz="3200" dirty="0" smtClean="0">
              <a:solidFill>
                <a:srgbClr val="C00000"/>
              </a:solidFill>
            </a:endParaRPr>
          </a:p>
          <a:p>
            <a:r>
              <a:rPr lang="ru-RU" sz="3200" dirty="0" smtClean="0">
                <a:solidFill>
                  <a:srgbClr val="C00000"/>
                </a:solidFill>
              </a:rPr>
              <a:t>Здоровьесберегающие технологии</a:t>
            </a:r>
            <a:endParaRPr lang="ru-R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286256"/>
            <a:ext cx="328614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3500462" cy="1643074"/>
          </a:xfrm>
        </p:spPr>
        <p:txBody>
          <a:bodyPr>
            <a:normAutofit/>
          </a:bodyPr>
          <a:lstStyle/>
          <a:p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2852"/>
            <a:ext cx="8429684" cy="6572296"/>
          </a:xfrm>
        </p:spPr>
        <p:txBody>
          <a:bodyPr>
            <a:normAutofit fontScale="92500" lnSpcReduction="20000"/>
          </a:bodyPr>
          <a:lstStyle/>
          <a:p>
            <a:pPr algn="r">
              <a:buNone/>
            </a:pPr>
            <a:endParaRPr lang="ru-RU" sz="1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«Через педагогику – к здоровью, </a:t>
            </a:r>
          </a:p>
          <a:p>
            <a:pPr algn="r">
              <a:buNone/>
            </a:pPr>
            <a:r>
              <a:rPr lang="ru-RU" sz="2200" b="1" dirty="0" smtClean="0">
                <a:solidFill>
                  <a:srgbClr val="C00000"/>
                </a:solidFill>
              </a:rPr>
              <a:t>через образование – </a:t>
            </a:r>
          </a:p>
          <a:p>
            <a:pPr algn="r">
              <a:buNone/>
            </a:pPr>
            <a:r>
              <a:rPr lang="ru-RU" sz="2200" b="1" dirty="0" smtClean="0">
                <a:solidFill>
                  <a:srgbClr val="C00000"/>
                </a:solidFill>
              </a:rPr>
              <a:t>к здоровому образу жизни». 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C00000"/>
                </a:solidFill>
              </a:rPr>
              <a:t> </a:t>
            </a:r>
          </a:p>
          <a:p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Цель современной школы - подготовка детей к жизни. Каждый школьник должен получить за время учебы знания, которые будут востребованы им в дальнейшей жизни. </a:t>
            </a:r>
          </a:p>
          <a:p>
            <a:pPr>
              <a:buNone/>
            </a:pP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Цель - здоровьесберегающих образовательных технологий обучения - обеспечить школьнику возможность сохранения здоровья за период обучения в школе, сформировать у него необходимые знания, умения и навыки по здоровому образу жизни, научить использовать полученные знания в повседневной жизни.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 l="-5556" t="9090" r="9260" b="9092"/>
          <a:stretch>
            <a:fillRect/>
          </a:stretch>
        </p:blipFill>
        <p:spPr bwMode="auto">
          <a:xfrm>
            <a:off x="142844" y="0"/>
            <a:ext cx="3643338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7967666" cy="71438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Ребенка можно назвать здоровым, если он: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000108"/>
            <a:ext cx="8501122" cy="52149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физическом плане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умеет преодолевать усталость, его здоровье позволяет ему действовать в оптимальном режиме;</a:t>
            </a:r>
          </a:p>
          <a:p>
            <a:endParaRPr lang="ru-RU" sz="2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интеллектуальном плане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проявляет хорошие умственные способности, любознательность, воображение, самообучаемость;</a:t>
            </a:r>
          </a:p>
          <a:p>
            <a:endParaRPr lang="ru-RU" sz="2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нравственном плане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честен, самокритичен, эмпатичен;</a:t>
            </a:r>
          </a:p>
          <a:p>
            <a:endParaRPr lang="ru-RU" sz="2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социальном плане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уравновешен, способен удивляться и восхищаться.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5409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3"/>
                </a:solidFill>
              </a:rPr>
              <a:t>Здоровьесберегающие технологии, применяемые в учебно-воспитательном процессе:</a:t>
            </a:r>
            <a:endParaRPr lang="ru-RU" sz="2800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385765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технологии, обеспечивающие гигиенически оптимальные условия образовательного процесса;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технологии оптимальной организации учебного процесса и физической активности школьников;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разнообразные психолого-педагогические технологии, используемые на уроках и во внеурочной деятельности педагогами и воспитателями</a:t>
            </a:r>
          </a:p>
          <a:p>
            <a:pPr algn="ctr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 r="-770" b="19999"/>
          <a:stretch>
            <a:fillRect/>
          </a:stretch>
        </p:blipFill>
        <p:spPr bwMode="auto">
          <a:xfrm>
            <a:off x="3643306" y="4643446"/>
            <a:ext cx="2928958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Здоровьесберегающие технологии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06" y="1071546"/>
            <a:ext cx="8643998" cy="540240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	-это образовательные технологии, соответствующие основным критериям:</a:t>
            </a:r>
          </a:p>
          <a:p>
            <a:pPr>
              <a:buFont typeface="Wingdings" pitchFamily="2" charset="2"/>
              <a:buChar char="§"/>
            </a:pPr>
            <a:r>
              <a:rPr lang="ru-RU" b="1" i="1" dirty="0" smtClean="0"/>
              <a:t>почему и для чего?-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однозначное и строгое определение целей обучения;</a:t>
            </a:r>
          </a:p>
          <a:p>
            <a:pPr>
              <a:buFont typeface="Wingdings" pitchFamily="2" charset="2"/>
              <a:buChar char="§"/>
            </a:pPr>
            <a:r>
              <a:rPr lang="ru-RU" b="1" i="1" dirty="0" smtClean="0"/>
              <a:t>что?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– отбор и структура содержания;</a:t>
            </a:r>
          </a:p>
          <a:p>
            <a:pPr>
              <a:buFont typeface="Wingdings" pitchFamily="2" charset="2"/>
              <a:buChar char="§"/>
            </a:pPr>
            <a:r>
              <a:rPr lang="ru-RU" b="1" i="1" dirty="0" smtClean="0"/>
              <a:t>как?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–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оптимальная организация учебного процесса;</a:t>
            </a:r>
          </a:p>
          <a:p>
            <a:pPr>
              <a:buFont typeface="Wingdings" pitchFamily="2" charset="2"/>
              <a:buChar char="§"/>
            </a:pPr>
            <a:r>
              <a:rPr lang="ru-RU" b="1" i="1" dirty="0" smtClean="0"/>
              <a:t>с помощью чего?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ru-RU" b="1" i="1" dirty="0" smtClean="0"/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методы, приёмы и средства обучения;</a:t>
            </a:r>
          </a:p>
          <a:p>
            <a:pPr>
              <a:buFont typeface="Wingdings" pitchFamily="2" charset="2"/>
              <a:buChar char="§"/>
            </a:pPr>
            <a:r>
              <a:rPr lang="ru-RU" b="1" i="1" dirty="0" smtClean="0"/>
              <a:t>Кто?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– реальный уровень квалификации учителя;</a:t>
            </a:r>
          </a:p>
          <a:p>
            <a:pPr>
              <a:buFont typeface="Wingdings" pitchFamily="2" charset="2"/>
              <a:buChar char="§"/>
            </a:pPr>
            <a:r>
              <a:rPr lang="ru-RU" b="1" i="1" dirty="0" smtClean="0"/>
              <a:t>Так ли это?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ru-RU" b="1" i="1" dirty="0" smtClean="0"/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объективные методы оценки результатов обучения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Правила организации урока на основе принципов здоровьесбережения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571480"/>
            <a:ext cx="8572560" cy="485778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Правильная организация урока</a:t>
            </a:r>
            <a:endParaRPr lang="ru-RU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Использование каналов восприятия</a:t>
            </a:r>
            <a:endParaRPr lang="ru-RU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Учёт зоны работоспособности учащихся</a:t>
            </a:r>
            <a:endParaRPr lang="ru-RU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Распределение интенсивности умственной деятельности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Создание благоприятного психологического климата на уроке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Комплексное использование личностно-ориентированных технологий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429132"/>
            <a:ext cx="242889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7710518" cy="12969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Каким же должен быть урок, помогающий сохранять и укреплять здоровье школьников?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7858180" cy="4873752"/>
          </a:xfrm>
        </p:spPr>
        <p:txBody>
          <a:bodyPr/>
          <a:lstStyle/>
          <a:p>
            <a:pPr>
              <a:buFontTx/>
              <a:buChar char="-"/>
            </a:pPr>
            <a:r>
              <a:rPr lang="ru-RU" b="1" dirty="0" smtClean="0"/>
              <a:t>предупреждать утомление;</a:t>
            </a:r>
          </a:p>
          <a:p>
            <a:pPr>
              <a:buFontTx/>
              <a:buChar char="-"/>
            </a:pPr>
            <a:r>
              <a:rPr lang="ru-RU" b="1" dirty="0" smtClean="0"/>
              <a:t>решать проблему гиподинамии и снижения интеллектуальной активности школьников;</a:t>
            </a:r>
          </a:p>
          <a:p>
            <a:pPr>
              <a:buFontTx/>
              <a:buChar char="-"/>
            </a:pPr>
            <a:r>
              <a:rPr lang="ru-RU" b="1" dirty="0" smtClean="0"/>
              <a:t>рационально организовать учебную деятельность учащихся;</a:t>
            </a:r>
          </a:p>
          <a:p>
            <a:pPr>
              <a:buFontTx/>
              <a:buChar char="-"/>
            </a:pPr>
            <a:r>
              <a:rPr lang="ru-RU" b="1" dirty="0" smtClean="0"/>
              <a:t>укреплять психологическое здоровье школьников;</a:t>
            </a:r>
          </a:p>
          <a:p>
            <a:pPr>
              <a:buFontTx/>
              <a:buChar char="-"/>
            </a:pPr>
            <a:r>
              <a:rPr lang="ru-RU" b="1" dirty="0" smtClean="0"/>
              <a:t>решать проблему ценностного отношения учащихся к собственному здоровью;</a:t>
            </a:r>
          </a:p>
          <a:p>
            <a:pPr>
              <a:buFontTx/>
              <a:buChar char="-"/>
            </a:pPr>
            <a:r>
              <a:rPr lang="ru-RU" b="1" dirty="0" smtClean="0"/>
              <a:t>формировать у учащихся знания о здоровье;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273</TotalTime>
  <Words>370</Words>
  <Application>Microsoft Office PowerPoint</Application>
  <PresentationFormat>Экран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    </vt:lpstr>
      <vt:lpstr>В Национальной образовательной инициативе «Наша новая школа», утверждённая Президентом РФ 04.02.2010,  ПР-271 сказано:</vt:lpstr>
      <vt:lpstr>- совокупность приёмов, способов и методов организации учебно-воспитательного процесса без ущерба для здоровья школьников и педагогов </vt:lpstr>
      <vt:lpstr>Слайд 4</vt:lpstr>
      <vt:lpstr>Ребенка можно назвать здоровым, если он:</vt:lpstr>
      <vt:lpstr>Здоровьесберегающие технологии, применяемые в учебно-воспитательном процессе:</vt:lpstr>
      <vt:lpstr>Здоровьесберегающие технологии</vt:lpstr>
      <vt:lpstr>Правила организации урока на основе принципов здоровьесбережения</vt:lpstr>
      <vt:lpstr>Каким же должен быть урок, помогающий сохранять и укреплять здоровье школьников?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Здоровьесберегающая технология, - это: условия обучения ребенка в школе,отсутствие стресса, адекватность требований, адекватность методик обучения и воспитания); рациональная  организация учебного процесса (в соответствии с возрастными, половыми,  индивидуальными особенностями  и гигиеническими требованиями); соответствие  учебной  и  физической  нагрузки  возрастным возможностям ребенка; необходимый, достаточный  и  рационально  организованный двигательный режим.</dc:title>
  <dc:creator>Папа</dc:creator>
  <cp:lastModifiedBy>Папа</cp:lastModifiedBy>
  <cp:revision>28</cp:revision>
  <dcterms:created xsi:type="dcterms:W3CDTF">2013-09-19T14:53:39Z</dcterms:created>
  <dcterms:modified xsi:type="dcterms:W3CDTF">2013-10-30T17:58:52Z</dcterms:modified>
</cp:coreProperties>
</file>