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56" r:id="rId3"/>
    <p:sldId id="258" r:id="rId4"/>
    <p:sldId id="259" r:id="rId5"/>
    <p:sldId id="260" r:id="rId6"/>
    <p:sldId id="261" r:id="rId7"/>
    <p:sldId id="277" r:id="rId8"/>
    <p:sldId id="262" r:id="rId9"/>
    <p:sldId id="263" r:id="rId10"/>
    <p:sldId id="264" r:id="rId11"/>
    <p:sldId id="275" r:id="rId12"/>
    <p:sldId id="276" r:id="rId13"/>
    <p:sldId id="266" r:id="rId14"/>
    <p:sldId id="265" r:id="rId15"/>
    <p:sldId id="267" r:id="rId16"/>
    <p:sldId id="268" r:id="rId17"/>
    <p:sldId id="269" r:id="rId18"/>
    <p:sldId id="278" r:id="rId1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69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09600" y="2133600"/>
            <a:ext cx="78138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Добрый день, спасатели !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применяю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Средства индивидуальной защиты: </a:t>
            </a:r>
            <a:r>
              <a:rPr lang="ru-RU" dirty="0" smtClean="0"/>
              <a:t>на предприятиях, имеющих аммиак, промышленные противогазы марки КД (с коробкой серого цвета). При их отсутствии - ватно-марлевая повязка, предварительно смоченная водой или 5% раствором лимонной кислоты. С противогазами гражданскими и детскими применяются патроны дополнительные типа ДПГ-1 или ДПГ-3.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3" grpI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   Гражданские   СИЗ  органов   дыхания   </a:t>
            </a:r>
            <a:endParaRPr lang="ru-RU" sz="2800" b="1" dirty="0"/>
          </a:p>
        </p:txBody>
      </p:sp>
      <p:pic>
        <p:nvPicPr>
          <p:cNvPr id="6" name="Содержимое 5" descr="img11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105401" y="2650088"/>
            <a:ext cx="2667000" cy="3750711"/>
          </a:xfrm>
        </p:spPr>
      </p:pic>
      <p:pic>
        <p:nvPicPr>
          <p:cNvPr id="7" name="Рисунок 6" descr="img116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10800000">
            <a:off x="457200" y="2860728"/>
            <a:ext cx="3048000" cy="36162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2800" dirty="0" smtClean="0"/>
              <a:t>противогазы  промышленные  с фильтрами  ДОТ</a:t>
            </a:r>
            <a:endParaRPr lang="ru-RU" sz="2800" dirty="0"/>
          </a:p>
        </p:txBody>
      </p:sp>
      <p:pic>
        <p:nvPicPr>
          <p:cNvPr id="4" name="Содержимое 3" descr="img11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365486" y="3886200"/>
            <a:ext cx="3787913" cy="2667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умею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dirty="0" smtClean="0"/>
              <a:t>Первая  медицинская помощь </a:t>
            </a:r>
          </a:p>
          <a:p>
            <a:pPr algn="ctr">
              <a:buNone/>
            </a:pPr>
            <a:r>
              <a:rPr lang="ru-RU" b="1" dirty="0" smtClean="0"/>
              <a:t>Надеть на пострадавшего противогаз</a:t>
            </a:r>
          </a:p>
          <a:p>
            <a:pPr>
              <a:buNone/>
            </a:pPr>
            <a:r>
              <a:rPr lang="ru-RU" dirty="0" smtClean="0"/>
              <a:t>      При отравлении аммиаком вынести потерпевшего из зоны заражения. Кожу, рот, нос промыть водой. В  глаза закапать по две-три капли 30% альбуцида, в нос - оливковое масло. Обеспечить покой, тепло, </a:t>
            </a:r>
            <a:r>
              <a:rPr lang="ru-RU" dirty="0" err="1" smtClean="0"/>
              <a:t>полусидячее</a:t>
            </a:r>
            <a:r>
              <a:rPr lang="ru-RU" dirty="0" smtClean="0"/>
              <a:t> положение.  В случае остановки дыхания провести искусственную вентиляцию легких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Способ «изо  рта  в рот»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24000"/>
            <a:ext cx="8686800" cy="4953000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Уложить пострадавшего</a:t>
            </a:r>
          </a:p>
          <a:p>
            <a:pPr>
              <a:buNone/>
            </a:pPr>
            <a:r>
              <a:rPr lang="ru-RU" sz="2400" b="1" dirty="0" smtClean="0"/>
              <a:t>На  спину  на жесткую </a:t>
            </a:r>
          </a:p>
          <a:p>
            <a:pPr>
              <a:buNone/>
            </a:pPr>
            <a:r>
              <a:rPr lang="ru-RU" sz="2400" b="1" dirty="0" smtClean="0"/>
              <a:t>поверхность. </a:t>
            </a:r>
          </a:p>
          <a:p>
            <a:pPr>
              <a:buNone/>
            </a:pPr>
            <a:r>
              <a:rPr lang="ru-RU" sz="2400" b="1" dirty="0" smtClean="0"/>
              <a:t>Пальцем, обернутым </a:t>
            </a:r>
          </a:p>
          <a:p>
            <a:pPr>
              <a:buNone/>
            </a:pPr>
            <a:r>
              <a:rPr lang="ru-RU" sz="2400" b="1" dirty="0" smtClean="0"/>
              <a:t>в  </a:t>
            </a:r>
            <a:r>
              <a:rPr lang="ru-RU" sz="2400" b="1" dirty="0" err="1" smtClean="0"/>
              <a:t>ткань,очистить</a:t>
            </a:r>
            <a:r>
              <a:rPr lang="ru-RU" sz="2400" b="1" dirty="0" smtClean="0"/>
              <a:t> ему </a:t>
            </a:r>
          </a:p>
          <a:p>
            <a:pPr>
              <a:buNone/>
            </a:pPr>
            <a:r>
              <a:rPr lang="ru-RU" sz="2400" b="1" dirty="0" smtClean="0"/>
              <a:t>полость рта. Под плечи  </a:t>
            </a:r>
          </a:p>
          <a:p>
            <a:pPr>
              <a:buNone/>
            </a:pPr>
            <a:r>
              <a:rPr lang="ru-RU" sz="2400" b="1" dirty="0" smtClean="0"/>
              <a:t>подложить валик, голову </a:t>
            </a:r>
          </a:p>
          <a:p>
            <a:pPr>
              <a:buNone/>
            </a:pPr>
            <a:r>
              <a:rPr lang="ru-RU" sz="2400" b="1" dirty="0" smtClean="0"/>
              <a:t> запрокинуть назад.</a:t>
            </a:r>
          </a:p>
          <a:p>
            <a:pPr>
              <a:buNone/>
            </a:pPr>
            <a:r>
              <a:rPr lang="ru-RU" sz="2400" b="1" dirty="0" smtClean="0"/>
              <a:t>Приступить к искусствен-</a:t>
            </a:r>
          </a:p>
          <a:p>
            <a:pPr>
              <a:buNone/>
            </a:pPr>
            <a:r>
              <a:rPr lang="ru-RU" sz="2400" b="1" dirty="0" smtClean="0"/>
              <a:t>ному дыханию             </a:t>
            </a:r>
            <a:r>
              <a:rPr lang="ru-RU" sz="2400" dirty="0" smtClean="0"/>
              <a:t>                                </a:t>
            </a:r>
            <a:endParaRPr lang="ru-RU" sz="2400" dirty="0"/>
          </a:p>
        </p:txBody>
      </p:sp>
      <p:pic>
        <p:nvPicPr>
          <p:cNvPr id="4" name="Рисунок 3" descr="img113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rot="10800000">
            <a:off x="6109062" y="3429000"/>
            <a:ext cx="3034937" cy="3124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Игра- тренинг:   Даны   конкретные ситуации   по теме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При аварии на химически опасном объекте образовалось облако аммиака,  а у вас нет противогаза.    Ваши действия.</a:t>
            </a:r>
          </a:p>
          <a:p>
            <a:r>
              <a:rPr lang="ru-RU" dirty="0" smtClean="0"/>
              <a:t>Вы  находитесь в школе, услышали предупредительный сигнал « Внимание всем!»  и речевую  информацию  о том, что  в результате аварии  зараженное облако  движется в сторону  школы. Можно ли в этом случае бежать домой?  Какие действия необходимо предпринять.</a:t>
            </a:r>
          </a:p>
          <a:p>
            <a:r>
              <a:rPr lang="ru-RU" dirty="0" smtClean="0"/>
              <a:t> Рядом со школой находится  консервный   завод.  В результате аварии случился выброс аммиака. В какую сторону вы будете выходить  из зоны заражения.   Выберите СИЗ:   противогазы  ГП-5, ГП-7,  промышленный, с коробкой марки « КД» серого цвета, промышленный,  с  коробкой  марки «В»  желтого цвета,  респиратор.</a:t>
            </a:r>
          </a:p>
          <a:p>
            <a:r>
              <a:rPr lang="ru-RU" dirty="0" smtClean="0"/>
              <a:t>При выходе из зоны заражения вы увидели человека,  который охрипшим голосом  просил помощи.  При осмотре  наблюдаете слезотечение,  кашель, судороги,  поражение глаз.  Ваши действия.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7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инструктаж  по выполнению домашнего задания: 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Вы сможете выбрать себе домашнее  задание</a:t>
            </a:r>
          </a:p>
          <a:p>
            <a:r>
              <a:rPr lang="ru-RU" dirty="0" smtClean="0"/>
              <a:t>Подготовить сообщение об  опасных  объектах Ч.О.  (Аммиак)</a:t>
            </a:r>
          </a:p>
          <a:p>
            <a:r>
              <a:rPr lang="ru-RU" dirty="0" smtClean="0"/>
              <a:t>Вопрос к тексту параграфа</a:t>
            </a:r>
          </a:p>
          <a:p>
            <a:r>
              <a:rPr lang="ru-RU" dirty="0" smtClean="0"/>
              <a:t>Кроссворд</a:t>
            </a:r>
          </a:p>
          <a:p>
            <a:r>
              <a:rPr lang="ru-RU" dirty="0" smtClean="0"/>
              <a:t> тест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</a:t>
            </a:r>
            <a:br>
              <a:rPr lang="ru-RU" dirty="0" smtClean="0"/>
            </a:br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Сегодня на уроке  мне было интересно,  потому  что…</a:t>
            </a:r>
          </a:p>
          <a:p>
            <a:r>
              <a:rPr lang="ru-RU" dirty="0" smtClean="0"/>
              <a:t> Самым  главным для меня было………..</a:t>
            </a:r>
          </a:p>
          <a:p>
            <a:r>
              <a:rPr lang="ru-RU" dirty="0" smtClean="0"/>
              <a:t> У   меня есть  сомнения…………..</a:t>
            </a:r>
          </a:p>
          <a:p>
            <a:r>
              <a:rPr lang="ru-RU" dirty="0" smtClean="0"/>
              <a:t> Теперь   я    пожалуй   буду…………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Спасибо  за  сотрудничество!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7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304800" y="838200"/>
            <a:ext cx="8458200" cy="1222375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Первая медицинская помощь </a:t>
            </a:r>
            <a:endParaRPr lang="ru-RU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381000" y="4648200"/>
            <a:ext cx="8458200" cy="762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28600" y="2133600"/>
            <a:ext cx="8077200" cy="2003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 smtClean="0">
                <a:latin typeface="Calibri"/>
                <a:ea typeface="Times New Roman"/>
                <a:cs typeface="Times New Roman"/>
              </a:rPr>
              <a:t>  при поражении удушающими и </a:t>
            </a:r>
            <a:r>
              <a:rPr lang="ru-RU" sz="3600" b="1" dirty="0" err="1" smtClean="0">
                <a:latin typeface="Calibri"/>
                <a:ea typeface="Times New Roman"/>
                <a:cs typeface="Times New Roman"/>
              </a:rPr>
              <a:t>нейротропными</a:t>
            </a:r>
            <a:r>
              <a:rPr lang="ru-RU" sz="3600" b="1" dirty="0" smtClean="0">
                <a:latin typeface="Calibri"/>
                <a:ea typeface="Times New Roman"/>
                <a:cs typeface="Times New Roman"/>
              </a:rPr>
              <a:t>  аварийно  химически  опасными  веществами</a:t>
            </a:r>
            <a:endParaRPr lang="ru-RU" sz="3600" b="1" dirty="0">
              <a:latin typeface="Calibri"/>
              <a:ea typeface="Times New Roman"/>
              <a:cs typeface="Times New Roman"/>
            </a:endParaRPr>
          </a:p>
        </p:txBody>
      </p:sp>
      <p:pic>
        <p:nvPicPr>
          <p:cNvPr id="9" name="~PP2528.WAV">
            <a:hlinkClick r:id="" action="ppaction://media"/>
          </p:cNvPr>
          <p:cNvPicPr>
            <a:picLocks noRot="1" noChangeAspect="1"/>
          </p:cNvPicPr>
          <p:nvPr>
            <a:wavAudioFile r:embed="rId1" name="~PP2528.WAV"/>
          </p:nvPr>
        </p:nvPicPr>
        <p:blipFill>
          <a:blip r:embed="rId3" cstate="email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2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6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2743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Цель:    </a:t>
            </a:r>
            <a:br>
              <a:rPr lang="ru-RU" dirty="0" smtClean="0"/>
            </a:br>
            <a:r>
              <a:rPr lang="ru-RU" dirty="0" smtClean="0"/>
              <a:t>       Знать </a:t>
            </a:r>
            <a:br>
              <a:rPr lang="ru-RU" dirty="0" smtClean="0"/>
            </a:br>
            <a:r>
              <a:rPr lang="ru-RU" dirty="0" smtClean="0"/>
              <a:t>            уметь</a:t>
            </a:r>
            <a:br>
              <a:rPr lang="ru-RU" dirty="0" smtClean="0"/>
            </a:br>
            <a:r>
              <a:rPr lang="ru-RU" dirty="0" smtClean="0"/>
              <a:t>                      применять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352800"/>
            <a:ext cx="8686800" cy="2727325"/>
          </a:xfrm>
        </p:spPr>
        <p:txBody>
          <a:bodyPr/>
          <a:lstStyle/>
          <a:p>
            <a:r>
              <a:rPr lang="ru-RU" dirty="0" smtClean="0"/>
              <a:t>План   изучения темы:</a:t>
            </a:r>
          </a:p>
          <a:p>
            <a:pPr>
              <a:buNone/>
            </a:pPr>
            <a:r>
              <a:rPr lang="ru-RU" dirty="0" smtClean="0"/>
              <a:t>   1.Удушающие и </a:t>
            </a:r>
            <a:r>
              <a:rPr lang="ru-RU" dirty="0" err="1" smtClean="0"/>
              <a:t>нейротропные</a:t>
            </a:r>
            <a:r>
              <a:rPr lang="ru-RU" dirty="0" smtClean="0"/>
              <a:t>    вещества 2.Признаки  поражения</a:t>
            </a:r>
          </a:p>
          <a:p>
            <a:pPr>
              <a:buNone/>
            </a:pPr>
            <a:r>
              <a:rPr lang="ru-RU" dirty="0" smtClean="0"/>
              <a:t>    3.Первая  медицинская помощь  при поражении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</a:t>
            </a:r>
            <a:r>
              <a:rPr lang="ru-RU" sz="3100" dirty="0" smtClean="0"/>
              <a:t> Разминка</a:t>
            </a:r>
            <a:r>
              <a:rPr lang="ru-RU" sz="2000" dirty="0" smtClean="0"/>
              <a:t>:  </a:t>
            </a:r>
            <a:br>
              <a:rPr lang="ru-RU" sz="20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762000"/>
            <a:ext cx="4724400" cy="5334000"/>
          </a:xfrm>
        </p:spPr>
        <p:txBody>
          <a:bodyPr>
            <a:normAutofit fontScale="92500"/>
          </a:bodyPr>
          <a:lstStyle/>
          <a:p>
            <a:pPr lvl="0">
              <a:buNone/>
            </a:pPr>
            <a:r>
              <a:rPr lang="ru-RU" sz="2200" dirty="0" smtClean="0"/>
              <a:t>1.Средство   индивидуальной защиты</a:t>
            </a:r>
          </a:p>
          <a:p>
            <a:pPr lvl="0">
              <a:buNone/>
            </a:pPr>
            <a:r>
              <a:rPr lang="ru-RU" sz="2200" dirty="0" smtClean="0"/>
              <a:t>2.Опасное происшествие  на промышленном объекте или транспорте….</a:t>
            </a:r>
          </a:p>
          <a:p>
            <a:pPr lvl="0">
              <a:buNone/>
            </a:pPr>
            <a:r>
              <a:rPr lang="ru-RU" sz="2200" dirty="0" smtClean="0"/>
              <a:t> 3.Организованный  процесс  удаления  людей из зоны  ч.с.</a:t>
            </a:r>
          </a:p>
          <a:p>
            <a:pPr lvl="0">
              <a:buNone/>
            </a:pPr>
            <a:r>
              <a:rPr lang="ru-RU" sz="2200" dirty="0" smtClean="0"/>
              <a:t>4. Повреждение в организме человека или животного, вызванного  действием  факторов  внешней среды.</a:t>
            </a:r>
          </a:p>
          <a:p>
            <a:pPr lvl="0">
              <a:buNone/>
            </a:pPr>
            <a:r>
              <a:rPr lang="ru-RU" sz="2200" dirty="0" smtClean="0"/>
              <a:t> 5. ядовитое  </a:t>
            </a:r>
            <a:r>
              <a:rPr lang="ru-RU" sz="2200" dirty="0" err="1" smtClean="0"/>
              <a:t>фосфороорганическое</a:t>
            </a:r>
            <a:r>
              <a:rPr lang="ru-RU" sz="2200" dirty="0" smtClean="0"/>
              <a:t>  вещество</a:t>
            </a:r>
          </a:p>
          <a:p>
            <a:pPr lvl="0">
              <a:buNone/>
            </a:pPr>
            <a:r>
              <a:rPr lang="ru-RU" sz="2200" dirty="0" smtClean="0"/>
              <a:t>6. 10 % раствор вещества  используется при   обмороках   приведения   в  сознание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181600" y="1219200"/>
          <a:ext cx="3581400" cy="472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140"/>
                <a:gridCol w="358140"/>
                <a:gridCol w="358140"/>
                <a:gridCol w="358140"/>
                <a:gridCol w="358140"/>
                <a:gridCol w="358140"/>
                <a:gridCol w="358140"/>
                <a:gridCol w="358140"/>
                <a:gridCol w="358140"/>
                <a:gridCol w="358140"/>
              </a:tblGrid>
              <a:tr h="787400">
                <a:tc>
                  <a:txBody>
                    <a:bodyPr/>
                    <a:lstStyle/>
                    <a:p>
                      <a:r>
                        <a:rPr lang="ru-RU" sz="3200" dirty="0" err="1" smtClean="0"/>
                        <a:t>п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err="1" smtClean="0"/>
                        <a:t>р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о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т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и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в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о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г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err="1" smtClean="0"/>
                        <a:t>а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err="1" smtClean="0"/>
                        <a:t>з</a:t>
                      </a:r>
                      <a:endParaRPr lang="ru-RU" sz="3200" dirty="0"/>
                    </a:p>
                  </a:txBody>
                  <a:tcPr/>
                </a:tc>
              </a:tr>
              <a:tr h="78740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а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в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а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err="1" smtClean="0"/>
                        <a:t>р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и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я</a:t>
                      </a:r>
                      <a:endParaRPr lang="ru-RU" sz="32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8740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э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в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а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к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у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а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err="1" smtClean="0"/>
                        <a:t>ц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и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я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</a:tr>
              <a:tr h="78740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т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err="1" smtClean="0"/>
                        <a:t>р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а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в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м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а</a:t>
                      </a:r>
                      <a:endParaRPr lang="ru-RU" sz="32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</a:tr>
              <a:tr h="78740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к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а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err="1" smtClean="0"/>
                        <a:t>р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б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о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err="1" smtClean="0"/>
                        <a:t>ф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о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с</a:t>
                      </a:r>
                      <a:endParaRPr lang="ru-RU" sz="3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</a:tr>
              <a:tr h="78740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а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м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м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и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а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к</a:t>
                      </a:r>
                      <a:endParaRPr lang="ru-RU" sz="32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7" presetClass="entr" presetSubtype="4" fill="hold" nodeType="click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 Цепочка   вопросов. Выбрать вопрос, расположив в правильной последовательности. Передаете ход  товарищу   со словами « Ваш ход»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1.Пути  их попадания   в  организм.</a:t>
            </a:r>
          </a:p>
          <a:p>
            <a:r>
              <a:rPr lang="ru-RU" dirty="0" smtClean="0"/>
              <a:t>2.Отравление сероуглеродом</a:t>
            </a:r>
          </a:p>
          <a:p>
            <a:r>
              <a:rPr lang="ru-RU" dirty="0" smtClean="0"/>
              <a:t>3.Симптомы отравления  фосфорорганическими ядовитыми веществами</a:t>
            </a:r>
          </a:p>
          <a:p>
            <a:r>
              <a:rPr lang="ru-RU" dirty="0" smtClean="0"/>
              <a:t>4.  Первая медицинская  помощь. </a:t>
            </a:r>
          </a:p>
          <a:p>
            <a:r>
              <a:rPr lang="ru-RU" dirty="0" smtClean="0"/>
              <a:t>5.Дать определение веществам   </a:t>
            </a:r>
            <a:r>
              <a:rPr lang="ru-RU" dirty="0" err="1" smtClean="0"/>
              <a:t>нейротропного</a:t>
            </a:r>
            <a:r>
              <a:rPr lang="ru-RU" dirty="0" smtClean="0"/>
              <a:t>   действия</a:t>
            </a:r>
          </a:p>
          <a:p>
            <a:r>
              <a:rPr lang="ru-RU" dirty="0" smtClean="0"/>
              <a:t>6. Первая медицинская помощь.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990600"/>
          </a:xfrm>
        </p:spPr>
        <p:txBody>
          <a:bodyPr>
            <a:normAutofit/>
          </a:bodyPr>
          <a:lstStyle/>
          <a:p>
            <a:r>
              <a:rPr lang="ru-RU" dirty="0" smtClean="0"/>
              <a:t>сформулировать вопросы к  тексту-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5800" y="1305342"/>
            <a:ext cx="74676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«Внимание! Говорит  штаб  гражданской обороны  города. Граждане!  Произошла авария  на мясокомбинате  с  выбросом  сильнодействующего ядовитого  вещества- аммиака.  Облако зараженного  воздуха  распространяется  в направлении  поселка Пролетарка.    В  зону  химического заражения попадает завод « Прогресс».   Населению  улиц  Заречная,  Зеленая и Ямская  следует немедленно покинуть жилые дома, здания  учреждений, предприятий  и выйти  в район  горы  Круглая.  В дальнейшем  действуйте  в соответствии  с указаниями  штаба гражданской обороны».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 к тексту: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Что такое аммиак? </a:t>
            </a:r>
          </a:p>
          <a:p>
            <a:pPr>
              <a:buNone/>
            </a:pPr>
            <a:r>
              <a:rPr lang="ru-RU" dirty="0" smtClean="0"/>
              <a:t>  Назовите зоны химического заражения?   </a:t>
            </a:r>
          </a:p>
          <a:p>
            <a:pPr>
              <a:buNone/>
            </a:pPr>
            <a:r>
              <a:rPr lang="ru-RU" dirty="0" smtClean="0"/>
              <a:t> Как правильно провести эвакуацию?  </a:t>
            </a:r>
          </a:p>
          <a:p>
            <a:pPr>
              <a:buNone/>
            </a:pPr>
            <a:r>
              <a:rPr lang="ru-RU" dirty="0" smtClean="0"/>
              <a:t> К какой группе   опасных  веществ по характеру  воздействия  на человека   относится аммиак.  </a:t>
            </a:r>
          </a:p>
          <a:p>
            <a:pPr>
              <a:buNone/>
            </a:pPr>
            <a:r>
              <a:rPr lang="ru-RU" dirty="0" smtClean="0"/>
              <a:t>Какое влияние оказывает   аммиак на человека?    Признаки отравления аммиаком. </a:t>
            </a:r>
          </a:p>
          <a:p>
            <a:pPr>
              <a:buNone/>
            </a:pPr>
            <a:r>
              <a:rPr lang="ru-RU" dirty="0" smtClean="0"/>
              <a:t>Как оказать первую медицинскую помощь при отравлении  аммиаком.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Знаю, умею, применяю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Знаю:    Аммиак</a:t>
            </a:r>
            <a:r>
              <a:rPr lang="ru-RU" dirty="0" smtClean="0"/>
              <a:t> - бесцветный газ с резким удушающим запахом. Легче воздуха. Хорошо растворим в воде. При выходе в атмосферу из неисправных емкостей дымит. Опасен при вдыхании. При высоких концентрациях возможен смертельный исход. Пары сильно раздражают органы дыхания, глаза и кожу.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знаю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Признаки отравления: </a:t>
            </a:r>
            <a:r>
              <a:rPr lang="ru-RU" dirty="0" smtClean="0"/>
              <a:t>учащенное сердцебиение, нарушение частоты пульса, насморк, кашель, резь в глазах и слезотечение, затрудненное дыхание, охриплость голоса, а при тяжелом отравлении - тошнота и нарушение координации движений, бредовое состояние, возможна потеря сознания, химические ожоги кожи.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276</TotalTime>
  <Words>784</Words>
  <Application>Microsoft Office PowerPoint</Application>
  <PresentationFormat>Экран (4:3)</PresentationFormat>
  <Paragraphs>117</Paragraphs>
  <Slides>18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Трек</vt:lpstr>
      <vt:lpstr>Слайд 1</vt:lpstr>
      <vt:lpstr>     Первая медицинская помощь </vt:lpstr>
      <vt:lpstr>Цель:            Знать              уметь                       применять </vt:lpstr>
      <vt:lpstr>                         Разминка:         </vt:lpstr>
      <vt:lpstr> Цепочка   вопросов. Выбрать вопрос, расположив в правильной последовательности. Передаете ход  товарищу   со словами « Ваш ход» </vt:lpstr>
      <vt:lpstr>сформулировать вопросы к  тексту-</vt:lpstr>
      <vt:lpstr>Вопросы к тексту: </vt:lpstr>
      <vt:lpstr>        Знаю, умею, применяю</vt:lpstr>
      <vt:lpstr>                      знаю</vt:lpstr>
      <vt:lpstr>                применяю</vt:lpstr>
      <vt:lpstr>   Гражданские   СИЗ  органов   дыхания   </vt:lpstr>
      <vt:lpstr> противогазы  промышленные  с фильтрами  ДОТ</vt:lpstr>
      <vt:lpstr>                            умею </vt:lpstr>
      <vt:lpstr>Способ «изо  рта  в рот»</vt:lpstr>
      <vt:lpstr>Игра- тренинг:   Даны   конкретные ситуации   по теме</vt:lpstr>
      <vt:lpstr>инструктаж  по выполнению домашнего задания:  </vt:lpstr>
      <vt:lpstr>   Рефлексия</vt:lpstr>
      <vt:lpstr>     Спасибо  за  сотрудничество!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Первая медицинская помощь </dc:title>
  <cp:lastModifiedBy>user</cp:lastModifiedBy>
  <cp:revision>32</cp:revision>
  <dcterms:modified xsi:type="dcterms:W3CDTF">2012-01-30T08:16:36Z</dcterms:modified>
</cp:coreProperties>
</file>