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73" r:id="rId12"/>
    <p:sldId id="267" r:id="rId13"/>
    <p:sldId id="268" r:id="rId14"/>
    <p:sldId id="264" r:id="rId15"/>
    <p:sldId id="270" r:id="rId16"/>
    <p:sldId id="271" r:id="rId17"/>
    <p:sldId id="272" r:id="rId18"/>
    <p:sldId id="269" r:id="rId19"/>
    <p:sldId id="274" r:id="rId20"/>
    <p:sldId id="275" r:id="rId21"/>
    <p:sldId id="276" r:id="rId22"/>
    <p:sldId id="279" r:id="rId23"/>
    <p:sldId id="277" r:id="rId24"/>
    <p:sldId id="278" r:id="rId25"/>
    <p:sldId id="289" r:id="rId26"/>
    <p:sldId id="280" r:id="rId27"/>
    <p:sldId id="281" r:id="rId28"/>
    <p:sldId id="290" r:id="rId29"/>
    <p:sldId id="283" r:id="rId30"/>
    <p:sldId id="284" r:id="rId31"/>
    <p:sldId id="285" r:id="rId32"/>
    <p:sldId id="286" r:id="rId33"/>
    <p:sldId id="287" r:id="rId34"/>
    <p:sldId id="288" r:id="rId35"/>
    <p:sldId id="28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48" d="100"/>
          <a:sy n="48" d="100"/>
        </p:scale>
        <p:origin x="-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3B5490C-EC4D-4D55-91D9-B97EDBBDAA67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BA8453F-9F6F-465E-A57B-B55A6F8E0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490C-EC4D-4D55-91D9-B97EDBBDAA67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453F-9F6F-465E-A57B-B55A6F8E0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490C-EC4D-4D55-91D9-B97EDBBDAA67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453F-9F6F-465E-A57B-B55A6F8E0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3B5490C-EC4D-4D55-91D9-B97EDBBDAA67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453F-9F6F-465E-A57B-B55A6F8E0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3B5490C-EC4D-4D55-91D9-B97EDBBDAA67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BA8453F-9F6F-465E-A57B-B55A6F8E045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B5490C-EC4D-4D55-91D9-B97EDBBDAA67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A8453F-9F6F-465E-A57B-B55A6F8E0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3B5490C-EC4D-4D55-91D9-B97EDBBDAA67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BA8453F-9F6F-465E-A57B-B55A6F8E0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490C-EC4D-4D55-91D9-B97EDBBDAA67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453F-9F6F-465E-A57B-B55A6F8E0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B5490C-EC4D-4D55-91D9-B97EDBBDAA67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A8453F-9F6F-465E-A57B-B55A6F8E0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3B5490C-EC4D-4D55-91D9-B97EDBBDAA67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BA8453F-9F6F-465E-A57B-B55A6F8E0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3B5490C-EC4D-4D55-91D9-B97EDBBDAA67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BA8453F-9F6F-465E-A57B-B55A6F8E0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3B5490C-EC4D-4D55-91D9-B97EDBBDAA67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BA8453F-9F6F-465E-A57B-B55A6F8E04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548680"/>
            <a:ext cx="6012160" cy="3096344"/>
          </a:xfr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Наука.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Образование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077072"/>
            <a:ext cx="4463504" cy="15841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10 класс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Учитель </a:t>
            </a:r>
            <a:r>
              <a:rPr lang="ru-RU" b="1" dirty="0" err="1" smtClean="0">
                <a:solidFill>
                  <a:srgbClr val="FFFF00"/>
                </a:solidFill>
              </a:rPr>
              <a:t>Бойкова</a:t>
            </a:r>
            <a:r>
              <a:rPr lang="ru-RU" b="1" dirty="0" smtClean="0">
                <a:solidFill>
                  <a:srgbClr val="FFFF00"/>
                </a:solidFill>
              </a:rPr>
              <a:t> В.Ю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Program Files\Microsoft Office\MEDIA\CAGCAT10\j030107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888432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224136"/>
          </a:xfrm>
        </p:spPr>
        <p:txBody>
          <a:bodyPr/>
          <a:lstStyle/>
          <a:p>
            <a:r>
              <a:rPr lang="ru-RU" dirty="0" smtClean="0"/>
              <a:t>Развитие науки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72819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Всеобъемлющее развитие науки -ХХ в</a:t>
            </a:r>
          </a:p>
          <a:p>
            <a:r>
              <a:rPr lang="ru-RU" dirty="0" smtClean="0"/>
              <a:t>«Большая наука»- сфера научной и научно-технической деятельности, </a:t>
            </a:r>
            <a:r>
              <a:rPr lang="ru-RU" dirty="0" err="1" smtClean="0"/>
              <a:t>тeоретических</a:t>
            </a:r>
            <a:r>
              <a:rPr lang="ru-RU" dirty="0" smtClean="0"/>
              <a:t> и прикладных исследований и разработок.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6"/>
            <a:ext cx="3456384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Научная работа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1340768"/>
            <a:ext cx="3096344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Профессия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636912"/>
            <a:ext cx="3816424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научно-исследовательская деятельность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2492896"/>
            <a:ext cx="3672408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устойчивая общественная и культурная традиция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861048"/>
            <a:ext cx="360040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Наука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3717032"/>
            <a:ext cx="3096344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Социальный институт</a:t>
            </a:r>
            <a:endParaRPr lang="ru-RU" sz="32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211960" y="1700808"/>
            <a:ext cx="12241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1"/>
          </p:cNvCxnSpPr>
          <p:nvPr/>
        </p:nvCxnSpPr>
        <p:spPr>
          <a:xfrm flipV="1">
            <a:off x="4211960" y="3032956"/>
            <a:ext cx="1008112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0" idx="1"/>
          </p:cNvCxnSpPr>
          <p:nvPr/>
        </p:nvCxnSpPr>
        <p:spPr>
          <a:xfrm>
            <a:off x="4283968" y="425709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 развития научного 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9575" y="1801913"/>
            <a:ext cx="8105775" cy="3910414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1.постепенное развитие науки</a:t>
            </a:r>
          </a:p>
          <a:p>
            <a:r>
              <a:rPr lang="ru-RU" sz="3600" dirty="0" smtClean="0"/>
              <a:t>2.через научные революции</a:t>
            </a:r>
          </a:p>
          <a:p>
            <a:r>
              <a:rPr lang="ru-RU" sz="3600" dirty="0" smtClean="0"/>
              <a:t>3.через приближение к познавательным стандартам естествознания</a:t>
            </a:r>
          </a:p>
          <a:p>
            <a:r>
              <a:rPr lang="ru-RU" sz="3600" dirty="0" smtClean="0"/>
              <a:t>4.через интеграцию научного знания</a:t>
            </a:r>
            <a:endParaRPr lang="ru-RU" sz="3600" dirty="0"/>
          </a:p>
        </p:txBody>
      </p:sp>
      <p:pic>
        <p:nvPicPr>
          <p:cNvPr id="2050" name="Picture 2" descr="C:\Documents and Settings\ШК489\Local Settings\Temporary Internet Files\Content.IE5\ODEF4TUJ\MC90029371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653136"/>
            <a:ext cx="1791902" cy="1816032"/>
          </a:xfrm>
          <a:prstGeom prst="rect">
            <a:avLst/>
          </a:prstGeom>
          <a:noFill/>
        </p:spPr>
      </p:pic>
      <p:pic>
        <p:nvPicPr>
          <p:cNvPr id="2051" name="Picture 3" descr="C:\Documents and Settings\ШК489\Local Settings\Temporary Internet Files\Content.IE5\89YBOD2R\MC9000978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196752"/>
            <a:ext cx="1787520" cy="2019799"/>
          </a:xfrm>
          <a:prstGeom prst="rect">
            <a:avLst/>
          </a:prstGeom>
          <a:noFill/>
        </p:spPr>
      </p:pic>
      <p:pic>
        <p:nvPicPr>
          <p:cNvPr id="2052" name="Picture 4" descr="C:\Documents and Settings\ШК489\Local Settings\Temporary Internet Files\Content.IE5\CD2RGTU7\MC90029737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4995863"/>
            <a:ext cx="1838325" cy="17843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/>
          <a:lstStyle/>
          <a:p>
            <a:r>
              <a:rPr lang="ru-RU" dirty="0" smtClean="0"/>
              <a:t>Н</a:t>
            </a:r>
            <a:r>
              <a:rPr lang="en-US" dirty="0" smtClean="0"/>
              <a:t>a</a:t>
            </a:r>
            <a:r>
              <a:rPr lang="ru-RU" dirty="0" err="1" smtClean="0"/>
              <a:t>учно-технический</a:t>
            </a:r>
            <a:r>
              <a:rPr lang="ru-RU" dirty="0" smtClean="0"/>
              <a:t> </a:t>
            </a:r>
            <a:r>
              <a:rPr lang="ru-RU" dirty="0" err="1" smtClean="0"/>
              <a:t>п</a:t>
            </a:r>
            <a:r>
              <a:rPr lang="en-US" dirty="0" err="1" smtClean="0"/>
              <a:t>po</a:t>
            </a:r>
            <a:r>
              <a:rPr lang="ru-RU" dirty="0" smtClean="0"/>
              <a:t>г</a:t>
            </a:r>
            <a:r>
              <a:rPr lang="en-US" dirty="0" err="1" smtClean="0"/>
              <a:t>pecc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НТП</a:t>
            </a:r>
            <a:r>
              <a:rPr lang="ru-RU" dirty="0" smtClean="0"/>
              <a:t> - это единое, взаимообусловленное поступательное развитие науки и </a:t>
            </a:r>
            <a:r>
              <a:rPr lang="ru-RU" dirty="0" err="1" smtClean="0"/>
              <a:t>тexники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Опираясь на ваши знания по ряду предметов, обсудите влияние НТП на современное общественное развитие.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Современная наука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Прокомментируйте материал</a:t>
            </a:r>
            <a:r>
              <a:rPr lang="ru-RU" dirty="0" smtClean="0"/>
              <a:t>:</a:t>
            </a:r>
          </a:p>
          <a:p>
            <a:r>
              <a:rPr lang="ru-RU" dirty="0" smtClean="0"/>
              <a:t>В начале ХХ в. в мире было 100 тыс. ученых, в конце века - свыше 5 млн. В развитых странах за 7-10 лет удваивается число ученых. Такие высокие </a:t>
            </a:r>
            <a:r>
              <a:rPr lang="ru-RU" dirty="0" err="1" smtClean="0"/>
              <a:t>тeмпы</a:t>
            </a:r>
            <a:r>
              <a:rPr lang="ru-RU" dirty="0" smtClean="0"/>
              <a:t> привели к тому, что около 90% всех ученых, когда-либо живших на Земле, являются нашими современниками. </a:t>
            </a:r>
          </a:p>
          <a:p>
            <a:r>
              <a:rPr lang="ru-RU" dirty="0" smtClean="0"/>
              <a:t>Мировая научная информация в ХХ в. удваивалась за 10- 15 лет. постоянно издается несколько сотен тысяч журналов (около 10 тыс. В 1900 г.), 90% всех предметов, созданных человеком и окружающих нас, придуманы в ХХ в. Объем мирового промышленного производства в конце ХХ в. был в 20 раз выше, чем в начале века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функции науки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72816"/>
            <a:ext cx="3744416" cy="20162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познавательная (теоретическое проникновение в сущность </a:t>
            </a:r>
            <a:r>
              <a:rPr lang="ru-RU" sz="2400" dirty="0" err="1" smtClean="0"/>
              <a:t>peальных</a:t>
            </a:r>
            <a:r>
              <a:rPr lang="ru-RU" sz="2400" dirty="0" smtClean="0"/>
              <a:t> явлений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772816"/>
            <a:ext cx="3888432" cy="21602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практически-действенная (участие в преобразующей деятельности человека, общества).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5445224"/>
            <a:ext cx="3600400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фундаментальные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5373216"/>
            <a:ext cx="3312368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прикладные</a:t>
            </a:r>
            <a:endParaRPr lang="ru-RU" sz="24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3131840" y="1340768"/>
            <a:ext cx="504056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364088" y="1340768"/>
            <a:ext cx="504056" cy="6480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059832" y="4005064"/>
            <a:ext cx="266429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науки</a:t>
            </a:r>
            <a:endParaRPr lang="ru-RU" sz="3600" dirty="0"/>
          </a:p>
        </p:txBody>
      </p:sp>
      <p:cxnSp>
        <p:nvCxnSpPr>
          <p:cNvPr id="13" name="Прямая со стрелкой 12"/>
          <p:cNvCxnSpPr>
            <a:endCxn id="6" idx="0"/>
          </p:cNvCxnSpPr>
          <p:nvPr/>
        </p:nvCxnSpPr>
        <p:spPr>
          <a:xfrm>
            <a:off x="2339752" y="3717032"/>
            <a:ext cx="7200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0"/>
          </p:cNvCxnSpPr>
          <p:nvPr/>
        </p:nvCxnSpPr>
        <p:spPr>
          <a:xfrm>
            <a:off x="6732240" y="3861048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современной науки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76079"/>
            <a:ext cx="8229600" cy="326450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Культурно-мировоззренческая</a:t>
            </a:r>
          </a:p>
          <a:p>
            <a:r>
              <a:rPr lang="ru-RU" dirty="0" smtClean="0"/>
              <a:t>Познавательно-объяснительная</a:t>
            </a:r>
          </a:p>
          <a:p>
            <a:r>
              <a:rPr lang="ru-RU" dirty="0" smtClean="0"/>
              <a:t>Прогностическая</a:t>
            </a:r>
          </a:p>
          <a:p>
            <a:endParaRPr lang="ru-RU" dirty="0"/>
          </a:p>
        </p:txBody>
      </p:sp>
      <p:pic>
        <p:nvPicPr>
          <p:cNvPr id="4098" name="Picture 2" descr="C:\Users\вика\AppData\Local\Microsoft\Windows\Temporary Internet Files\Content.IE5\GT4F1V4J\MP9003877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450" y="4005064"/>
            <a:ext cx="3657600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Наука исследует деятельность человечества во всех сферах общественной жизни.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Задание</a:t>
            </a:r>
            <a:r>
              <a:rPr lang="ru-RU" dirty="0" smtClean="0"/>
              <a:t>: Опираясь на знания по различным предметам и имеющийся у вас жизненный опыт, обсудите с приведением конкретных примеров влияние </a:t>
            </a:r>
            <a:r>
              <a:rPr lang="ru-RU" dirty="0" err="1" smtClean="0"/>
              <a:t>нaуки</a:t>
            </a:r>
            <a:r>
              <a:rPr lang="ru-RU" dirty="0" smtClean="0"/>
              <a:t> на духовную, экономическую, социальную и политическую сферы общества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571184" cy="1073274"/>
          </a:xfrm>
        </p:spPr>
        <p:txBody>
          <a:bodyPr/>
          <a:lstStyle/>
          <a:p>
            <a:r>
              <a:rPr lang="ru-RU" dirty="0" smtClean="0"/>
              <a:t>Внутренние законы науки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6004797" cy="537321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</a:t>
            </a:r>
            <a:r>
              <a:rPr lang="ru-RU" dirty="0" smtClean="0">
                <a:solidFill>
                  <a:srgbClr val="FFFF00"/>
                </a:solidFill>
              </a:rPr>
              <a:t>.Преемственность</a:t>
            </a:r>
          </a:p>
          <a:p>
            <a:r>
              <a:rPr lang="ru-RU" dirty="0" smtClean="0"/>
              <a:t>2.Чередование относительно спокойных периодов развития и периодов «крутой ломки»принципов (научные революции)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3.Сочетание процессов дифференциации  и  интеграции</a:t>
            </a:r>
          </a:p>
          <a:p>
            <a:r>
              <a:rPr lang="ru-RU" dirty="0" smtClean="0"/>
              <a:t>4.Углубление и расширение процессов математизации и компьютеризации</a:t>
            </a:r>
            <a:endParaRPr lang="ru-RU" dirty="0"/>
          </a:p>
        </p:txBody>
      </p:sp>
      <p:pic>
        <p:nvPicPr>
          <p:cNvPr id="8194" name="Picture 2" descr="C:\Documents and Settings\ШК489\Local Settings\Temporary Internet Files\Content.IE5\G5IVK9MZ\MC9004371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293096"/>
            <a:ext cx="2987824" cy="2304256"/>
          </a:xfrm>
          <a:prstGeom prst="rect">
            <a:avLst/>
          </a:prstGeom>
          <a:noFill/>
        </p:spPr>
      </p:pic>
      <p:pic>
        <p:nvPicPr>
          <p:cNvPr id="8195" name="Picture 3" descr="C:\Documents and Settings\ШК489\Local Settings\Temporary Internet Files\Content.IE5\CD2RGTU7\MC90043880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340768"/>
            <a:ext cx="2915816" cy="2658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(работа с текстом учебника)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6024" y="1890434"/>
            <a:ext cx="8628348" cy="4564373"/>
          </a:xfrm>
        </p:spPr>
        <p:txBody>
          <a:bodyPr/>
          <a:lstStyle/>
          <a:p>
            <a:r>
              <a:rPr lang="ru-RU" dirty="0" smtClean="0"/>
              <a:t>Выделите черты современной науки и выпишите в тетрадь </a:t>
            </a:r>
          </a:p>
          <a:p>
            <a:r>
              <a:rPr lang="ru-RU" dirty="0" err="1" smtClean="0"/>
              <a:t>Стр</a:t>
            </a:r>
            <a:r>
              <a:rPr lang="ru-RU" dirty="0" smtClean="0"/>
              <a:t> .92-93,учебник </a:t>
            </a:r>
            <a:endParaRPr lang="ru-RU" dirty="0"/>
          </a:p>
        </p:txBody>
      </p:sp>
      <p:pic>
        <p:nvPicPr>
          <p:cNvPr id="3074" name="Picture 2" descr="C:\Users\вика\AppData\Local\Microsoft\Windows\Temporary Internet Files\Content.IE5\66BS2LLS\MP9003415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3" y="2996952"/>
            <a:ext cx="2736305" cy="3651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Этика науки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4834880" cy="4572000"/>
          </a:xfrm>
        </p:spPr>
        <p:txBody>
          <a:bodyPr/>
          <a:lstStyle/>
          <a:p>
            <a:r>
              <a:rPr lang="ru-RU" dirty="0" smtClean="0"/>
              <a:t>Основа этики ученых - вечные ценности,</a:t>
            </a:r>
          </a:p>
          <a:p>
            <a:pPr>
              <a:buNone/>
            </a:pPr>
            <a:r>
              <a:rPr lang="ru-RU" dirty="0" smtClean="0"/>
              <a:t>ориентация на высшее благо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Задание : </a:t>
            </a:r>
            <a:r>
              <a:rPr lang="ru-RU" dirty="0" smtClean="0"/>
              <a:t>составьте моральный кодекс ученого по материалу стр.94-95учебника</a:t>
            </a:r>
            <a:endParaRPr lang="ru-RU" dirty="0"/>
          </a:p>
        </p:txBody>
      </p:sp>
      <p:pic>
        <p:nvPicPr>
          <p:cNvPr id="1026" name="Picture 2" descr="C:\Users\вика\AppData\Local\Microsoft\Windows\Temporary Internet Files\Content.IE5\GT4F1V4J\MP9004392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7820" y="1916832"/>
            <a:ext cx="3406180" cy="4323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Предварительные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Какими достижениями науки мы пользуемся?</a:t>
            </a:r>
          </a:p>
          <a:p>
            <a:r>
              <a:rPr lang="ru-RU" dirty="0" smtClean="0"/>
              <a:t>Каково призвание науки?</a:t>
            </a:r>
            <a:endParaRPr lang="ru-RU" dirty="0"/>
          </a:p>
        </p:txBody>
      </p:sp>
      <p:pic>
        <p:nvPicPr>
          <p:cNvPr id="2052" name="Picture 4" descr="C:\Users\вика\AppData\Local\Microsoft\Windows\Temporary Internet Files\Content.IE5\66BS2LLS\MC9002296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874" y="2996952"/>
            <a:ext cx="2763589" cy="3861048"/>
          </a:xfrm>
          <a:prstGeom prst="rect">
            <a:avLst/>
          </a:prstGeom>
          <a:noFill/>
        </p:spPr>
      </p:pic>
      <p:pic>
        <p:nvPicPr>
          <p:cNvPr id="6146" name="Picture 2" descr="C:\Documents and Settings\ШК489\Local Settings\Temporary Internet Files\Content.IE5\89YBOD2R\MC9004336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288" y="3632200"/>
            <a:ext cx="2660600" cy="3225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4716016" cy="1399032"/>
          </a:xfrm>
        </p:spPr>
        <p:txBody>
          <a:bodyPr/>
          <a:lstStyle/>
          <a:p>
            <a:r>
              <a:rPr lang="ru-RU" dirty="0" smtClean="0"/>
              <a:t>Этика науки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268760"/>
            <a:ext cx="6624737" cy="54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Ученые считают, что использование достижений науки </a:t>
            </a:r>
            <a:r>
              <a:rPr lang="ru-RU" dirty="0" smtClean="0">
                <a:solidFill>
                  <a:srgbClr val="FFFF00"/>
                </a:solidFill>
              </a:rPr>
              <a:t>на благо всем людям </a:t>
            </a:r>
            <a:r>
              <a:rPr lang="ru-RU" dirty="0" smtClean="0"/>
              <a:t>возможно лишь в демократическом обществе. </a:t>
            </a:r>
          </a:p>
          <a:p>
            <a:r>
              <a:rPr lang="ru-RU" dirty="0" smtClean="0"/>
              <a:t>Академик А. Д. Сахаров : «Свобода убеждений, наряду с другими гражданскими свободами, является основой научно-технического прогресса и гарантией от использования </a:t>
            </a:r>
            <a:r>
              <a:rPr lang="ru-RU" dirty="0" err="1" smtClean="0"/>
              <a:t>eгo</a:t>
            </a:r>
            <a:r>
              <a:rPr lang="ru-RU" dirty="0" smtClean="0"/>
              <a:t> достижений во вред человечеству». </a:t>
            </a:r>
            <a:endParaRPr lang="ru-RU" dirty="0"/>
          </a:p>
        </p:txBody>
      </p:sp>
      <p:pic>
        <p:nvPicPr>
          <p:cNvPr id="7170" name="Picture 2" descr="C:\Documents and Settings\ШК489\Local Settings\Temporary Internet Files\Content.IE5\CD2RGTU7\MC90030486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691679" cy="1820863"/>
          </a:xfrm>
          <a:prstGeom prst="rect">
            <a:avLst/>
          </a:prstGeom>
          <a:noFill/>
        </p:spPr>
      </p:pic>
      <p:pic>
        <p:nvPicPr>
          <p:cNvPr id="7171" name="Picture 3" descr="C:\Documents and Settings\ШК489\Local Settings\Temporary Internet Files\Content.IE5\89YBOD2R\MP90044223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6695"/>
            <a:ext cx="2624872" cy="2532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882808"/>
            <a:ext cx="6563072" cy="4572000"/>
          </a:xfrm>
        </p:spPr>
        <p:txBody>
          <a:bodyPr/>
          <a:lstStyle/>
          <a:p>
            <a:r>
              <a:rPr lang="ru-RU" dirty="0" smtClean="0"/>
              <a:t>Наука и образование.</a:t>
            </a:r>
          </a:p>
          <a:p>
            <a:r>
              <a:rPr lang="ru-RU" dirty="0" smtClean="0"/>
              <a:t>Подумайте, в чём проявляется их тесная взаимосвязь?</a:t>
            </a:r>
            <a:endParaRPr lang="ru-RU" dirty="0"/>
          </a:p>
        </p:txBody>
      </p:sp>
      <p:pic>
        <p:nvPicPr>
          <p:cNvPr id="2050" name="Picture 2" descr="C:\Users\вика\AppData\Local\Microsoft\Windows\Temporary Internet Files\Content.IE5\GT4F1V4J\MP9004485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656" y="3419847"/>
            <a:ext cx="3096344" cy="3438153"/>
          </a:xfrm>
          <a:prstGeom prst="rect">
            <a:avLst/>
          </a:prstGeom>
          <a:noFill/>
        </p:spPr>
      </p:pic>
      <p:pic>
        <p:nvPicPr>
          <p:cNvPr id="2051" name="Picture 3" descr="C:\Users\вика\AppData\Local\Microsoft\Windows\Temporary Internet Files\Content.IE5\R8SEIRZ7\dglxasset[1]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2808312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67494"/>
            <a:ext cx="12373613" cy="1810622"/>
          </a:xfrm>
        </p:spPr>
        <p:txBody>
          <a:bodyPr/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Образование</a:t>
            </a:r>
            <a:r>
              <a:rPr lang="ru-RU" dirty="0" smtClean="0"/>
              <a:t> - целенаправленный процесс воспитания и обучения в интересах человека, общества, государства</a:t>
            </a:r>
            <a:endParaRPr lang="ru-RU" dirty="0"/>
          </a:p>
        </p:txBody>
      </p:sp>
      <p:pic>
        <p:nvPicPr>
          <p:cNvPr id="1026" name="Picture 2" descr="C:\Users\вика\AppData\Local\Microsoft\Windows\Temporary Internet Files\Content.IE5\NUAAB729\MC90029070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400" y="4008438"/>
            <a:ext cx="2826072" cy="24448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 в 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начале ХХI в. в России формулируется общенациональная образовательная политика, первейшая задача которой - </a:t>
            </a:r>
            <a:r>
              <a:rPr lang="ru-RU" i="1" dirty="0" smtClean="0">
                <a:solidFill>
                  <a:srgbClr val="FFFF00"/>
                </a:solidFill>
              </a:rPr>
              <a:t>достижение </a:t>
            </a:r>
            <a:r>
              <a:rPr lang="ru-RU" i="1" dirty="0" err="1" smtClean="0">
                <a:solidFill>
                  <a:srgbClr val="FFFF00"/>
                </a:solidFill>
              </a:rPr>
              <a:t>cовpeмeннoгo</a:t>
            </a:r>
            <a:r>
              <a:rPr lang="ru-RU" i="1" dirty="0" smtClean="0">
                <a:solidFill>
                  <a:srgbClr val="FFFF00"/>
                </a:solidFill>
              </a:rPr>
              <a:t> качества образования, </a:t>
            </a:r>
            <a:r>
              <a:rPr lang="ru-RU" i="1" dirty="0" err="1" smtClean="0">
                <a:solidFill>
                  <a:srgbClr val="FFFF00"/>
                </a:solidFill>
              </a:rPr>
              <a:t>eгo</a:t>
            </a:r>
            <a:r>
              <a:rPr lang="ru-RU" i="1" dirty="0" smtClean="0">
                <a:solidFill>
                  <a:srgbClr val="FFFF00"/>
                </a:solidFill>
              </a:rPr>
              <a:t> соответствие актуальным и перспективным потребностям личности, общества, государства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 в 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 с </a:t>
            </a:r>
            <a:r>
              <a:rPr lang="ru-RU" dirty="0" smtClean="0"/>
              <a:t>текстом учебника, </a:t>
            </a:r>
            <a:r>
              <a:rPr lang="ru-RU" dirty="0" smtClean="0"/>
              <a:t>стр.96</a:t>
            </a:r>
          </a:p>
          <a:p>
            <a:r>
              <a:rPr lang="ru-RU" dirty="0" smtClean="0"/>
              <a:t>Какие тенденции мирового развития учитывает образовательная </a:t>
            </a:r>
            <a:r>
              <a:rPr lang="ru-RU" dirty="0" smtClean="0"/>
              <a:t>политика </a:t>
            </a:r>
            <a:r>
              <a:rPr lang="ru-RU" dirty="0" err="1" smtClean="0"/>
              <a:t>Рф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2050" name="Picture 2" descr="C:\Users\вика\AppData\Local\Microsoft\Windows\Temporary Internet Files\Content.IE5\R8SEIRZ7\MP9004482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01008"/>
            <a:ext cx="4085481" cy="302669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Непрерывное 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1402176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Подумайте,почему</a:t>
            </a:r>
            <a:r>
              <a:rPr lang="ru-RU" dirty="0" smtClean="0"/>
              <a:t> говорят:«век </a:t>
            </a:r>
            <a:r>
              <a:rPr lang="ru-RU" dirty="0" smtClean="0"/>
              <a:t>живи, век учись</a:t>
            </a:r>
            <a:r>
              <a:rPr lang="ru-RU" dirty="0" smtClean="0"/>
              <a:t>» 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996952"/>
            <a:ext cx="6408712" cy="34563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FFFF00"/>
                </a:solidFill>
              </a:rPr>
              <a:t>образование </a:t>
            </a:r>
            <a:r>
              <a:rPr lang="ru-RU" sz="2800" dirty="0" smtClean="0">
                <a:solidFill>
                  <a:srgbClr val="FFFF00"/>
                </a:solidFill>
              </a:rPr>
              <a:t>должно </a:t>
            </a:r>
            <a:r>
              <a:rPr lang="ru-RU" sz="2800" dirty="0" smtClean="0">
                <a:solidFill>
                  <a:srgbClr val="FFFF00"/>
                </a:solidFill>
              </a:rPr>
              <a:t>ориентироваться на перспективу, отвечать запросам не только сегодняшнего дня. В этих </a:t>
            </a:r>
            <a:r>
              <a:rPr lang="ru-RU" sz="2800" dirty="0" err="1" smtClean="0">
                <a:solidFill>
                  <a:srgbClr val="FFFF00"/>
                </a:solidFill>
              </a:rPr>
              <a:t>уcловиях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значимо </a:t>
            </a:r>
            <a:r>
              <a:rPr lang="ru-RU" sz="2800" dirty="0" smtClean="0">
                <a:solidFill>
                  <a:srgbClr val="FFFF00"/>
                </a:solidFill>
              </a:rPr>
              <a:t>непрерывное образование на протяжении всей жизни 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вика\AppData\Local\Microsoft\Windows\Temporary Internet Files\Content.IE5\NUAAB729\MP9004388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996952"/>
            <a:ext cx="248376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непрерывного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684737"/>
            <a:ext cx="7200800" cy="4837537"/>
          </a:xfrm>
        </p:spPr>
        <p:txBody>
          <a:bodyPr>
            <a:normAutofit fontScale="925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компeнcирующая</a:t>
            </a:r>
            <a:r>
              <a:rPr lang="ru-RU" dirty="0" smtClean="0"/>
              <a:t> </a:t>
            </a:r>
            <a:r>
              <a:rPr lang="ru-RU" dirty="0" smtClean="0"/>
              <a:t>(восполнение пробелов </a:t>
            </a:r>
            <a:r>
              <a:rPr lang="ru-RU" dirty="0" smtClean="0"/>
              <a:t>в </a:t>
            </a:r>
            <a:r>
              <a:rPr lang="ru-RU" dirty="0" smtClean="0"/>
              <a:t>базовом образовании),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адаптивная</a:t>
            </a:r>
            <a:r>
              <a:rPr lang="ru-RU" dirty="0" smtClean="0"/>
              <a:t> (оперативная подготовка и переподготовка в условиях меняющейся социальной и производственной ситуации),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развивающая</a:t>
            </a:r>
            <a:r>
              <a:rPr lang="ru-RU" dirty="0" smtClean="0"/>
              <a:t> (удовлетворение духовных запросов личности, потребностей творческого роста)</a:t>
            </a:r>
            <a:endParaRPr lang="ru-RU" dirty="0"/>
          </a:p>
        </p:txBody>
      </p:sp>
      <p:pic>
        <p:nvPicPr>
          <p:cNvPr id="102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8260" y="2636912"/>
            <a:ext cx="1916778" cy="1952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Самообразование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63074"/>
            <a:ext cx="6203032" cy="54911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звено непрерывного образования </a:t>
            </a:r>
            <a:r>
              <a:rPr lang="ru-RU" dirty="0" smtClean="0"/>
              <a:t>– </a:t>
            </a:r>
            <a:r>
              <a:rPr lang="ru-RU" sz="4000" dirty="0" smtClean="0"/>
              <a:t>самообразование</a:t>
            </a:r>
            <a:endParaRPr lang="ru-RU" dirty="0" smtClean="0"/>
          </a:p>
          <a:p>
            <a:r>
              <a:rPr lang="ru-RU" dirty="0" smtClean="0"/>
              <a:t>это управляемая </a:t>
            </a:r>
            <a:r>
              <a:rPr lang="ru-RU" dirty="0" smtClean="0"/>
              <a:t>самой личностью </a:t>
            </a:r>
            <a:r>
              <a:rPr lang="ru-RU" dirty="0" err="1" smtClean="0"/>
              <a:t>цeленаправленная</a:t>
            </a:r>
            <a:r>
              <a:rPr lang="ru-RU" dirty="0" smtClean="0"/>
              <a:t> познавательная деятельность, приобретение систематических знаний в какой-либо области науки, техники, культуры, политической жизни и т. п.</a:t>
            </a:r>
            <a:endParaRPr lang="ru-RU" dirty="0"/>
          </a:p>
        </p:txBody>
      </p:sp>
      <p:pic>
        <p:nvPicPr>
          <p:cNvPr id="3074" name="Picture 2" descr="C:\Users\вика\AppData\Local\Microsoft\Windows\Temporary Internet Files\Content.IE5\R8SEIRZ7\MC9002131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488" y="3717032"/>
            <a:ext cx="1814512" cy="2160240"/>
          </a:xfrm>
          <a:prstGeom prst="rect">
            <a:avLst/>
          </a:prstGeom>
          <a:noFill/>
        </p:spPr>
      </p:pic>
      <p:pic>
        <p:nvPicPr>
          <p:cNvPr id="9219" name="Picture 3" descr="C:\Documents and Settings\ШК489\Local Settings\Temporary Internet Files\Content.IE5\CD2RGTU7\MP90044243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0"/>
            <a:ext cx="241176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580112" cy="2348880"/>
          </a:xfrm>
        </p:spPr>
        <p:txBody>
          <a:bodyPr/>
          <a:lstStyle/>
          <a:p>
            <a:r>
              <a:rPr lang="ru-RU" dirty="0" smtClean="0"/>
              <a:t>Главные 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4509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1.Главная задача науки -получение истинных знаний</a:t>
            </a: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2.Наука-сложная  развивающаяся система</a:t>
            </a:r>
          </a:p>
          <a:p>
            <a:r>
              <a:rPr lang="ru-RU" dirty="0" smtClean="0"/>
              <a:t>3.Наука и технология тесно связаны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4.Наука как социальный институт удовлетворяет общественные потребности</a:t>
            </a:r>
          </a:p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5.Наука и образование неразрывно связаны</a:t>
            </a:r>
          </a:p>
          <a:p>
            <a:r>
              <a:rPr lang="ru-RU" dirty="0" smtClean="0"/>
              <a:t>6.Для перспективы развития личности и общества важно непрерывное образование и самообразование</a:t>
            </a:r>
            <a:endParaRPr lang="ru-RU" dirty="0"/>
          </a:p>
        </p:txBody>
      </p:sp>
      <p:pic>
        <p:nvPicPr>
          <p:cNvPr id="3074" name="Picture 2" descr="C:\Users\вика\AppData\Local\Microsoft\Windows\Temporary Internet Files\Content.IE5\66BS2LLS\MP90039881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0"/>
            <a:ext cx="3707904" cy="2327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1.Сфера человеческой деятельности, функция которой -выработка и теоретическая систематизация объективных знаний функция </a:t>
            </a:r>
            <a:r>
              <a:rPr lang="ru-RU" dirty="0" err="1" smtClean="0"/>
              <a:t>которой,это</a:t>
            </a:r>
            <a:r>
              <a:rPr lang="ru-RU" dirty="0" smtClean="0"/>
              <a:t>-:</a:t>
            </a:r>
          </a:p>
          <a:p>
            <a:r>
              <a:rPr lang="ru-RU" dirty="0" smtClean="0"/>
              <a:t>1)образование</a:t>
            </a:r>
          </a:p>
          <a:p>
            <a:r>
              <a:rPr lang="ru-RU" dirty="0" smtClean="0"/>
              <a:t>2)творчество</a:t>
            </a:r>
          </a:p>
          <a:p>
            <a:r>
              <a:rPr lang="ru-RU" dirty="0" smtClean="0"/>
              <a:t>3)наука</a:t>
            </a:r>
          </a:p>
          <a:p>
            <a:r>
              <a:rPr lang="ru-RU" dirty="0" smtClean="0"/>
              <a:t>4) искусство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 «Наука»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Наука – форма духовной  деятельности людей, направленная на достижение ее главной цели и </a:t>
            </a:r>
            <a:r>
              <a:rPr lang="ru-RU" dirty="0" err="1" smtClean="0"/>
              <a:t>оснoвнoгo</a:t>
            </a:r>
            <a:r>
              <a:rPr lang="ru-RU" dirty="0" smtClean="0"/>
              <a:t> результата: получение, обоснование и систематизацию новых знаний (понятий, законов, теорий) о природе, обществе, человеке.</a:t>
            </a:r>
            <a:endParaRPr lang="ru-RU" dirty="0"/>
          </a:p>
        </p:txBody>
      </p:sp>
      <p:pic>
        <p:nvPicPr>
          <p:cNvPr id="3074" name="Picture 2" descr="C:\Users\вика\AppData\Local\Microsoft\Windows\Temporary Internet Files\Content.IE5\GT4F1V4J\MC9000532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688" y="4913313"/>
            <a:ext cx="1712912" cy="17176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2.Гражданин </a:t>
            </a:r>
            <a:r>
              <a:rPr lang="ru-RU" dirty="0" err="1" smtClean="0"/>
              <a:t>Л.-исследователь</a:t>
            </a:r>
            <a:r>
              <a:rPr lang="ru-RU" dirty="0" smtClean="0"/>
              <a:t>, анализирующий тексты. Это позволяет ему изучать явления духовной </a:t>
            </a:r>
            <a:r>
              <a:rPr lang="ru-RU" dirty="0" err="1" smtClean="0"/>
              <a:t>культуры.К</a:t>
            </a:r>
            <a:r>
              <a:rPr lang="ru-RU" dirty="0" smtClean="0"/>
              <a:t> какой отрасли научного знания относится  его труд?</a:t>
            </a:r>
          </a:p>
          <a:p>
            <a:r>
              <a:rPr lang="ru-RU" dirty="0" smtClean="0"/>
              <a:t>1)естествознание</a:t>
            </a:r>
          </a:p>
          <a:p>
            <a:r>
              <a:rPr lang="ru-RU" dirty="0" smtClean="0"/>
              <a:t>2)технические науки</a:t>
            </a:r>
          </a:p>
          <a:p>
            <a:r>
              <a:rPr lang="ru-RU" dirty="0" smtClean="0"/>
              <a:t>3)социальные науки</a:t>
            </a:r>
          </a:p>
          <a:p>
            <a:r>
              <a:rPr lang="ru-RU" dirty="0" smtClean="0"/>
              <a:t>4) гуманитарные науки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3.Верны ли суждения о науке?</a:t>
            </a:r>
          </a:p>
          <a:p>
            <a:pPr>
              <a:buNone/>
            </a:pPr>
            <a:r>
              <a:rPr lang="ru-RU" dirty="0" smtClean="0"/>
              <a:t>А.Наука отражает  действительность в художественных образцах</a:t>
            </a:r>
          </a:p>
          <a:p>
            <a:r>
              <a:rPr lang="ru-RU" dirty="0" smtClean="0"/>
              <a:t>Б.Наука-система знаний</a:t>
            </a:r>
          </a:p>
          <a:p>
            <a:r>
              <a:rPr lang="ru-RU" dirty="0" smtClean="0"/>
              <a:t>1)верно только А</a:t>
            </a:r>
          </a:p>
          <a:p>
            <a:r>
              <a:rPr lang="ru-RU" dirty="0" smtClean="0"/>
              <a:t>2)верно только Б</a:t>
            </a:r>
          </a:p>
          <a:p>
            <a:r>
              <a:rPr lang="ru-RU" dirty="0" smtClean="0"/>
              <a:t>3)Верны оба</a:t>
            </a:r>
          </a:p>
          <a:p>
            <a:r>
              <a:rPr lang="ru-RU" dirty="0" smtClean="0"/>
              <a:t>4) оба неверны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4 В средней школе города Н.педагоги большое внимание уделяют личности школьника , его индивидуальным особенностям. Это свидетельствует о процессе:</a:t>
            </a:r>
          </a:p>
          <a:p>
            <a:r>
              <a:rPr lang="ru-RU" dirty="0" smtClean="0"/>
              <a:t>1)интернационализации</a:t>
            </a:r>
          </a:p>
          <a:p>
            <a:r>
              <a:rPr lang="ru-RU" dirty="0" smtClean="0"/>
              <a:t>2)</a:t>
            </a:r>
            <a:r>
              <a:rPr lang="ru-RU" dirty="0" err="1" smtClean="0"/>
              <a:t>гуманитаризации</a:t>
            </a:r>
            <a:endParaRPr lang="ru-RU" dirty="0" smtClean="0"/>
          </a:p>
          <a:p>
            <a:r>
              <a:rPr lang="ru-RU" dirty="0" smtClean="0"/>
              <a:t>3)</a:t>
            </a:r>
            <a:r>
              <a:rPr lang="ru-RU" dirty="0" err="1" smtClean="0"/>
              <a:t>гуманизации</a:t>
            </a:r>
            <a:endParaRPr lang="ru-RU" dirty="0" smtClean="0"/>
          </a:p>
          <a:p>
            <a:r>
              <a:rPr lang="ru-RU" dirty="0" smtClean="0"/>
              <a:t>4) демократизации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5.К общим тенденциям  в развитии образования РФ не относится:</a:t>
            </a:r>
          </a:p>
          <a:p>
            <a:r>
              <a:rPr lang="ru-RU" dirty="0" smtClean="0"/>
              <a:t>1) непрерывность образования</a:t>
            </a:r>
          </a:p>
          <a:p>
            <a:r>
              <a:rPr lang="ru-RU" dirty="0" smtClean="0"/>
              <a:t>2)обязательность высшего образования</a:t>
            </a:r>
          </a:p>
          <a:p>
            <a:r>
              <a:rPr lang="ru-RU" dirty="0" smtClean="0"/>
              <a:t>3)компьютеризация образования</a:t>
            </a:r>
          </a:p>
          <a:p>
            <a:r>
              <a:rPr lang="ru-RU" dirty="0" smtClean="0"/>
              <a:t>4) многообразие путей получения образования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9492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6.Сотрудники кафедры ВУЗа, наряду с преподавательской деятельностью, издали научный труд. Какая доп. информация позволит определить, что речь идёт о труде в области общественных наук :</a:t>
            </a:r>
          </a:p>
          <a:p>
            <a:r>
              <a:rPr lang="ru-RU" dirty="0" smtClean="0"/>
              <a:t>1) использовали публикации других ученых</a:t>
            </a:r>
          </a:p>
          <a:p>
            <a:r>
              <a:rPr lang="ru-RU" smtClean="0"/>
              <a:t>2)открытые </a:t>
            </a:r>
            <a:r>
              <a:rPr lang="ru-RU" dirty="0" smtClean="0"/>
              <a:t>закономерности носили вероятностный характер</a:t>
            </a:r>
          </a:p>
          <a:p>
            <a:r>
              <a:rPr lang="ru-RU" dirty="0" smtClean="0"/>
              <a:t>3)в ходе работы привлекались консультанты</a:t>
            </a:r>
          </a:p>
          <a:p>
            <a:r>
              <a:rPr lang="ru-RU" dirty="0" smtClean="0"/>
              <a:t>4) выводы отличались новизной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9</a:t>
            </a:r>
          </a:p>
          <a:p>
            <a:r>
              <a:rPr lang="ru-RU" dirty="0" smtClean="0"/>
              <a:t>Документ (стр.98),эссе по высказыванию К.Маркса (стр.100</a:t>
            </a:r>
          </a:p>
          <a:p>
            <a:endParaRPr lang="ru-RU" dirty="0"/>
          </a:p>
        </p:txBody>
      </p:sp>
      <p:pic>
        <p:nvPicPr>
          <p:cNvPr id="1026" name="Picture 2" descr="C:\Documents and Settings\ШК489\Local Settings\Temporary Internet Files\Content.IE5\89YBOD2R\MC9002353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686175"/>
            <a:ext cx="3026459" cy="2623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 «Наука»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882808"/>
            <a:ext cx="13432239" cy="5719568"/>
          </a:xfrm>
        </p:spPr>
        <p:txBody>
          <a:bodyPr/>
          <a:lstStyle/>
          <a:p>
            <a:r>
              <a:rPr lang="ru-RU" dirty="0" smtClean="0"/>
              <a:t>Наука - система знаний.</a:t>
            </a:r>
          </a:p>
          <a:p>
            <a:r>
              <a:rPr lang="ru-RU" dirty="0" smtClean="0"/>
              <a:t> Вспомните, что такое система ?</a:t>
            </a:r>
            <a:endParaRPr lang="ru-RU" dirty="0"/>
          </a:p>
        </p:txBody>
      </p:sp>
      <p:pic>
        <p:nvPicPr>
          <p:cNvPr id="4098" name="Picture 2" descr="C:\Users\вика\AppData\Local\Microsoft\Windows\Temporary Internet Files\Content.IE5\R8SEIRZ7\MC9002371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8900" y="3432174"/>
            <a:ext cx="2715468" cy="294915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науки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Главная задача науки - </a:t>
            </a:r>
            <a:r>
              <a:rPr lang="ru-RU" b="1" dirty="0" smtClean="0">
                <a:solidFill>
                  <a:srgbClr val="FFFF00"/>
                </a:solidFill>
              </a:rPr>
              <a:t>производство новых истинных знаний</a:t>
            </a:r>
            <a:r>
              <a:rPr lang="ru-RU" dirty="0" smtClean="0"/>
              <a:t>, методов их создания и оценки. </a:t>
            </a:r>
          </a:p>
          <a:p>
            <a:r>
              <a:rPr lang="ru-RU" dirty="0" smtClean="0"/>
              <a:t>Вдумайтесь в содержание понятия «наука», обсудите положения о науке как системе, о том, что такое ее «собственная задача», истинные знания и методы их добычи»</a:t>
            </a:r>
            <a:endParaRPr lang="ru-RU" dirty="0"/>
          </a:p>
        </p:txBody>
      </p:sp>
      <p:pic>
        <p:nvPicPr>
          <p:cNvPr id="5122" name="Picture 2" descr="C:\Program Files\Microsoft Office\MEDIA\CAGCAT10\j021508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149080"/>
            <a:ext cx="1425427" cy="27089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7494"/>
            <a:ext cx="2880320" cy="139903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Наука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44824"/>
            <a:ext cx="3312368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Социальный институт со своей структурой и функциями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4077072"/>
            <a:ext cx="3491880" cy="25202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Система </a:t>
            </a:r>
            <a:r>
              <a:rPr lang="ru-RU" sz="2400" dirty="0" err="1" smtClean="0"/>
              <a:t>организаций,учреждений,вырабатывающих,распространяющих</a:t>
            </a:r>
            <a:r>
              <a:rPr lang="ru-RU" sz="2400" dirty="0" smtClean="0"/>
              <a:t> и внедряющих знания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916832"/>
            <a:ext cx="3168352" cy="1800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Отрасль духовного производства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3789040"/>
            <a:ext cx="1728192" cy="18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Система научных исследований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3789040"/>
            <a:ext cx="1728192" cy="1800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Опытно-конструкторские изыскания</a:t>
            </a:r>
            <a:endParaRPr lang="ru-RU" sz="2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580112" y="3717032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779912" y="5949280"/>
            <a:ext cx="3672408" cy="908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Основная продукция: понятия ,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законы,теории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20272" y="1844824"/>
            <a:ext cx="2123728" cy="172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Особая система знаний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452320" y="3645024"/>
            <a:ext cx="1691680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Представления,понятия,теории</a:t>
            </a:r>
            <a:r>
              <a:rPr lang="ru-RU" sz="2400" dirty="0" smtClean="0"/>
              <a:t> в системе</a:t>
            </a:r>
            <a:endParaRPr lang="ru-RU" sz="24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555776" y="1628800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427984" y="1628800"/>
            <a:ext cx="7200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580112" y="1628800"/>
            <a:ext cx="180020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Становление науки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0159" y="1268761"/>
            <a:ext cx="6230951" cy="7202910"/>
          </a:xfrm>
        </p:spPr>
        <p:txBody>
          <a:bodyPr>
            <a:normAutofit/>
          </a:bodyPr>
          <a:lstStyle/>
          <a:p>
            <a:r>
              <a:rPr lang="ru-RU" dirty="0" smtClean="0"/>
              <a:t>Наука в современном смысле слова -с </a:t>
            </a:r>
            <a:r>
              <a:rPr lang="ru-RU" dirty="0" smtClean="0">
                <a:solidFill>
                  <a:srgbClr val="FFFF00"/>
                </a:solidFill>
              </a:rPr>
              <a:t>XVII-XVIII вв. </a:t>
            </a:r>
            <a:r>
              <a:rPr lang="ru-RU" dirty="0" smtClean="0"/>
              <a:t>( появляются труды по астрономии, физике, математике, развиваются приемы </a:t>
            </a:r>
            <a:r>
              <a:rPr lang="ru-RU" dirty="0" err="1" smtClean="0"/>
              <a:t>нaблюдения</a:t>
            </a:r>
            <a:r>
              <a:rPr lang="ru-RU" dirty="0" smtClean="0"/>
              <a:t> и эксперимента). </a:t>
            </a:r>
          </a:p>
          <a:p>
            <a:r>
              <a:rPr lang="ru-RU" dirty="0" smtClean="0"/>
              <a:t>В дальнейшем значение науки возросло, началось ее проникновение в </a:t>
            </a:r>
            <a:r>
              <a:rPr lang="ru-RU" b="1" dirty="0" smtClean="0">
                <a:solidFill>
                  <a:srgbClr val="FFFF00"/>
                </a:solidFill>
              </a:rPr>
              <a:t>технологию.</a:t>
            </a:r>
          </a:p>
        </p:txBody>
      </p:sp>
      <p:pic>
        <p:nvPicPr>
          <p:cNvPr id="3074" name="Picture 2" descr="C:\Documents and Settings\ШК489\Local Settings\Temporary Internet Files\Content.IE5\G5IVK9MZ\MC9000978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3475" y="4509120"/>
            <a:ext cx="1660525" cy="2086520"/>
          </a:xfrm>
          <a:prstGeom prst="rect">
            <a:avLst/>
          </a:prstGeom>
          <a:noFill/>
        </p:spPr>
      </p:pic>
      <p:pic>
        <p:nvPicPr>
          <p:cNvPr id="3075" name="Picture 3" descr="C:\Documents and Settings\ШК489\Local Settings\Temporary Internet Files\Content.IE5\CD2RGTU7\MC90039792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5" y="446088"/>
            <a:ext cx="1412862" cy="1905000"/>
          </a:xfrm>
          <a:prstGeom prst="rect">
            <a:avLst/>
          </a:prstGeom>
          <a:noFill/>
        </p:spPr>
      </p:pic>
      <p:pic>
        <p:nvPicPr>
          <p:cNvPr id="3076" name="Picture 4" descr="C:\Documents and Settings\ШК489\Local Settings\Temporary Internet Files\Content.IE5\ODEF4TUJ\MC90023397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9731" y="2273300"/>
            <a:ext cx="2384757" cy="1936750"/>
          </a:xfrm>
          <a:prstGeom prst="rect">
            <a:avLst/>
          </a:prstGeom>
          <a:noFill/>
        </p:spPr>
      </p:pic>
      <p:pic>
        <p:nvPicPr>
          <p:cNvPr id="3077" name="Picture 5" descr="C:\Documents and Settings\ШК489\Local Settings\Temporary Internet Files\Content.IE5\89YBOD2R\MC90037039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1838" y="4597400"/>
            <a:ext cx="1371600" cy="18907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Становление науки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Aнглийский</a:t>
            </a:r>
            <a:r>
              <a:rPr lang="ru-RU" dirty="0" smtClean="0"/>
              <a:t> ученый А. Тойнби : «сознание - мать технологии», наука и технология « обручились друг с другом и шагают вместе». </a:t>
            </a:r>
          </a:p>
          <a:p>
            <a:r>
              <a:rPr lang="ru-RU" dirty="0" smtClean="0"/>
              <a:t>Прокомментируйте высказывание</a:t>
            </a:r>
            <a:endParaRPr lang="ru-RU" dirty="0"/>
          </a:p>
        </p:txBody>
      </p:sp>
      <p:pic>
        <p:nvPicPr>
          <p:cNvPr id="2052" name="Picture 4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437112"/>
            <a:ext cx="3384376" cy="2352481"/>
          </a:xfrm>
          <a:prstGeom prst="rect">
            <a:avLst/>
          </a:prstGeom>
          <a:noFill/>
        </p:spPr>
      </p:pic>
      <p:pic>
        <p:nvPicPr>
          <p:cNvPr id="4099" name="Picture 3" descr="C:\Documents and Settings\ШК489\Local Settings\Temporary Internet Files\Content.IE5\G5IVK9MZ\MC90043925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437112"/>
            <a:ext cx="2952328" cy="242088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Признание науки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6372200" cy="4680520"/>
          </a:xfrm>
        </p:spPr>
        <p:txBody>
          <a:bodyPr>
            <a:normAutofit/>
          </a:bodyPr>
          <a:lstStyle/>
          <a:p>
            <a:r>
              <a:rPr lang="ru-RU" dirty="0" smtClean="0"/>
              <a:t>во второй половине XVII в. -первые академии наук : Лондонское королевское общества, Парижская академия наук.</a:t>
            </a:r>
          </a:p>
          <a:p>
            <a:r>
              <a:rPr lang="ru-RU" dirty="0" smtClean="0"/>
              <a:t> В начале 18 в. учреждена Петербургская академия наук, позже названная Российской</a:t>
            </a:r>
            <a:endParaRPr lang="ru-RU" dirty="0"/>
          </a:p>
        </p:txBody>
      </p:sp>
      <p:pic>
        <p:nvPicPr>
          <p:cNvPr id="1027" name="Picture 3" descr="C:\Users\вика\AppData\Local\Microsoft\Windows\Temporary Internet Files\Content.IE5\NUAAB729\MP9003414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905672"/>
            <a:ext cx="3563888" cy="2952328"/>
          </a:xfrm>
          <a:prstGeom prst="rect">
            <a:avLst/>
          </a:prstGeom>
          <a:noFill/>
        </p:spPr>
      </p:pic>
      <p:pic>
        <p:nvPicPr>
          <p:cNvPr id="5122" name="Picture 2" descr="C:\Documents and Settings\ШК489\Local Settings\Temporary Internet Files\Content.IE5\ODEF4TUJ\MC90040821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8640"/>
            <a:ext cx="2548259" cy="236656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273</TotalTime>
  <Words>1092</Words>
  <Application>Microsoft Office PowerPoint</Application>
  <PresentationFormat>Экран (4:3)</PresentationFormat>
  <Paragraphs>149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Яркая</vt:lpstr>
      <vt:lpstr>Наука. Образование</vt:lpstr>
      <vt:lpstr>Предварительные вопросы</vt:lpstr>
      <vt:lpstr>Понятие  «Наука»</vt:lpstr>
      <vt:lpstr>Понятие  «Наука»</vt:lpstr>
      <vt:lpstr>Задача науки</vt:lpstr>
      <vt:lpstr>Наука</vt:lpstr>
      <vt:lpstr>Становление науки</vt:lpstr>
      <vt:lpstr>Становление науки</vt:lpstr>
      <vt:lpstr>Признание науки</vt:lpstr>
      <vt:lpstr>Развитие науки</vt:lpstr>
      <vt:lpstr>Модели развития научного знания</vt:lpstr>
      <vt:lpstr>Нaучно-технический пpoгpecc</vt:lpstr>
      <vt:lpstr>Современная наука</vt:lpstr>
      <vt:lpstr>Основные функции науки</vt:lpstr>
      <vt:lpstr>Функции современной науки</vt:lpstr>
      <vt:lpstr>Слайд 16</vt:lpstr>
      <vt:lpstr>Внутренние законы науки</vt:lpstr>
      <vt:lpstr>Задание (работа с текстом учебника)</vt:lpstr>
      <vt:lpstr>Этика науки</vt:lpstr>
      <vt:lpstr>Этика науки</vt:lpstr>
      <vt:lpstr>Образование</vt:lpstr>
      <vt:lpstr>Образование</vt:lpstr>
      <vt:lpstr>Образование в РФ</vt:lpstr>
      <vt:lpstr>Образование в РФ</vt:lpstr>
      <vt:lpstr>Непрерывное образование</vt:lpstr>
      <vt:lpstr>Функции непрерывного образования</vt:lpstr>
      <vt:lpstr>Самообразование</vt:lpstr>
      <vt:lpstr>Главные выводы</vt:lpstr>
      <vt:lpstr>тест</vt:lpstr>
      <vt:lpstr>тест</vt:lpstr>
      <vt:lpstr>тест</vt:lpstr>
      <vt:lpstr>тест</vt:lpstr>
      <vt:lpstr>тест</vt:lpstr>
      <vt:lpstr>тест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Наука</dc:title>
  <dc:creator>вика</dc:creator>
  <cp:lastModifiedBy>вика</cp:lastModifiedBy>
  <cp:revision>31</cp:revision>
  <dcterms:created xsi:type="dcterms:W3CDTF">2013-12-03T18:47:06Z</dcterms:created>
  <dcterms:modified xsi:type="dcterms:W3CDTF">2013-12-06T14:11:20Z</dcterms:modified>
</cp:coreProperties>
</file>