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99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84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59DF0-04C9-46DD-9211-2531D46D22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C0ED6-5DA1-46A7-BC92-F7892064A33C}">
      <dgm:prSet/>
      <dgm:spPr/>
      <dgm:t>
        <a:bodyPr/>
        <a:lstStyle/>
        <a:p>
          <a:pPr rtl="0"/>
          <a:r>
            <a:rPr lang="ru-RU" dirty="0" smtClean="0">
              <a:solidFill>
                <a:srgbClr val="003399"/>
              </a:solidFill>
            </a:rPr>
            <a:t>Оно не только фиксирует происходящие изменения в ребенке, но и поддерживает его желание расти и развиваться дальше. Формируя  портфолио, мы тем самым поощряем, поддерживаем его в важных начинаниях, фиксируем его состояние успешности. </a:t>
          </a:r>
          <a:endParaRPr lang="ru-RU" dirty="0">
            <a:solidFill>
              <a:srgbClr val="003399"/>
            </a:solidFill>
          </a:endParaRPr>
        </a:p>
      </dgm:t>
    </dgm:pt>
    <dgm:pt modelId="{36E222FC-FC16-42F8-964B-E81826D812FD}" type="parTrans" cxnId="{6A35E5F9-CFF9-4222-B73F-55AB65F9E76B}">
      <dgm:prSet/>
      <dgm:spPr/>
      <dgm:t>
        <a:bodyPr/>
        <a:lstStyle/>
        <a:p>
          <a:endParaRPr lang="ru-RU"/>
        </a:p>
      </dgm:t>
    </dgm:pt>
    <dgm:pt modelId="{378072D2-C094-4DB9-824D-AEEE586A433E}" type="sibTrans" cxnId="{6A35E5F9-CFF9-4222-B73F-55AB65F9E76B}">
      <dgm:prSet/>
      <dgm:spPr/>
      <dgm:t>
        <a:bodyPr/>
        <a:lstStyle/>
        <a:p>
          <a:endParaRPr lang="ru-RU"/>
        </a:p>
      </dgm:t>
    </dgm:pt>
    <dgm:pt modelId="{E8B4F588-7812-44C3-A2EE-12069E3BFC81}" type="pres">
      <dgm:prSet presAssocID="{04859DF0-04C9-46DD-9211-2531D46D22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9633D1-0585-44E8-9ECD-2A633B39A1D8}" type="pres">
      <dgm:prSet presAssocID="{C8CC0ED6-5DA1-46A7-BC92-F7892064A33C}" presName="root" presStyleCnt="0"/>
      <dgm:spPr/>
    </dgm:pt>
    <dgm:pt modelId="{7A8127D9-E80F-4167-AE5A-4AB25171676E}" type="pres">
      <dgm:prSet presAssocID="{C8CC0ED6-5DA1-46A7-BC92-F7892064A33C}" presName="rootComposite" presStyleCnt="0"/>
      <dgm:spPr/>
    </dgm:pt>
    <dgm:pt modelId="{D2FD091C-B40A-4E7E-8C2D-375F75765637}" type="pres">
      <dgm:prSet presAssocID="{C8CC0ED6-5DA1-46A7-BC92-F7892064A33C}" presName="rootText" presStyleLbl="node1" presStyleIdx="0" presStyleCnt="1" custScaleY="114286"/>
      <dgm:spPr/>
    </dgm:pt>
    <dgm:pt modelId="{C3AB1388-4722-4B3A-9955-8E31FC1235EF}" type="pres">
      <dgm:prSet presAssocID="{C8CC0ED6-5DA1-46A7-BC92-F7892064A33C}" presName="rootConnector" presStyleLbl="node1" presStyleIdx="0" presStyleCnt="1"/>
      <dgm:spPr/>
    </dgm:pt>
    <dgm:pt modelId="{642A705B-FF85-40DC-A3CA-7F847E57315C}" type="pres">
      <dgm:prSet presAssocID="{C8CC0ED6-5DA1-46A7-BC92-F7892064A33C}" presName="childShape" presStyleCnt="0"/>
      <dgm:spPr/>
    </dgm:pt>
  </dgm:ptLst>
  <dgm:cxnLst>
    <dgm:cxn modelId="{00B57901-B2D2-49F6-8388-63C89A188BB9}" type="presOf" srcId="{04859DF0-04C9-46DD-9211-2531D46D2267}" destId="{E8B4F588-7812-44C3-A2EE-12069E3BFC81}" srcOrd="0" destOrd="0" presId="urn:microsoft.com/office/officeart/2005/8/layout/hierarchy3"/>
    <dgm:cxn modelId="{ECD325D2-C362-4C80-A352-57F12B1DD655}" type="presOf" srcId="{C8CC0ED6-5DA1-46A7-BC92-F7892064A33C}" destId="{D2FD091C-B40A-4E7E-8C2D-375F75765637}" srcOrd="0" destOrd="0" presId="urn:microsoft.com/office/officeart/2005/8/layout/hierarchy3"/>
    <dgm:cxn modelId="{6A35E5F9-CFF9-4222-B73F-55AB65F9E76B}" srcId="{04859DF0-04C9-46DD-9211-2531D46D2267}" destId="{C8CC0ED6-5DA1-46A7-BC92-F7892064A33C}" srcOrd="0" destOrd="0" parTransId="{36E222FC-FC16-42F8-964B-E81826D812FD}" sibTransId="{378072D2-C094-4DB9-824D-AEEE586A433E}"/>
    <dgm:cxn modelId="{C499DF43-4C1C-4B91-881C-0C1C8AB37577}" type="presOf" srcId="{C8CC0ED6-5DA1-46A7-BC92-F7892064A33C}" destId="{C3AB1388-4722-4B3A-9955-8E31FC1235EF}" srcOrd="1" destOrd="0" presId="urn:microsoft.com/office/officeart/2005/8/layout/hierarchy3"/>
    <dgm:cxn modelId="{1CCA62A4-A9B2-4A59-B82C-B6C86BD6702F}" type="presParOf" srcId="{E8B4F588-7812-44C3-A2EE-12069E3BFC81}" destId="{489633D1-0585-44E8-9ECD-2A633B39A1D8}" srcOrd="0" destOrd="0" presId="urn:microsoft.com/office/officeart/2005/8/layout/hierarchy3"/>
    <dgm:cxn modelId="{7BD60618-BFE1-4303-AE92-438E4327967D}" type="presParOf" srcId="{489633D1-0585-44E8-9ECD-2A633B39A1D8}" destId="{7A8127D9-E80F-4167-AE5A-4AB25171676E}" srcOrd="0" destOrd="0" presId="urn:microsoft.com/office/officeart/2005/8/layout/hierarchy3"/>
    <dgm:cxn modelId="{19933582-8911-4BA4-8E8C-B683D284CBAC}" type="presParOf" srcId="{7A8127D9-E80F-4167-AE5A-4AB25171676E}" destId="{D2FD091C-B40A-4E7E-8C2D-375F75765637}" srcOrd="0" destOrd="0" presId="urn:microsoft.com/office/officeart/2005/8/layout/hierarchy3"/>
    <dgm:cxn modelId="{35EE4533-3F6A-4F7F-B143-47E9571363BB}" type="presParOf" srcId="{7A8127D9-E80F-4167-AE5A-4AB25171676E}" destId="{C3AB1388-4722-4B3A-9955-8E31FC1235EF}" srcOrd="1" destOrd="0" presId="urn:microsoft.com/office/officeart/2005/8/layout/hierarchy3"/>
    <dgm:cxn modelId="{D606DE7B-A8DD-4105-A7D0-D83811735D94}" type="presParOf" srcId="{489633D1-0585-44E8-9ECD-2A633B39A1D8}" destId="{642A705B-FF85-40DC-A3CA-7F847E57315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D091C-B40A-4E7E-8C2D-375F75765637}">
      <dsp:nvSpPr>
        <dsp:cNvPr id="0" name=""/>
        <dsp:cNvSpPr/>
      </dsp:nvSpPr>
      <dsp:spPr>
        <a:xfrm>
          <a:off x="3906" y="2226"/>
          <a:ext cx="7993186" cy="4567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3399"/>
              </a:solidFill>
            </a:rPr>
            <a:t>Оно не только фиксирует происходящие изменения в ребенке, но и поддерживает его желание расти и развиваться дальше. Формируя  портфолио, мы тем самым поощряем, поддерживаем его в важных начинаниях, фиксируем его состояние успешности. </a:t>
          </a:r>
          <a:endParaRPr lang="ru-RU" sz="3600" kern="1200" dirty="0">
            <a:solidFill>
              <a:srgbClr val="003399"/>
            </a:solidFill>
          </a:endParaRPr>
        </a:p>
      </dsp:txBody>
      <dsp:txXfrm>
        <a:off x="137685" y="136005"/>
        <a:ext cx="7725628" cy="4299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4419.jpg"/>
          <p:cNvPicPr>
            <a:picLocks noChangeAspect="1"/>
          </p:cNvPicPr>
          <p:nvPr/>
        </p:nvPicPr>
        <p:blipFill>
          <a:blip r:embed="rId2" cstate="print"/>
          <a:srcRect l="6504" t="12222"/>
          <a:stretch>
            <a:fillRect/>
          </a:stretch>
        </p:blipFill>
        <p:spPr>
          <a:xfrm>
            <a:off x="6019800" y="0"/>
            <a:ext cx="3124200" cy="441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5410200" cy="37338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Голубева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Лариса  Ивановна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воспитатель высшей квалификационной категории.  </a:t>
            </a:r>
            <a:b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4267200"/>
            <a:ext cx="8382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Тема: ПОРТФОЛИО  ДОШКОЛЬНИКА  КАК ИННОВАЦИОННАЯ  ТЕХНОЛОГИЯ СОВМЕСТНОГО  МОДЕЛИРОВАНИЯ  С РОДИТЕЛЯМИ  УСПЕШНОСТИ 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8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6764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Основная цель модернизации современной системы образования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590800"/>
            <a:ext cx="79248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3399"/>
                </a:solidFill>
              </a:rPr>
              <a:t> создание условий для самореализации личности и удовлетворение образовательных  потребностей  каждого в соответствии с его наклонностями, интересами и возможности.</a:t>
            </a:r>
            <a:endParaRPr lang="ru-RU" sz="3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600200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Как стать успешным  </a:t>
            </a:r>
            <a:b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       современному ребёнку ?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410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3399"/>
                </a:solidFill>
              </a:rPr>
              <a:t>Состояние успеха – это состояние души, определение успеха является индивидуальным для каждого.  Желание быть успешным – естественное.  Как  мы можем помочь ребенку прийти к состоянию успеха, испытав которое у него формируется уверенность в себе, позитивное психологическое самочувствие, стиль взаимоотношений с окружающими. В тесном взаимодействии с родителями, мы должны учить детей успеху, фиксируя каждое достижение, применяя в работе правило успешных перемен.       </a:t>
            </a:r>
          </a:p>
          <a:p>
            <a:pPr algn="ctr">
              <a:buNone/>
            </a:pP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7971" y="3198168"/>
            <a:ext cx="24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3399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21664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4800" i="1" dirty="0" err="1" smtClean="0">
                <a:solidFill>
                  <a:schemeClr val="bg2">
                    <a:lumMod val="75000"/>
                  </a:schemeClr>
                </a:solidFill>
              </a:rPr>
              <a:t>Портфолио</a:t>
            </a:r>
            <a:r>
              <a:rPr lang="ru-RU" sz="4800" i="1" dirty="0" smtClean="0">
                <a:solidFill>
                  <a:schemeClr val="bg2">
                    <a:lumMod val="75000"/>
                  </a:schemeClr>
                </a:solidFill>
              </a:rPr>
              <a:t>  ребёнка</a:t>
            </a:r>
            <a:endParaRPr lang="ru-RU" sz="4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71800"/>
            <a:ext cx="7391400" cy="3657600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3399"/>
                </a:solidFill>
              </a:rPr>
              <a:t>      Первый шаг в открытии малышом своего Я: собственных чувств, переживаний, побед, разочарований, открытий.           </a:t>
            </a:r>
          </a:p>
          <a:p>
            <a:pPr>
              <a:buNone/>
            </a:pP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399"/>
                </a:solidFill>
              </a:rPr>
              <a:t>      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946984">
            <a:off x="5797028" y="1815286"/>
            <a:ext cx="1580597" cy="132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861623">
            <a:off x="1900171" y="1873727"/>
            <a:ext cx="1661956" cy="160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10200" y="2971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99"/>
                </a:solidFill>
              </a:rPr>
              <a:t>Это «копилка» личных достижений малыша в разнообразных видах деятельности, его успехов, положительных  эмоций.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9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/>
          <a:lstStyle/>
          <a:p>
            <a:r>
              <a:rPr lang="ru-RU" i="1" dirty="0" smtClean="0"/>
              <a:t>     </a:t>
            </a:r>
            <a:r>
              <a:rPr lang="ru-RU" sz="4800" i="1" dirty="0" smtClean="0">
                <a:solidFill>
                  <a:schemeClr val="bg2">
                    <a:lumMod val="75000"/>
                  </a:schemeClr>
                </a:solidFill>
              </a:rPr>
              <a:t>Цель </a:t>
            </a:r>
            <a:r>
              <a:rPr lang="ru-RU" sz="4800" i="1" dirty="0" err="1" smtClean="0">
                <a:solidFill>
                  <a:schemeClr val="bg2">
                    <a:lumMod val="75000"/>
                  </a:schemeClr>
                </a:solidFill>
              </a:rPr>
              <a:t>портфолио</a:t>
            </a:r>
            <a:endParaRPr lang="ru-RU" sz="4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609600" y="2971800"/>
            <a:ext cx="2133600" cy="3078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история роста и развития ребенка.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36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895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0400" y="2971800"/>
            <a:ext cx="236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rbel" pitchFamily="34" charset="0"/>
                <a:ea typeface="Times New Roman"/>
              </a:rPr>
              <a:t>мониторинг его продвижения в различных областях.</a:t>
            </a:r>
            <a:endParaRPr lang="ru-RU" sz="28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30480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наметить умения и навыки, требующие развития.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47800" y="15240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43400" y="15240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15200" y="15240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9200" y="1371600"/>
            <a:ext cx="6858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/>
      <p:bldP spid="23" grpId="0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1828800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Основные этапы </a:t>
            </a:r>
            <a:b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          создания </a:t>
            </a:r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портфолио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b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221475" y="6629400"/>
            <a:ext cx="12192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3399"/>
                </a:solidFill>
              </a:rPr>
              <a:t>    </a:t>
            </a: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62803" y="1478508"/>
            <a:ext cx="2761397" cy="3048000"/>
          </a:xfrm>
          <a:prstGeom prst="upArrowCallout">
            <a:avLst>
              <a:gd name="adj1" fmla="val 25000"/>
              <a:gd name="adj2" fmla="val 25000"/>
              <a:gd name="adj3" fmla="val 25381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</a:rPr>
              <a:t> 1. анкетирование    родителей </a:t>
            </a:r>
            <a:endParaRPr lang="ru-RU" sz="2800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352800" y="1905000"/>
            <a:ext cx="2514600" cy="3352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3399"/>
                </a:solidFill>
              </a:rPr>
              <a:t> </a:t>
            </a:r>
            <a:r>
              <a:rPr lang="ru-RU" sz="2800" dirty="0" smtClean="0">
                <a:solidFill>
                  <a:srgbClr val="003399"/>
                </a:solidFill>
              </a:rPr>
              <a:t>2.беседы и  консультации с родителями</a:t>
            </a: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6019800" y="2286000"/>
            <a:ext cx="2971800" cy="4038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3399"/>
                </a:solidFill>
              </a:rPr>
              <a:t>3.образование клуба для родителей «Мой ребенок»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5800" y="2438400"/>
            <a:ext cx="7162800" cy="1905000"/>
          </a:xfrm>
        </p:spPr>
        <p:txBody>
          <a:bodyPr>
            <a:no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Условия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создания                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 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7086600" y="6019800"/>
            <a:ext cx="1600200" cy="3357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Блок-схема: несколько документов 23"/>
          <p:cNvSpPr/>
          <p:nvPr/>
        </p:nvSpPr>
        <p:spPr>
          <a:xfrm>
            <a:off x="609600" y="3733800"/>
            <a:ext cx="3124200" cy="25908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</a:rPr>
              <a:t>Удобство хранения</a:t>
            </a: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26" name="Блок-схема: несколько документов 25"/>
          <p:cNvSpPr/>
          <p:nvPr/>
        </p:nvSpPr>
        <p:spPr>
          <a:xfrm>
            <a:off x="5638800" y="3810000"/>
            <a:ext cx="3124200" cy="25908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</a:rPr>
              <a:t>Должен быть красочным, ярким и эстетичным</a:t>
            </a: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27" name="Блок-схема: несколько документов 26"/>
          <p:cNvSpPr/>
          <p:nvPr/>
        </p:nvSpPr>
        <p:spPr>
          <a:xfrm>
            <a:off x="762000" y="381000"/>
            <a:ext cx="3352800" cy="2514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>
                <a:solidFill>
                  <a:srgbClr val="003399"/>
                </a:solidFill>
              </a:rPr>
              <a:t>Добровольность</a:t>
            </a: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28" name="Блок-схема: несколько документов 27"/>
          <p:cNvSpPr/>
          <p:nvPr/>
        </p:nvSpPr>
        <p:spPr>
          <a:xfrm>
            <a:off x="5410200" y="304800"/>
            <a:ext cx="3352800" cy="2514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</a:rPr>
              <a:t>Систематичность в сборе информации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Рекомендуемые рубрики и разделы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Изображение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43000"/>
            <a:ext cx="3186451" cy="438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ображение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781183"/>
            <a:ext cx="3276600" cy="4506290"/>
          </a:xfrm>
          <a:prstGeom prst="rect">
            <a:avLst/>
          </a:prstGeom>
        </p:spPr>
      </p:pic>
      <p:pic>
        <p:nvPicPr>
          <p:cNvPr id="6" name="Рисунок 5" descr="Изображение 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456509"/>
            <a:ext cx="3200400" cy="4401491"/>
          </a:xfrm>
          <a:prstGeom prst="rect">
            <a:avLst/>
          </a:prstGeom>
        </p:spPr>
      </p:pic>
      <p:pic>
        <p:nvPicPr>
          <p:cNvPr id="7" name="Рисунок 6" descr="Изображение 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1524000"/>
            <a:ext cx="3268973" cy="4495800"/>
          </a:xfrm>
          <a:prstGeom prst="rect">
            <a:avLst/>
          </a:prstGeom>
        </p:spPr>
      </p:pic>
      <p:pic>
        <p:nvPicPr>
          <p:cNvPr id="8" name="Рисунок 7" descr="Изображение 0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981200"/>
            <a:ext cx="3546006" cy="4876800"/>
          </a:xfrm>
          <a:prstGeom prst="rect">
            <a:avLst/>
          </a:prstGeom>
        </p:spPr>
      </p:pic>
      <p:pic>
        <p:nvPicPr>
          <p:cNvPr id="9" name="Рисунок 8" descr="Изображение 0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742993"/>
            <a:ext cx="3282792" cy="4514806"/>
          </a:xfrm>
          <a:prstGeom prst="rect">
            <a:avLst/>
          </a:prstGeom>
        </p:spPr>
      </p:pic>
      <p:pic>
        <p:nvPicPr>
          <p:cNvPr id="10" name="Рисунок 9" descr="Изображение 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1428258"/>
            <a:ext cx="3810000" cy="523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Значение портфолио ребёнка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37342"/>
              </p:ext>
            </p:extLst>
          </p:nvPr>
        </p:nvGraphicFramePr>
        <p:xfrm>
          <a:off x="914400" y="178356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3">
      <a:dk1>
        <a:srgbClr val="1ABFBF"/>
      </a:dk1>
      <a:lt1>
        <a:srgbClr val="5EE8E8"/>
      </a:lt1>
      <a:dk2>
        <a:srgbClr val="EB63DB"/>
      </a:dk2>
      <a:lt2>
        <a:srgbClr val="1ACCCC"/>
      </a:lt2>
      <a:accent1>
        <a:srgbClr val="CB6EE4"/>
      </a:accent1>
      <a:accent2>
        <a:srgbClr val="68DE73"/>
      </a:accent2>
      <a:accent3>
        <a:srgbClr val="4CE8E8"/>
      </a:accent3>
      <a:accent4>
        <a:srgbClr val="FFFF00"/>
      </a:accent4>
      <a:accent5>
        <a:srgbClr val="BEF6F6"/>
      </a:accent5>
      <a:accent6>
        <a:srgbClr val="93E2FF"/>
      </a:accent6>
      <a:hlink>
        <a:srgbClr val="00B0F0"/>
      </a:hlink>
      <a:folHlink>
        <a:srgbClr val="5FFD9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449</TotalTime>
  <Words>272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Голубева   Лариса  Ивановна воспитатель высшей квалификационной категории.   </vt:lpstr>
      <vt:lpstr>   Основная цель модернизации современной системы образования</vt:lpstr>
      <vt:lpstr>Как стать успешным           современному ребёнку ?</vt:lpstr>
      <vt:lpstr>   Портфолио  ребёнка</vt:lpstr>
      <vt:lpstr>     Цель портфолио</vt:lpstr>
      <vt:lpstr>Основные этапы             создания портфолио: </vt:lpstr>
      <vt:lpstr>       Условия               создания                                                                                                                         </vt:lpstr>
      <vt:lpstr>Рекомендуемые рубрики и разделы</vt:lpstr>
      <vt:lpstr> Значение портфолио ребёнка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Digital</cp:lastModifiedBy>
  <cp:revision>61</cp:revision>
  <dcterms:created xsi:type="dcterms:W3CDTF">2012-05-17T13:57:10Z</dcterms:created>
  <dcterms:modified xsi:type="dcterms:W3CDTF">2013-10-14T11:15:08Z</dcterms:modified>
</cp:coreProperties>
</file>