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7" r:id="rId9"/>
    <p:sldId id="293" r:id="rId10"/>
    <p:sldId id="268" r:id="rId11"/>
    <p:sldId id="269" r:id="rId12"/>
    <p:sldId id="270" r:id="rId13"/>
    <p:sldId id="286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7" r:id="rId28"/>
    <p:sldId id="288" r:id="rId29"/>
    <p:sldId id="289" r:id="rId30"/>
    <p:sldId id="290" r:id="rId31"/>
    <p:sldId id="291" r:id="rId32"/>
    <p:sldId id="294" r:id="rId33"/>
    <p:sldId id="292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42A20-1CA3-4D62-8411-A641E426A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DAB59-E0DB-448F-8B69-56ABF67B1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38B0-00BB-4D7D-AAA1-753C0BE75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E5E4-C99B-4D6B-BCF8-37B36C3FD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5C9A3-1052-499E-9070-9720E3823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8121-366D-4136-966F-A68C10E1C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ADE4-1B72-4601-A0BD-A5713B9829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7883-6DD7-482F-B4CD-E054258ED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1235-9B39-4C32-A589-7AFC95EFB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35F6-D63C-4669-A439-CBCB4F540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94D26-1EE5-4AA2-AA62-387318B9A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66293E-CE4C-4D49-9FA5-6CB4CA777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24" r:id="rId4"/>
    <p:sldLayoutId id="2147483730" r:id="rId5"/>
    <p:sldLayoutId id="2147483725" r:id="rId6"/>
    <p:sldLayoutId id="2147483731" r:id="rId7"/>
    <p:sldLayoutId id="2147483732" r:id="rId8"/>
    <p:sldLayoutId id="2147483733" r:id="rId9"/>
    <p:sldLayoutId id="2147483726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600" y="762000"/>
            <a:ext cx="8153400" cy="3505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</a:rPr>
              <a:t>Основы    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      конструирования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            тестовых заданий</a:t>
            </a: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2667000" y="4114800"/>
            <a:ext cx="6477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/>
              <a:t>Осипенко Наталия Александровна</a:t>
            </a:r>
          </a:p>
          <a:p>
            <a:pPr>
              <a:lnSpc>
                <a:spcPct val="150000"/>
              </a:lnSpc>
            </a:pPr>
            <a:r>
              <a:rPr lang="ru-RU" sz="2400" b="1"/>
              <a:t>учитель французского языка</a:t>
            </a:r>
          </a:p>
          <a:p>
            <a:pPr>
              <a:lnSpc>
                <a:spcPct val="150000"/>
              </a:lnSpc>
            </a:pPr>
            <a:r>
              <a:rPr lang="ru-RU" sz="2400" b="1"/>
              <a:t>МБОУ-гимназия №39</a:t>
            </a:r>
          </a:p>
          <a:p>
            <a:pPr>
              <a:lnSpc>
                <a:spcPct val="150000"/>
              </a:lnSpc>
            </a:pPr>
            <a:r>
              <a:rPr lang="ru-RU" sz="2400" b="1"/>
              <a:t>г.Екатеринбург</a:t>
            </a:r>
          </a:p>
        </p:txBody>
      </p:sp>
      <p:pic>
        <p:nvPicPr>
          <p:cNvPr id="10244" name="Picture 4" descr="http://www.okey-school.ru/files/image/Course%20types/tes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86800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Рекомендации  по  конструированию заданий  закрытого  типа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В тексте задания должны быть </a:t>
            </a:r>
            <a:r>
              <a:rPr lang="ru-RU" sz="2800" b="1" smtClean="0"/>
              <a:t>устранены всякая двусмысленность и неясность.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Основная часть задания формулируется предельно кратко, как правило </a:t>
            </a:r>
            <a:r>
              <a:rPr lang="ru-RU" sz="2800" b="1" smtClean="0"/>
              <a:t>одним предложением из 7-8 слов.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Текст задания должен иметь </a:t>
            </a:r>
            <a:r>
              <a:rPr lang="ru-RU" sz="2800" b="1" smtClean="0"/>
              <a:t>простую         синтаксическую конструкцию.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Текст задания по количеству слов </a:t>
            </a:r>
            <a:r>
              <a:rPr lang="ru-RU" sz="2800" b="1" smtClean="0"/>
              <a:t>должен быть больше</a:t>
            </a:r>
            <a:r>
              <a:rPr lang="ru-RU" sz="2800" smtClean="0"/>
              <a:t>, чем каждый из ответов в отдельности.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0"/>
            <a:ext cx="8385175" cy="15843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Рекомендации  по  конструированию заданий  закрытого  типа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295400"/>
            <a:ext cx="846455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Все ответы к одному заданию должны быть </a:t>
            </a:r>
            <a:r>
              <a:rPr lang="ru-RU" sz="2800" b="1" smtClean="0"/>
              <a:t>одинакового объема.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Из текста задания должны быть </a:t>
            </a:r>
            <a:r>
              <a:rPr lang="ru-RU" sz="2800" b="1" smtClean="0"/>
              <a:t>исключены </a:t>
            </a:r>
            <a:r>
              <a:rPr lang="ru-RU" sz="2800" smtClean="0"/>
              <a:t>вербальные и другого рода </a:t>
            </a:r>
            <a:r>
              <a:rPr lang="ru-RU" sz="2800" b="1" smtClean="0"/>
              <a:t>подсказки</a:t>
            </a:r>
            <a:r>
              <a:rPr lang="ru-RU" sz="2800" smtClean="0"/>
              <a:t> (т.е.слово, которое содержится в тексте задания является однокоренным слову-ответу)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Место положения правильного ответа в задании </a:t>
            </a:r>
            <a:r>
              <a:rPr lang="ru-RU" sz="2800" b="1" smtClean="0"/>
              <a:t>должно меняться.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 ответах не должны использоваться слова </a:t>
            </a:r>
            <a:r>
              <a:rPr lang="ru-RU" sz="2800" b="1" i="1" smtClean="0"/>
              <a:t>все, ни одного, никогда, всегда, </a:t>
            </a:r>
            <a:r>
              <a:rPr lang="ru-RU" sz="2800" smtClean="0"/>
              <a:t>т.к. в отдельных случаях они являются подсказкой.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Рекомендации  по  конструированию заданий  закрытого  типа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295400"/>
            <a:ext cx="8915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Необходимо соблюдать </a:t>
            </a:r>
            <a:r>
              <a:rPr lang="ru-RU" sz="2800" b="1" smtClean="0"/>
              <a:t>локальную независимость заданий и ответов</a:t>
            </a:r>
            <a:r>
              <a:rPr lang="ru-RU" sz="2800" smtClean="0"/>
              <a:t>, т.е. исключить те, которые вытекают один из другого.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Дистракторы должны быть </a:t>
            </a:r>
            <a:r>
              <a:rPr lang="ru-RU" sz="2800" b="1" smtClean="0"/>
              <a:t>правдоподобны, рядоположены и равнопривлекательны</a:t>
            </a:r>
            <a:r>
              <a:rPr lang="ru-RU" sz="2800" smtClean="0"/>
              <a:t>. Это триединое правило дистракторов.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Если задание содержит отрицание, то оно обязательно </a:t>
            </a:r>
            <a:r>
              <a:rPr lang="ru-RU" sz="2800" b="1" smtClean="0"/>
              <a:t>должно быть выделено шрифтом</a:t>
            </a:r>
            <a:r>
              <a:rPr lang="ru-RU" sz="2800" smtClean="0"/>
              <a:t>. </a:t>
            </a:r>
            <a:endParaRPr lang="ru-RU" sz="28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i="1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3400" y="5410200"/>
            <a:ext cx="81534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lang="ru-RU" sz="2800" b="1" u="sng" dirty="0">
                <a:solidFill>
                  <a:srgbClr val="7030A0"/>
                </a:solidFill>
              </a:rPr>
              <a:t>Пример: 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i="1" dirty="0"/>
              <a:t>                </a:t>
            </a:r>
            <a:r>
              <a:rPr lang="ru-RU" sz="2800" i="1" dirty="0"/>
              <a:t>Какая страна НЕ граничит с Францией?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Рекомендации  по  конструированию заданий  закрытого  типа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524000"/>
            <a:ext cx="84645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Из текста ответа исключаются все повторяющиеся слова путем </a:t>
            </a:r>
            <a:r>
              <a:rPr lang="ru-RU" sz="2800" b="1" smtClean="0"/>
              <a:t>перемещения</a:t>
            </a:r>
            <a:r>
              <a:rPr lang="ru-RU" sz="2800" smtClean="0"/>
              <a:t> их в текст задания.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i="1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Если к заданию не удается подобрать дистракторы, то это задание не годится для задания закрытого типа, </a:t>
            </a:r>
            <a:r>
              <a:rPr lang="ru-RU" sz="2800" b="1" smtClean="0"/>
              <a:t>это задание открытого типа.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09600" y="2209800"/>
            <a:ext cx="80010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dirty="0"/>
              <a:t>     </a:t>
            </a:r>
            <a:r>
              <a:rPr lang="ru-RU" sz="2400" b="1" i="1" dirty="0">
                <a:solidFill>
                  <a:schemeClr val="bg1"/>
                </a:solidFill>
              </a:rPr>
              <a:t>По отношению к России Франция находится…..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а) </a:t>
            </a:r>
            <a:r>
              <a:rPr lang="ru-RU" sz="2400" b="1" i="1" u="sng" dirty="0">
                <a:solidFill>
                  <a:srgbClr val="FFFF00"/>
                </a:solidFill>
              </a:rPr>
              <a:t>на </a:t>
            </a:r>
            <a:r>
              <a:rPr lang="ru-RU" sz="2400" b="1" i="1" dirty="0">
                <a:solidFill>
                  <a:schemeClr val="bg1"/>
                </a:solidFill>
              </a:rPr>
              <a:t>севере   б) </a:t>
            </a:r>
            <a:r>
              <a:rPr lang="ru-RU" sz="2400" b="1" i="1" u="sng" dirty="0">
                <a:solidFill>
                  <a:srgbClr val="FFFF00"/>
                </a:solidFill>
              </a:rPr>
              <a:t>на</a:t>
            </a:r>
            <a:r>
              <a:rPr lang="ru-RU" sz="2400" b="1" i="1" u="sng" dirty="0">
                <a:solidFill>
                  <a:schemeClr val="bg1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западе    в) </a:t>
            </a:r>
            <a:r>
              <a:rPr lang="ru-RU" sz="2400" b="1" i="1" u="sng" dirty="0">
                <a:solidFill>
                  <a:srgbClr val="FFFF00"/>
                </a:solidFill>
              </a:rPr>
              <a:t>на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востоке    г) </a:t>
            </a:r>
            <a:r>
              <a:rPr lang="ru-RU" sz="2400" b="1" i="1" u="sng" dirty="0">
                <a:solidFill>
                  <a:srgbClr val="FFFF00"/>
                </a:solidFill>
              </a:rPr>
              <a:t>на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>
                <a:solidFill>
                  <a:schemeClr val="bg1"/>
                </a:solidFill>
              </a:rPr>
              <a:t>юге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u="sng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По отношению к России Франция находится </a:t>
            </a:r>
            <a:r>
              <a:rPr lang="ru-RU" sz="2400" b="1" i="1" u="sng" dirty="0">
                <a:solidFill>
                  <a:srgbClr val="FFFF00"/>
                </a:solidFill>
              </a:rPr>
              <a:t>на …..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      а) севере   б) западе    в) востоке    г) юге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6868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Инструкция  в  заданиях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                закрытого   типа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143000"/>
            <a:ext cx="8686800" cy="40386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Инструкция должна </a:t>
            </a:r>
            <a:r>
              <a:rPr lang="ru-RU" sz="2800" b="1" dirty="0" smtClean="0"/>
              <a:t>содержать указание по выполнению задания.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Инструкция должна быть </a:t>
            </a:r>
            <a:r>
              <a:rPr lang="ru-RU" sz="2800" b="1" dirty="0" smtClean="0"/>
              <a:t>универсальной</a:t>
            </a:r>
            <a:r>
              <a:rPr lang="ru-RU" sz="2800" dirty="0" smtClean="0"/>
              <a:t>. Необходимо стремиться к единству требований при формулировке инструкции.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Инструкцию </a:t>
            </a:r>
            <a:r>
              <a:rPr lang="ru-RU" sz="2800" b="1" dirty="0" smtClean="0"/>
              <a:t>можно не повторять </a:t>
            </a:r>
            <a:r>
              <a:rPr lang="ru-RU" sz="2800" dirty="0" smtClean="0"/>
              <a:t>перед каждым заданием, если она одна, можно составлять инструкцию к блоку заданий.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09600" y="5029200"/>
            <a:ext cx="7696200" cy="1828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000" b="1" u="sng" dirty="0">
                <a:solidFill>
                  <a:srgbClr val="7030A0"/>
                </a:solidFill>
              </a:rPr>
              <a:t>Пример:     </a:t>
            </a:r>
            <a:r>
              <a:rPr lang="ru-RU" sz="2400" b="1" i="1" dirty="0"/>
              <a:t>Обведите  </a:t>
            </a:r>
            <a:r>
              <a:rPr lang="ru-RU" sz="2400" b="1" i="1" dirty="0"/>
              <a:t>номер правильного ответа.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/>
              <a:t> Обведите  </a:t>
            </a:r>
            <a:r>
              <a:rPr lang="ru-RU" sz="2400" b="1" i="1" dirty="0"/>
              <a:t>букву, соответствующую</a:t>
            </a:r>
          </a:p>
          <a:p>
            <a:pPr lvl="4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/>
              <a:t>                                 правильному </a:t>
            </a:r>
            <a:r>
              <a:rPr lang="ru-RU" sz="2400" b="1" i="1" dirty="0"/>
              <a:t>ответу.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81000" y="533400"/>
            <a:ext cx="8458200" cy="3429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Разнообразие  форм  закрытых заданий  в  зависимости  от принципа  подбора 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дистракторов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9" name="Picture 4" descr="&amp;Tcy;&amp;iecy;&amp;scy;&amp;tcy; &amp;ncy;&amp;acy; &amp;scy;&amp;pcy;&amp;ocy;&amp;scy;&amp;ocy;&amp;bcy;&amp;ncy;&amp;ocy;&amp;scy;&amp;t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429000"/>
            <a:ext cx="3048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 принципу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альтернативы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Самая простая форма заданий. Такие задания быстро воспринимаются, но предполагают 50% угадывания.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3400" y="3352800"/>
            <a:ext cx="8229600" cy="3276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Пример:</a:t>
            </a:r>
            <a:endParaRPr lang="ru-RU" sz="3200" b="1" u="sng" dirty="0"/>
          </a:p>
          <a:p>
            <a:pPr algn="ctr">
              <a:buFont typeface="Wingdings" pitchFamily="2" charset="2"/>
              <a:buNone/>
              <a:defRPr/>
            </a:pPr>
            <a:r>
              <a:rPr lang="ru-RU" sz="3200" b="1" i="1" dirty="0"/>
              <a:t>Первый день недели - понедельник.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/>
          </a:p>
          <a:p>
            <a:pPr lvl="2">
              <a:buFont typeface="Wingdings" pitchFamily="2" charset="2"/>
              <a:buNone/>
              <a:defRPr/>
            </a:pPr>
            <a:r>
              <a:rPr lang="ru-RU" sz="3200" b="1" i="1" dirty="0"/>
              <a:t>а) да        б) нет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По принципу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                       противоположности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828800"/>
            <a:ext cx="8686800" cy="4251325"/>
          </a:xfrm>
        </p:spPr>
        <p:txBody>
          <a:bodyPr/>
          <a:lstStyle/>
          <a:p>
            <a:pPr eaLnBrk="1" hangingPunct="1"/>
            <a:r>
              <a:rPr lang="ru-RU" sz="2800" smtClean="0"/>
              <a:t>Подбираются дистракторы </a:t>
            </a:r>
            <a:r>
              <a:rPr lang="ru-RU" sz="2800" b="1" smtClean="0"/>
              <a:t>противоположные по смыслу.</a:t>
            </a:r>
            <a:r>
              <a:rPr lang="ru-RU" sz="2800" smtClean="0"/>
              <a:t> Противоположность может быть одинарная (большой-маленький, ед.число-мн.число) или двойная(север-юг-запад-восток)</a:t>
            </a:r>
          </a:p>
          <a:p>
            <a:pPr eaLnBrk="1" hangingPunct="1">
              <a:buFont typeface="Wingdings" pitchFamily="2" charset="2"/>
              <a:buNone/>
            </a:pPr>
            <a:endParaRPr lang="ru-RU" sz="2800" u="sng" smtClean="0"/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0" y="3810000"/>
            <a:ext cx="9144000" cy="2819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i="1" dirty="0"/>
              <a:t>   По отношению к Екатеринбургу Париж находится на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i="1" dirty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i="1" dirty="0"/>
              <a:t>      а)севере   б)западе    в)востоке    г)юге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86800" cy="1295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 принципу 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 противоречия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752600"/>
            <a:ext cx="868680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mtClean="0"/>
              <a:t>Противоречие – это формулировка на основе отрицания:           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mtClean="0"/>
              <a:t>                           большой –небольшой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mtClean="0"/>
              <a:t>                           четный – нечетный.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81000" y="3429000"/>
            <a:ext cx="8458200" cy="3124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200" b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b="1" i="1" dirty="0"/>
              <a:t>        Франция с Россией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2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200" b="1" i="1" dirty="0"/>
              <a:t>                   а) граничит            б)не граничит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  По  принципу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   классификации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При составлении заданий по этому принципу рекомендуется ограничить классификацию, т.е. выбрать </a:t>
            </a:r>
            <a:r>
              <a:rPr lang="ru-RU" b="1" smtClean="0"/>
              <a:t>от 4 до 6 дистракторов</a:t>
            </a:r>
            <a:r>
              <a:rPr lang="ru-RU" smtClean="0"/>
              <a:t>. Примеры классификации: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                         существительное, прилагательное, и т.д.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                          желтый, синий, белый, зеленый, и т.д.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i="1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4114800"/>
            <a:ext cx="8686800" cy="2743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i="1" dirty="0"/>
              <a:t>           Самая длинная река Франции 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3200" b="1" i="1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3200" b="1" i="1" dirty="0"/>
              <a:t>         а) Рона  б)Сена   в) Луара   г)Гаронна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838200" y="381000"/>
            <a:ext cx="8001000" cy="46482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Тест</a:t>
            </a:r>
            <a:r>
              <a:rPr lang="ru-RU" sz="2800" b="1" smtClean="0">
                <a:solidFill>
                  <a:srgbClr val="C00000"/>
                </a:solidFill>
              </a:rPr>
              <a:t> </a:t>
            </a:r>
            <a:r>
              <a:rPr lang="ru-RU" b="1" smtClean="0"/>
              <a:t>– наиболее объективный инструментарий для оценки качества подготовки школьников.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Педагогическое тестирование </a:t>
            </a:r>
            <a:r>
              <a:rPr lang="ru-RU" b="1" smtClean="0"/>
              <a:t>– это технология.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b="1" smtClean="0"/>
              <a:t>Тесты можно применять </a:t>
            </a:r>
            <a:r>
              <a:rPr lang="ru-RU" b="1" smtClean="0">
                <a:solidFill>
                  <a:srgbClr val="C00000"/>
                </a:solidFill>
              </a:rPr>
              <a:t>на любом этапе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                                         </a:t>
            </a:r>
            <a:r>
              <a:rPr lang="ru-RU" b="1" smtClean="0">
                <a:solidFill>
                  <a:schemeClr val="tx1"/>
                </a:solidFill>
              </a:rPr>
              <a:t>обучения.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</a:rPr>
              <a:t>                                                               </a:t>
            </a:r>
            <a:endParaRPr lang="ru-RU" b="1" smtClean="0"/>
          </a:p>
        </p:txBody>
      </p:sp>
      <p:pic>
        <p:nvPicPr>
          <p:cNvPr id="11267" name="Picture 4" descr="http://hwmguide.ru/images/upload/1b6d954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95800"/>
            <a:ext cx="2286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   По  принципу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         сочетания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pPr eaLnBrk="1" hangingPunct="1"/>
            <a:r>
              <a:rPr lang="ru-RU" smtClean="0"/>
              <a:t>При составлении заданий по этому принципу дистракторы </a:t>
            </a:r>
            <a:r>
              <a:rPr lang="ru-RU" b="1" smtClean="0"/>
              <a:t>сочетаются в разном порядке между собой.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2514600"/>
            <a:ext cx="8686800" cy="4343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i="1" dirty="0"/>
              <a:t>              На востоке Франция граничит с </a:t>
            </a:r>
          </a:p>
          <a:p>
            <a:pPr>
              <a:buFont typeface="Wingdings" pitchFamily="2" charset="2"/>
              <a:buNone/>
              <a:defRPr/>
            </a:pPr>
            <a:endParaRPr lang="ru-RU" sz="2800" b="1" i="1" dirty="0"/>
          </a:p>
          <a:p>
            <a:pPr lvl="2">
              <a:buFont typeface="Wingdings" pitchFamily="2" charset="2"/>
              <a:buNone/>
              <a:defRPr/>
            </a:pPr>
            <a:r>
              <a:rPr lang="ru-RU" sz="2800" b="1" i="1" dirty="0"/>
              <a:t>                а)Германией и Испанией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800" b="1" i="1" dirty="0"/>
              <a:t>                б) Бельгией и Италией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800" b="1" i="1" dirty="0"/>
              <a:t>                в)</a:t>
            </a:r>
            <a:r>
              <a:rPr lang="ru-RU" sz="2800" b="1" i="1" dirty="0" err="1"/>
              <a:t>Германие</a:t>
            </a:r>
            <a:r>
              <a:rPr lang="ru-RU" sz="2800" b="1" i="1" dirty="0"/>
              <a:t> и </a:t>
            </a:r>
            <a:r>
              <a:rPr lang="ru-RU" sz="2800" b="1" i="1" dirty="0" err="1"/>
              <a:t>Швецарией</a:t>
            </a:r>
            <a:endParaRPr lang="ru-RU" sz="2800" b="1" i="1" dirty="0"/>
          </a:p>
          <a:p>
            <a:pPr lvl="2">
              <a:buFont typeface="Wingdings" pitchFamily="2" charset="2"/>
              <a:buNone/>
              <a:defRPr/>
            </a:pPr>
            <a:r>
              <a:rPr lang="ru-RU" sz="2800" b="1" i="1" dirty="0"/>
              <a:t>                г) </a:t>
            </a:r>
            <a:r>
              <a:rPr lang="ru-RU" sz="2800" b="1" i="1" dirty="0" err="1"/>
              <a:t>Швецарией</a:t>
            </a:r>
            <a:r>
              <a:rPr lang="ru-RU" sz="2800" b="1" i="1" dirty="0"/>
              <a:t> и Великобританией</a:t>
            </a:r>
          </a:p>
          <a:p>
            <a:pPr algn="ctr">
              <a:defRPr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По  принципу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 </a:t>
            </a:r>
            <a:r>
              <a:rPr lang="ru-RU" b="1" dirty="0" err="1" smtClean="0">
                <a:solidFill>
                  <a:srgbClr val="C00000"/>
                </a:solidFill>
              </a:rPr>
              <a:t>куммуляции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Куммуляция – это сложение. В каждом последующеем ответе </a:t>
            </a:r>
            <a:r>
              <a:rPr lang="ru-RU" sz="2800" b="1" smtClean="0"/>
              <a:t>добавляем один дистрактор</a:t>
            </a:r>
            <a:r>
              <a:rPr lang="ru-RU" sz="2800" smtClean="0"/>
              <a:t>.</a:t>
            </a:r>
          </a:p>
          <a:p>
            <a:pPr eaLnBrk="1" hangingPunct="1"/>
            <a:endParaRPr lang="ru-RU" sz="2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2667000"/>
            <a:ext cx="8686800" cy="4191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i="1" dirty="0"/>
              <a:t>             Наиболее населенными регионами Франции являются </a:t>
            </a:r>
          </a:p>
          <a:p>
            <a:pPr>
              <a:buFont typeface="Wingdings" pitchFamily="2" charset="2"/>
              <a:buNone/>
              <a:defRPr/>
            </a:pPr>
            <a:endParaRPr lang="ru-RU" sz="3200" b="1" i="1" dirty="0"/>
          </a:p>
          <a:p>
            <a:pPr lvl="2">
              <a:buFont typeface="Wingdings" pitchFamily="2" charset="2"/>
              <a:buNone/>
              <a:defRPr/>
            </a:pPr>
            <a:r>
              <a:rPr lang="ru-RU" sz="2400" b="1" i="1" dirty="0"/>
              <a:t>               а) Иль де Франс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400" b="1" i="1" dirty="0"/>
              <a:t>              б) Иль де Франс, </a:t>
            </a:r>
            <a:r>
              <a:rPr lang="ru-RU" sz="2400" b="1" i="1" dirty="0" err="1"/>
              <a:t>Оверн</a:t>
            </a:r>
            <a:endParaRPr lang="ru-RU" sz="2400" b="1" i="1" dirty="0"/>
          </a:p>
          <a:p>
            <a:pPr lvl="2">
              <a:buFont typeface="Wingdings" pitchFamily="2" charset="2"/>
              <a:buNone/>
              <a:defRPr/>
            </a:pPr>
            <a:r>
              <a:rPr lang="ru-RU" sz="2400" b="1" i="1" dirty="0"/>
              <a:t>              в) Иль де Франс, </a:t>
            </a:r>
            <a:r>
              <a:rPr lang="ru-RU" sz="2400" b="1" i="1" dirty="0" err="1"/>
              <a:t>Оверн</a:t>
            </a:r>
            <a:r>
              <a:rPr lang="ru-RU" sz="2400" b="1" i="1" dirty="0"/>
              <a:t>, Бретань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По  наличию  наиболее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                              правильного  ответа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При выполнении подобных заданий </a:t>
            </a:r>
            <a:r>
              <a:rPr lang="ru-RU" sz="2800" b="1" smtClean="0"/>
              <a:t>все ответы являются правильными</a:t>
            </a:r>
            <a:r>
              <a:rPr lang="ru-RU" sz="2800" smtClean="0"/>
              <a:t>, поэтому необходимо выбрать наиболее правильный ответ. В инструкции к заданию необходимо это указать.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04800" y="2667000"/>
            <a:ext cx="8534400" cy="3962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u="sng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/>
              <a:t>Обведи букву, соответствующую наиболее правильному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/>
              <a:t>ответу.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</a:t>
            </a:r>
            <a:r>
              <a:rPr lang="ru-RU" sz="3200" b="1" dirty="0"/>
              <a:t>Простуду лечат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/>
              <a:t>                         а) ингаляцией с картошкой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/>
              <a:t>                         б) горчичниками 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/>
              <a:t>                         в) водкой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868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Задания  с  несколькими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правильными  ответами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Такие задания предполагают </a:t>
            </a:r>
            <a:r>
              <a:rPr lang="ru-RU" sz="2800" b="1" smtClean="0"/>
              <a:t>выбор нескольких правильных ответов</a:t>
            </a:r>
            <a:r>
              <a:rPr lang="ru-RU" sz="2800" smtClean="0"/>
              <a:t>. Это необходимо указать в инструкции к заданию. </a:t>
            </a:r>
          </a:p>
          <a:p>
            <a:pPr lvl="2" eaLnBrk="1" hangingPunct="1">
              <a:buFont typeface="Wingdings" pitchFamily="2" charset="2"/>
              <a:buNone/>
            </a:pPr>
            <a:endParaRPr lang="ru-RU" sz="2000" smtClean="0"/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52400" y="2514600"/>
            <a:ext cx="8763000" cy="4191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Wingdings" pitchFamily="2" charset="2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i="1" dirty="0"/>
              <a:t>Обведи буквы, соответствующие  правильным ответам.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b="1" dirty="0"/>
              <a:t>      К крупным городам Франции относятся</a:t>
            </a:r>
            <a:endParaRPr lang="ru-RU" sz="2800" b="1" dirty="0"/>
          </a:p>
          <a:p>
            <a:pPr lvl="2">
              <a:buFont typeface="Wingdings" pitchFamily="2" charset="2"/>
              <a:buNone/>
              <a:defRPr/>
            </a:pPr>
            <a:r>
              <a:rPr lang="ru-RU" sz="2000" b="1" dirty="0"/>
              <a:t>                      а) Страсбург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000" b="1" dirty="0"/>
              <a:t>                      б) Париж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000" b="1" dirty="0"/>
              <a:t>                      в) </a:t>
            </a:r>
            <a:r>
              <a:rPr lang="ru-RU" sz="2000" b="1" dirty="0" err="1"/>
              <a:t>Труа</a:t>
            </a:r>
            <a:r>
              <a:rPr lang="ru-RU" sz="2000" b="1" dirty="0"/>
              <a:t> 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000" b="1" dirty="0"/>
              <a:t>                      г) Лион  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ru-RU" sz="2000" b="1" dirty="0"/>
              <a:t>                      </a:t>
            </a:r>
            <a:r>
              <a:rPr lang="ru-RU" sz="2000" b="1" dirty="0" err="1"/>
              <a:t>д</a:t>
            </a:r>
            <a:r>
              <a:rPr lang="ru-RU" sz="2000" b="1" dirty="0"/>
              <a:t>) Тулуза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Система  оценивания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554163"/>
            <a:ext cx="8686800" cy="5303837"/>
          </a:xfrm>
        </p:spPr>
        <p:txBody>
          <a:bodyPr/>
          <a:lstStyle/>
          <a:p>
            <a:pPr eaLnBrk="1" hangingPunct="1"/>
            <a:r>
              <a:rPr lang="ru-RU" smtClean="0"/>
              <a:t>При оценке заданий закрытого типа используется </a:t>
            </a:r>
            <a:r>
              <a:rPr lang="ru-RU" b="1" smtClean="0"/>
              <a:t>дихотомическая  шкала </a:t>
            </a:r>
            <a:r>
              <a:rPr lang="ru-RU" smtClean="0"/>
              <a:t>(0 -1 балл).</a:t>
            </a:r>
          </a:p>
          <a:p>
            <a:pPr eaLnBrk="1" hangingPunct="1"/>
            <a:r>
              <a:rPr lang="ru-RU" smtClean="0"/>
              <a:t>Задания с несколькими правильными ответами могут оцениваться </a:t>
            </a:r>
            <a:r>
              <a:rPr lang="ru-RU" b="1" smtClean="0"/>
              <a:t>по многобальной шкале.</a:t>
            </a:r>
            <a:r>
              <a:rPr lang="ru-RU" smtClean="0"/>
              <a:t> </a:t>
            </a:r>
            <a:r>
              <a:rPr lang="ru-RU" b="1" smtClean="0">
                <a:solidFill>
                  <a:srgbClr val="7030A0"/>
                </a:solidFill>
              </a:rPr>
              <a:t>Например:</a:t>
            </a:r>
            <a:r>
              <a:rPr lang="ru-RU" smtClean="0"/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ru-RU" sz="2000" smtClean="0"/>
              <a:t>                          </a:t>
            </a:r>
            <a:r>
              <a:rPr lang="ru-RU" smtClean="0"/>
              <a:t>из  3-х ответов 1 правильный – 1 балл,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ru-RU" smtClean="0"/>
              <a:t>                      из  3-х ответов 2 правильных – 2 балла,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ru-RU" smtClean="0"/>
              <a:t>                       из  3-х ответов 3 правильных – 3 балла.  </a:t>
            </a:r>
          </a:p>
          <a:p>
            <a:pPr lvl="2"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Задания  открытого  типа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Это задания с предъявлением ответа в форме числа, слова, окончания, символа. Такие задания так же называются заданиями </a:t>
            </a:r>
            <a:r>
              <a:rPr lang="ru-RU" b="1" smtClean="0"/>
              <a:t>с кратким ответом.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 </a:t>
            </a:r>
          </a:p>
          <a:p>
            <a:pPr eaLnBrk="1" hangingPunct="1"/>
            <a:r>
              <a:rPr lang="ru-RU" smtClean="0"/>
              <a:t>Инструкция к заданию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открытого типа </a:t>
            </a:r>
            <a:r>
              <a:rPr lang="ru-RU" b="1" smtClean="0"/>
              <a:t>унифицирована</a:t>
            </a:r>
            <a:r>
              <a:rPr lang="ru-RU" sz="3600" i="1" smtClean="0"/>
              <a:t>: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3600" i="1" smtClean="0"/>
              <a:t>                            «Дополнить.»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34820" name="Picture 5" descr="http://french-films.my1.ru/images2/test_na_opredelenie_urovnja_znanij_francuzskogo_j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038600"/>
            <a:ext cx="23241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6868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Рекомендации  по  составлению заданий  открытого  типа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447800"/>
            <a:ext cx="80073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Проверяемый элемент должен </a:t>
            </a:r>
            <a:r>
              <a:rPr lang="ru-RU" b="1" smtClean="0"/>
              <a:t>стоять в конце задания.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Вместо пропущенного слова ставится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7030A0"/>
                </a:solidFill>
              </a:rPr>
              <a:t>… или ___, </a:t>
            </a:r>
            <a:r>
              <a:rPr lang="ru-RU" smtClean="0"/>
              <a:t>но важно, чтобы этот символ </a:t>
            </a:r>
            <a:r>
              <a:rPr lang="ru-RU" b="1" smtClean="0"/>
              <a:t>был одинаковым </a:t>
            </a:r>
            <a:r>
              <a:rPr lang="ru-RU" smtClean="0"/>
              <a:t>во всех заданиях подобного  типа.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 одном задании может быть пропущено </a:t>
            </a:r>
            <a:r>
              <a:rPr lang="ru-RU" b="1" smtClean="0"/>
              <a:t>только одно </a:t>
            </a:r>
            <a:r>
              <a:rPr lang="ru-RU" smtClean="0"/>
              <a:t>ключевое слово.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457200"/>
            <a:ext cx="80010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Задания  на 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установление  соответствия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76400"/>
            <a:ext cx="800735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При установлении соответствия делается </a:t>
            </a:r>
            <a:r>
              <a:rPr lang="ru-RU" sz="2800" b="1" smtClean="0"/>
              <a:t>множественный выбор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Требования к дистракторам такое же как и в заданиях </a:t>
            </a:r>
            <a:r>
              <a:rPr lang="ru-RU" sz="2800" b="1" smtClean="0"/>
              <a:t>закрытого типа</a:t>
            </a:r>
            <a:r>
              <a:rPr lang="ru-RU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Соотношение дистракторов должно быть всегда </a:t>
            </a:r>
            <a:r>
              <a:rPr lang="ru-RU" sz="2800" b="1" smtClean="0"/>
              <a:t>1 к 2.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Инструкция унифицирована: </a:t>
            </a:r>
            <a:r>
              <a:rPr lang="ru-RU" sz="2800" b="1" i="1" smtClean="0"/>
              <a:t>Установите соответствие.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Нельзя объединять </a:t>
            </a:r>
            <a:r>
              <a:rPr lang="ru-RU" sz="2800" smtClean="0"/>
              <a:t>инструкцию и текст задания: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smtClean="0"/>
              <a:t>      «Установите соответствие между днями недели.»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i="1" smtClean="0"/>
          </a:p>
        </p:txBody>
      </p:sp>
      <p:pic>
        <p:nvPicPr>
          <p:cNvPr id="36868" name="Picture 5" descr="http://f.mypage.ru/f3a7394ee3de37d9b1d3290673d8f86f_ad954727fc398910aa466a9c86f7478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2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Задания  на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установление   соответствия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mtClean="0"/>
              <a:t>Задания на установление </a:t>
            </a:r>
            <a:r>
              <a:rPr lang="ru-RU" b="1" smtClean="0"/>
              <a:t>однозначного соответствия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2590800"/>
            <a:ext cx="8686800" cy="4267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</a:rPr>
              <a:t>Пример: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Дни недели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/>
          </a:p>
          <a:p>
            <a:pPr marL="609600" indent="-609600">
              <a:lnSpc>
                <a:spcPct val="90000"/>
              </a:lnSpc>
              <a:defRPr/>
            </a:pPr>
            <a:r>
              <a:rPr lang="ru-RU" sz="2800" b="1" dirty="0"/>
              <a:t>        1)Первый            а)среда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2800" b="1" dirty="0"/>
              <a:t>        2)Третий              б) понедельник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          в) суббота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             Правильный ответ: 1.б, 2.а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Задания  на 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установление   соответствия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600200"/>
            <a:ext cx="800735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Задания на установление </a:t>
            </a:r>
            <a:r>
              <a:rPr lang="ru-RU" sz="2800" b="1" smtClean="0"/>
              <a:t>множественного соответствия. 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81000" y="2209800"/>
            <a:ext cx="8305800" cy="4419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u="sng" dirty="0">
                <a:solidFill>
                  <a:srgbClr val="7030A0"/>
                </a:solidFill>
              </a:rPr>
              <a:t>Пример: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Дни недели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1)Выходные     а) суббота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2)Рабочие        б) вторник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                          в) среда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                          г) воскресенье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                                                     </a:t>
            </a:r>
            <a:r>
              <a:rPr lang="ru-RU" sz="2800" b="1" dirty="0" err="1"/>
              <a:t>д</a:t>
            </a:r>
            <a:r>
              <a:rPr lang="ru-RU" sz="2800" b="1" dirty="0"/>
              <a:t>) четверг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/>
              <a:t>Правильный ответ: 1. </a:t>
            </a:r>
            <a:r>
              <a:rPr lang="ru-RU" sz="2800" b="1" dirty="0" err="1"/>
              <a:t>а,г</a:t>
            </a:r>
            <a:r>
              <a:rPr lang="ru-RU" sz="2800" b="1" dirty="0"/>
              <a:t>;   2. </a:t>
            </a:r>
            <a:r>
              <a:rPr lang="ru-RU" sz="2800" b="1" dirty="0" err="1"/>
              <a:t>б,в,д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1447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Педагогический тест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                                           по </a:t>
            </a:r>
            <a:r>
              <a:rPr lang="ru-RU" sz="3200" b="1" dirty="0" err="1" smtClean="0">
                <a:solidFill>
                  <a:srgbClr val="C00000"/>
                </a:solidFill>
              </a:rPr>
              <a:t>В.С.Аванессову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981200"/>
            <a:ext cx="8686800" cy="44958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Педагогический тест </a:t>
            </a:r>
            <a:r>
              <a:rPr lang="ru-RU" smtClean="0"/>
              <a:t>– это система заданий возрастающей трудности, специфической формы и определенного содержания, создаваемая с целью объективного, качественного и эффективного метода оценки, структуры и измерения уровня подготовленности учащегося по одной или нескольким учебным дисциплинам.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686800" cy="1447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Система  оценивания  заданий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на  установление  соответствия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1828800"/>
            <a:ext cx="861695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В таких заданиях каждое соответствие </a:t>
            </a:r>
            <a:r>
              <a:rPr lang="ru-RU" sz="2800" b="1" smtClean="0"/>
              <a:t>оценивается в 1 балл</a:t>
            </a:r>
            <a:r>
              <a:rPr lang="ru-RU" sz="2800" smtClean="0"/>
              <a:t>. Т.е. если установлены все 4 соответствия, то  задание  оценивается в 4 балла и т.д. Т.о. это задание  </a:t>
            </a:r>
            <a:r>
              <a:rPr lang="ru-RU" sz="2800" b="1" smtClean="0"/>
              <a:t>перекрывает </a:t>
            </a:r>
            <a:r>
              <a:rPr lang="ru-RU" sz="2800" smtClean="0"/>
              <a:t>однобальные задания, следовательно это задание должно быть </a:t>
            </a:r>
            <a:r>
              <a:rPr lang="ru-RU" sz="2800" b="1" smtClean="0"/>
              <a:t>сложным по содержанию.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Можно оценивать такие задания и по </a:t>
            </a:r>
            <a:r>
              <a:rPr lang="ru-RU" sz="2800" b="1" smtClean="0"/>
              <a:t>двубальной шкале </a:t>
            </a:r>
            <a:r>
              <a:rPr lang="ru-RU" sz="2800" smtClean="0"/>
              <a:t>– выполнил все задание –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/>
              <a:t>                                                         1 балл,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/>
              <a:t> допустил хоть одну ошибку – 0 баллов.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4000" smtClean="0"/>
          </a:p>
        </p:txBody>
      </p:sp>
      <p:pic>
        <p:nvPicPr>
          <p:cNvPr id="39940" name="Picture 5" descr="http://xn----ftbebqosbgnd.xn--p1ai/uploads/posts/2011-08/1314607912_pyaterk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49530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868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Задания  на  установление последовательности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smtClean="0"/>
              <a:t>Инструкция к таким заданиям унифицирована</a:t>
            </a:r>
            <a:r>
              <a:rPr lang="ru-RU" sz="2800" b="1" smtClean="0"/>
              <a:t>: «</a:t>
            </a:r>
            <a:r>
              <a:rPr lang="ru-RU" sz="2800" b="1" i="1" smtClean="0"/>
              <a:t>Установите правильную последовательность.»</a:t>
            </a:r>
          </a:p>
          <a:p>
            <a:pPr marL="609600" indent="-609600" eaLnBrk="1" hangingPunct="1"/>
            <a:endParaRPr lang="ru-RU" sz="2800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28600" y="2438400"/>
            <a:ext cx="8610600" cy="4419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ru-RU" sz="3200" b="1" u="sng" dirty="0">
                <a:solidFill>
                  <a:srgbClr val="7030A0"/>
                </a:solidFill>
              </a:rPr>
              <a:t>Пример: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ru-RU" sz="3200" b="1" dirty="0"/>
              <a:t>               Дни недели</a:t>
            </a:r>
          </a:p>
          <a:p>
            <a:pPr marL="1371600" lvl="2" indent="-457200">
              <a:defRPr/>
            </a:pPr>
            <a:r>
              <a:rPr lang="ru-RU" sz="2400" b="1" dirty="0"/>
              <a:t>                                               </a:t>
            </a:r>
            <a:r>
              <a:rPr lang="ru-RU" sz="2800" b="1" dirty="0"/>
              <a:t>1) Вторник </a:t>
            </a:r>
          </a:p>
          <a:p>
            <a:pPr marL="1371600" lvl="2" indent="-457200">
              <a:defRPr/>
            </a:pPr>
            <a:r>
              <a:rPr lang="ru-RU" sz="2800" b="1" dirty="0"/>
              <a:t>                                         2) Понедельник</a:t>
            </a:r>
          </a:p>
          <a:p>
            <a:pPr marL="1371600" lvl="2" indent="-457200">
              <a:defRPr/>
            </a:pPr>
            <a:r>
              <a:rPr lang="ru-RU" sz="2800" b="1" dirty="0"/>
              <a:t>                                         3) Четверг</a:t>
            </a:r>
          </a:p>
          <a:p>
            <a:pPr marL="1371600" lvl="2" indent="-457200">
              <a:defRPr/>
            </a:pPr>
            <a:r>
              <a:rPr lang="ru-RU" sz="2800" b="1" dirty="0"/>
              <a:t>                                         4) Среда</a:t>
            </a:r>
            <a:endParaRPr lang="ru-RU" sz="2400" b="1" dirty="0"/>
          </a:p>
          <a:p>
            <a:pPr marL="609600" indent="-609600">
              <a:buFont typeface="Wingdings" pitchFamily="2" charset="2"/>
              <a:buNone/>
              <a:defRPr/>
            </a:pPr>
            <a:r>
              <a:rPr lang="ru-RU" sz="2400" b="1" dirty="0"/>
              <a:t>Правильный ответ: 2, 1, 4,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152400"/>
            <a:ext cx="8001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Основные  правила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     составления те</a:t>
            </a:r>
            <a:r>
              <a:rPr lang="ru-RU" dirty="0" smtClean="0">
                <a:solidFill>
                  <a:srgbClr val="C00000"/>
                </a:solidFill>
              </a:rPr>
              <a:t>ста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371600"/>
            <a:ext cx="800735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/>
              <a:t>Основной принцип теста: </a:t>
            </a:r>
            <a:r>
              <a:rPr lang="ru-RU" sz="2800" b="1" smtClean="0"/>
              <a:t>Простота отдельных заданий и сложность за счет их системы.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Чем больше в тесте заданий, тем его результат более объективен.</a:t>
            </a:r>
            <a:r>
              <a:rPr lang="ru-RU" sz="2800" smtClean="0"/>
              <a:t> Максимальное количество заданий для школьников – 50.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Задания должны располагаться </a:t>
            </a:r>
            <a:r>
              <a:rPr lang="ru-RU" sz="2800" b="1" smtClean="0"/>
              <a:t>от простого к сложному.</a:t>
            </a:r>
          </a:p>
          <a:p>
            <a:pPr eaLnBrk="1" hangingPunct="1">
              <a:lnSpc>
                <a:spcPct val="80000"/>
              </a:lnSpc>
            </a:pPr>
            <a:endParaRPr lang="ru-RU" sz="2800" b="1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Идеальный тест должен содержать </a:t>
            </a:r>
            <a:r>
              <a:rPr lang="ru-RU" sz="2800" smtClean="0"/>
              <a:t>50% заданий базового уровня, 25% заданий повышенного уровня, 25% заданий высокого уровня.</a:t>
            </a:r>
          </a:p>
        </p:txBody>
      </p:sp>
      <p:pic>
        <p:nvPicPr>
          <p:cNvPr id="41988" name="Picture 5" descr="http://vodoleyworld.ru/wp-content/uploads/2013/01/vosklitsatelnyiy-zna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04800"/>
            <a:ext cx="10398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Трудность  теста  определяют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371600"/>
            <a:ext cx="80073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% заданий открытого типа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Содержание заданий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Форма заданий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Форма заданий влияет на трудность при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условии равнозначного содержания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u="sng" smtClean="0">
                <a:solidFill>
                  <a:srgbClr val="7030A0"/>
                </a:solidFill>
              </a:rPr>
              <a:t>Например</a:t>
            </a:r>
            <a:r>
              <a:rPr lang="ru-RU" sz="2800" b="1" smtClean="0">
                <a:solidFill>
                  <a:srgbClr val="7030A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1.Первый день недели это среда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                                                      а) да; б)нет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2.Первый день недели: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а) понедельник  б)вторник  в)среда  г) суббота</a:t>
            </a:r>
          </a:p>
        </p:txBody>
      </p:sp>
      <p:pic>
        <p:nvPicPr>
          <p:cNvPr id="43012" name="Picture 5" descr="http://ladybloger.ru/wp-content/uploads/2013/03/Vosklitsatelnyiy-zna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1447800"/>
            <a:ext cx="2209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457200"/>
            <a:ext cx="8686800" cy="167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Педагогический тест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                               по </a:t>
            </a:r>
            <a:r>
              <a:rPr lang="ru-RU" b="1" dirty="0" err="1" smtClean="0">
                <a:solidFill>
                  <a:srgbClr val="C00000"/>
                </a:solidFill>
              </a:rPr>
              <a:t>М.Б.Челышковой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286000"/>
            <a:ext cx="8686800" cy="37941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Итоговый нормативно-ориентированный тест </a:t>
            </a:r>
            <a:r>
              <a:rPr lang="ru-RU" smtClean="0"/>
              <a:t>– это система тестовых заданий, упорядоченных в рамках определенной стратегий предъявления и обеспечивающий информативность оценок, уровня и качества подготовки  испытуемых.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</a:rPr>
              <a:t>Формы  тестовых  заданий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828800"/>
            <a:ext cx="8686800" cy="4267200"/>
          </a:xfrm>
        </p:spPr>
        <p:txBody>
          <a:bodyPr/>
          <a:lstStyle/>
          <a:p>
            <a:pPr eaLnBrk="1" hangingPunct="1"/>
            <a:r>
              <a:rPr lang="ru-RU" smtClean="0"/>
              <a:t>Классификация форм заданий построена  на </a:t>
            </a:r>
            <a:r>
              <a:rPr lang="ru-RU" b="1" smtClean="0"/>
              <a:t>конструкции </a:t>
            </a:r>
            <a:r>
              <a:rPr lang="ru-RU" smtClean="0"/>
              <a:t>заданий.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Все задания подразделяются на </a:t>
            </a:r>
            <a:r>
              <a:rPr lang="ru-RU" b="1" smtClean="0"/>
              <a:t>4 основных типа</a:t>
            </a:r>
            <a:r>
              <a:rPr lang="ru-RU" smtClean="0"/>
              <a:t>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а внутри каждого типа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      делятся на виды.</a:t>
            </a:r>
          </a:p>
        </p:txBody>
      </p:sp>
      <p:pic>
        <p:nvPicPr>
          <p:cNvPr id="14340" name="Picture 5" descr="http://myrusakov.ru/images/test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4191000"/>
            <a:ext cx="21907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7699375" cy="1431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Основные  типы  заданий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" y="2057400"/>
            <a:ext cx="4038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>
                <a:solidFill>
                  <a:schemeClr val="tx2"/>
                </a:solidFill>
              </a:rPr>
              <a:t>Задания закрытого типа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76800" y="2057400"/>
            <a:ext cx="4038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>
                <a:solidFill>
                  <a:schemeClr val="tx2"/>
                </a:solidFill>
              </a:rPr>
              <a:t>Задания открытого типа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1000" y="4495800"/>
            <a:ext cx="4038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>
                <a:solidFill>
                  <a:schemeClr val="tx2"/>
                </a:solidFill>
              </a:rPr>
              <a:t>Задания на установление соответствия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76800" y="4495800"/>
            <a:ext cx="4038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>
                <a:solidFill>
                  <a:schemeClr val="tx2"/>
                </a:solidFill>
              </a:rPr>
              <a:t>Задания на установление последовательности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Задания   закрытого   типа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/>
          <a:lstStyle/>
          <a:p>
            <a:pPr eaLnBrk="1" hangingPunct="1"/>
            <a:r>
              <a:rPr lang="ru-RU" smtClean="0"/>
              <a:t>Задания закрытого типа </a:t>
            </a:r>
            <a:r>
              <a:rPr lang="ru-RU" b="1" smtClean="0"/>
              <a:t>содержат</a:t>
            </a:r>
            <a:r>
              <a:rPr lang="ru-RU" smtClean="0"/>
              <a:t> </a:t>
            </a:r>
            <a:r>
              <a:rPr lang="ru-RU" b="1" smtClean="0"/>
              <a:t>готовые ответы</a:t>
            </a:r>
            <a:r>
              <a:rPr lang="ru-RU" smtClean="0"/>
              <a:t>, из которых учащийся выбирает правильный.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Задания закрытого типа </a:t>
            </a:r>
            <a:r>
              <a:rPr lang="ru-RU" b="1" smtClean="0">
                <a:solidFill>
                  <a:schemeClr val="tx1"/>
                </a:solidFill>
              </a:rPr>
              <a:t>более технологичны</a:t>
            </a:r>
            <a:r>
              <a:rPr lang="ru-RU" smtClean="0"/>
              <a:t>, чем все остальные типы заданий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.</a:t>
            </a:r>
          </a:p>
          <a:p>
            <a:pPr eaLnBrk="1" hangingPunct="1"/>
            <a:r>
              <a:rPr lang="ru-RU" smtClean="0"/>
              <a:t>Чем больше в тесте заданий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закрытого типа, тем более он           технологичен.</a:t>
            </a:r>
          </a:p>
        </p:txBody>
      </p:sp>
      <p:pic>
        <p:nvPicPr>
          <p:cNvPr id="16388" name="Picture 5" descr="http://medvesti.com/uploads/posts/2012-02/1330346406_te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6482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686800" cy="1524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Общая  конструкция  заданий тестовой  формы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981200"/>
            <a:ext cx="8686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Задание состоит из </a:t>
            </a:r>
            <a:r>
              <a:rPr lang="ru-RU" b="1" smtClean="0"/>
              <a:t>3 элементов</a:t>
            </a:r>
            <a:r>
              <a:rPr lang="ru-RU" smtClean="0"/>
              <a:t>: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Инструкция</a:t>
            </a:r>
            <a:r>
              <a:rPr lang="ru-RU" smtClean="0"/>
              <a:t> – способ выполнения заданий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Текст задания</a:t>
            </a:r>
          </a:p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Варианты ответов </a:t>
            </a:r>
            <a:r>
              <a:rPr lang="ru-RU" smtClean="0"/>
              <a:t>(обязательно содержит правильный ответ и ошибочные,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которые называются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         </a:t>
            </a:r>
            <a:r>
              <a:rPr lang="ru-RU" b="1" i="1" smtClean="0"/>
              <a:t>дистракторами</a:t>
            </a:r>
            <a:r>
              <a:rPr lang="ru-RU" smtClean="0"/>
              <a:t>)</a:t>
            </a:r>
          </a:p>
        </p:txBody>
      </p:sp>
      <p:sp>
        <p:nvSpPr>
          <p:cNvPr id="17412" name="AutoShape 5" descr="data:image/jpeg;base64,/9j/4AAQSkZJRgABAQAAAQABAAD/2wCEAAkGBxQTEhQUEhQVFhUWFxQXFxcYGBYcFxQYGBccFhwYGBgYHCghGholHRcXITEhJSkrLi4uFyAzODMsNygtLisBCgoKDg0OGxAQGiwlICQvLCwsLCwsLTA0LCwsLSwsLCwsLCwsLDQsLCwsLCwsLCwsLCwsLCwsLCwsLCwsLCwsLP/AABEIAPIA0AMBEQACEQEDEQH/xAAcAAABBQEBAQAAAAAAAAAAAAAAAwQFBgcBAgj/xABTEAACAQMABQcFCwgIBAUFAAABAgMABBEFBhIhMQcTQVFhkaEiMnGBsQgUQlJygpKissHRIzNTYpOzwtIWFyRDRFRjcxV0g6M0NcPT8CUm4eLx/8QAGwEBAAMBAQEBAAAAAAAAAAAAAAIDBAEFBgf/xAA8EQACAQICBggFBAECBwEAAAAAAQIDEQQxBRIhMkFRFGFxgZGhsdETIkLB8AYVUuEzI/FDU3KCorLSFv/aAAwDAQACEQMRAD8A3CgCgCgCgCgCgCgCgGWktLQwDMsir1Dix9Cjeatp0Z1H8qITqRhvMqt9r9xEEJP6znH1V/EVvho7+cvAxyxv8V4kFdaz3cn96UHUgC49fHxrVHCUY8L9pRLEVZcSMmkkfz3dvlMx9pq9KMckkVNt5sT5mpXI2DmaXFj3Ezp5jsvyWI9lRaUs0dV1kyRtdY7uPhMzDqfDZ9bb/GqZYWjLOPgWxr1Y8SdstfmG6eHP60Z/hb+ass9HL6JeP59i+ONf1LwLTovTcFx+akBPxTucfNO/1jdWCrh6lPeRsp1oT3WSNUlgUAUAUAUAUAUAUAUAUAUBHaa07bWi7dzNHEp4bbAFvkrxY+gUBVn5X9EA499E+iGfH2KAF5X9Ef5oj/o3H3R0B08r2iP83/2bj/26AqmneWaCTK28jRp8bYbnD4YX1b+0VuorDR2zd32O39mWq68tkVZFTl13tN7F5HJ4+Scn0liM1teOopbPQy9EqN7Tz/T60HwZvoL/AD1Dp9Pk/wA7yXRJ9QDlDtf0c/0Y/wCeo9Phyf53nehz5oUTlDtOlJx81PuenTqfX+d53ok+odx69WJ4u6+lG+7NS6ZS5kejTJnRulIJ05yKRSoJXJyuCADjDYPSO+rYVoyV0yEqcouzRybStspw1xAD1GRAe7Nd+NBZyXic+FJ8GNH1hsx/iIvpZ9lc6TT/AJIfAnyG0mtFmP8AEJ6gx9gp0ul/IdHqchq+t1kDun3jpCSeB2adNo8/Jjo1TkWbQPK5DHhZZhKn6wcSD0My+V6++slWOGqbYSs++xppyrw2SV0Xi25SNFuoYXsIz0Mdlh6Qa85qzsbE7q57HKJozOPf0G79bd38DXDpIaN1qsp2Cw3dvIx4KsqFvo5z4UBMUAUAUAUAUAUAUB8ux6vvpHTd3BdTuriS4JbG0SI5MBFyRsrs8OgADArknZEox1nY0Sx5IdHIPLEsp62kI8IwtV67LlTiOpOTHRSjLW+AOlppgO/nMVzWZ34cSFudA6uR+c9vu6FuZW8EkNdvIjaBHzaQ1aiB2YhJ2Klwx9RkIHjXfmOXpojP6RaOc/2LQjT9HlA7vmqH9tds+LOa0eCEho7SFwTzGg4Ih0bVuVP0p2APdXdnMjfqE05I9Kz75I7eL0tCvhADTWRGzJK15B7sj8pc26/JEje1Vpro7qkhByBH4d8B2LAT4mQeyua41SSi5B7b4V1OfQsY9ua5rjVHK8hVj0z3R9DRD/0zTXY1RwnIho4De10e3nE390dNdjVFI+RTRg4++G9Mo+5BTXY1R7FyRaKHG3ZvTNNv+i4prM7ZCz8lGiT/AIQD0S3A/wDUrmsxZDS55HdFsMLFInasr5+uWFd1mLIh7rkJsz+buLhN/wALm2A7NyrTXOapDXXIG4H5K9Vj0B4So71dvZXdcapO8j1zPbXl3oy8uGlkiVHjXJeJVwpOxI+GG6RPIwBuJqSdyJrtdAUAUAUAy01pFba3mndWZYY3kYLjaIRSxxkgZwKAxx/dBjJxYZXozcYJ7SOZOPRQFKu77SN5pJ9IWNpPE8mNnYjaRV/JiI5ZkCnIGd44muO3E6rrIs0Og9Zrnc8rQgjiZIo/CHyh3VH5SWtJjiPkTup/KvdIAv2LJMe3ypGX2U1kcsyx6L5E9HR75TPOepnCr6hGA31q5rsapbNF6mWFvjmbSBSODFA7/TfLeNcuztieUYGBuHUOFcOhQBQBQBQBQBQBQBQBQBQBQBQBQGGWus0FnrPeS3LFI2DRbeCQp2Y8Egb8eRj11bHIg8zbtE6at7lS1tPFMBx5t1bZ7GAO49hrpwf0AUAUA20laCaGWJt6yI6EHgQ6lT7aAxf3OtxgXsDABkaJxkeUM7SOPVspUJkom0ZqBI5QBQBQBQBQBQBQBQBQBQBQBQBQFEseUEPfGBlUQFzGj79raHkgsc42WbsGMjtrJHFXqavA+jq6BcMGqyb10rtcLdXWl4l7rWfOBQCFpexy7XNSI+ydltlgdk9RxwNRUk8iypRqU7a8Wr7VdW2C9SKz5xt9ARaS09fxTtIqiW6bMZUNlJdgb2UjGOypt2RyMdZ2JbWfkuWzgkurK5mV4VL4YgEqPOw8YUg4yeHRjtrindk5U7K6JfkK1p0jdzyRzSGa2ijG00mC8bHcmG85y2y2drPmneDxsKTa6AKAKAwTUQ+9dZryA7hKbpVHRgsLhfqr41GWR1G41WTCgCgGd3paCI4kmjQ9TOoPdnNX08LWqq8IN9iZVOvThslJLvI6bXGyXjOD8lZG8QuK1R0RjJfR4tL7meWkMOvq9RL+m9l+lP7OX+Wp/s2M/h5r3OfuWG/l5P2PJ16s/wBI37N/wrv7JjP4rxRz9zw/PyY3l5QbUcBK3oQD7TCrY6BxTzcV3+yK5aVoLK77vcZz8pMQ8yFz8plX2bVXw/TtV700uxN+xVLTFP6Yvy/sa/1hTOcRWwPznf7Kirv2CjD/ACVfJL1bK/3apLcp+r+wtHrJpOT83aADtjkHizAVB6O0bT363mvsmSWMxs92n5P7tExoa50k0i++IoUi37WPPxjds4kPTjj21hxVPR0YP4M5OXDl3/KjXQnjJS/1IpLz9WWSvJN400vcc3BNIPgRSP8ARQn7qjN2i2XYan8StCHNpeLPngDdXiH6nxN41N0qbmzikY5fGw/ayeST69x9dexRnrwTPzbSmFWGxU6ayzXY9vll3D3SWlYIAOflSPazjaOCcccDj01KU4x3mZ6GFr17/Cg5W5IxvVTWD3jcswzJC2UYDiyg+S6g48ocd/QSK8ylV+FN8j7zSWA6dh0nsmtq6nxT6v6NG0Rr9bXE6wosqlyQrMFwTxxgMSM1uhiYTlqo+VxOgsRh6LqycXbNJv2RlXJ6+dYbw9bXp/7ua1y3Txae8arragNjeA8Pe1x+6aq1mXyyZV/c3WWzZXMuN8k4TPWI0BHqzI3jV5kNdoAoAoD5+14u0t9Z4J0O5pLYSHoz+YfHoUd+alUpuKV+KuRhNSbtwN3rOXBQBQFcvtSbWWRpGDhnJZgrYBJ4nGOk769WjpnE0qapq1lsV0YKmjaE5ubvt6zwNRLP4r/Tau/veL5rwRz9sw/J+LFY9SrIf3RPpkk/mqD0zjH9fkvYktG4ZfT5v3HCaqWY/wAOnr2j7TVb0pi3/wAR+RNYHDr6EOI9AWq8LeH9mh8SKqljsTLOpLxZYsLQWUF4IdRWMa+bGg9CKPYKplWqS3pN97LFTgskvAXAxwqpu5M7QHK6AoCI1ufFjdH/AEZB3qR99V1dx9hu0Yr4yl/1L1Mj1M0KLuaSM9EErL1B8BFJ9DMD6q8zD09eTXUfcaVxjwlKM1/KKfZm/JFk5JtLbEklq+7b8tAd3lqMOvp2QD8w1owc7NwZ5P6kwuvCOIjw2PseT8fVE3rnqVJeTrKsyqAgTZZScYJORjrz4VbXw7qSvc87RemaeDounKDe290zN9ZtAvZzc05DZUMrDOGBJHA8CCCMVgq0nTlZn1mAx0MZS+JFW22a5M1fUKxthawywRKrOo22O9y48l/KO/G0DuGB2V6VCMNROKPi9MVsS8TOlVldJ7FwtmtnZ3mP8lu/Tl0ey6P/AHRWqWR5FPeNR1+uBHo28Y/oJF9bjmx4sKrjmXT3WL8i9lzWh7XrcSSH50jEfV2avMpd6AKAjNYtJ+94Hk+F5qDrc8O7j6Aavw9L4tRR4cewqrVPhwbPm7lMhb8hLk5y4JzvycMDnr86tukY7rXYZcE80fR+h74T28Mw4SxRyD56hvvrxWemO6AKAKA8yE4OBk43DOMnqzjdXY2vtOO9thVb3S+kiSsVkq9rOr9xDKK9mlhNHJXqV2+xW+zPNqV8Ze0KVu+/3QjzOl5BveGHs8nPgr+2rNfRNN7spePvEjq6Qms4x/OxnG1f0k3n3wHySw9gWix+jo7tDxt7s48JjJb1Xw/EcXUy5Pn6Ql9A5w+2T7q69L4dbuHj5f8AyP26s86z8/cdQ6jRA5ee4fsL4B7hnxqmWm6rVowgu789C2OjYJ3lOT7ya0ZoWG3JMSkFgASXdiQOjyia8/EYytXSVR7F1JeiNVLD06Tbis+tv1JCsxeFAZtr5rrG8c1pEjbW1zbucBRst5WyN5Pm4zurDiMQrOCPrND6GqQnDE1GrWulx2rZfxvxKdq1pue1dve6qzyALvUs2AdryQD+PCstGpKD+VHvY/BUcTBfGbSjtzt1bRndXconaVsxzbe2cDYKvxyB0HO/11GUpa98mX06VJ0VTW2NrZ3uu3ianqVa6RLLNdzHmmQ4ibBY53qSAML18c9GK9Ggqu9N7OR8bpWro9RdLDw+ZPeWXXx2+hJ61aqR33Nl3ZDGTvUAllPFd/A7hg9G/dU6tFVLXMejtKVMFrKKTUufNcf6JrR9mkMaRRrsogAUdn3npzVkYqKsjBWrTrTdSbu3mYNyTR50zenoCXHeZ0//ADVs8iFLeLRy4X/N6O5vpmlRfmpmQ+Kr31GGZOq9hduS67D6MtVxhooo42HUQgOfWD35rVVpOnbrSZjp1FO/U7FrqosCgM85QtIbcywg7oxlvlt+C4+ka9jR9PVg5vj6Hm4yd5KPIzrX6y27JzjfGyOO/ZPgx7q7jY61J9RzCu0zSuRzSPPaJtsnLR7cR7Nhjsj6BSvBlmessi6Vw6FAFAFAFAFAFAFAFAFAFAFAZPyqaHihkiljXZaYzGTecFhsHOOjO0xrzsZTUWmuJ9r+ncXVrU5U5u6hqpdm32ROckdiBbyTYG08hUHp2FA3Ds2ie6rcHG0LnnfqWu3XjSvsSvbrd/sKcqmhhJbi4VfykRAYjiYycEHrwSD2DaruLp3jrcUR/TuMdOv8Bv5ZZf8AUvdbOvYTGo2mBc2kbE+XGBHJ8pQMH1jB9Z6qtoVNeCZg0vhHhsVJcHtXY/Z7CwVceYdFAYZyPR50jpJuosPpTMf4alPIlSzYy5droyXdpbLxCFuzalfYH7sd9SpRu7Ea0rF91DveZuRHwSUbHzl3r94+dXuY2lrUrr6fQ8fC1NWpZ8TTK8U9Q8TSBVLNuCgknqAGTXUm3ZHG7K7MdmuDLI8jcXYt6MnOPVw9VfRqKhFRXA8Vy1m5PiGkLLnYJY/jxuo9JUgeOKpqrWi0W03aSYh7nG/zBdwfEkjlHbzilD+7Xvr56Z7ETYqgSCgCgCgCgCgCgCgCgCgCgCgKxr9q895AoiI5yNtpQdwYEYK56DwPqqjEUnUjZZnr6G0hDB1m6m7JWfVyY81M0S1raRxSY2/KZsHIBZicZ6cDFSowcIJMo0pio4nFSqQy2JdyJW8tlljeN/NdWVvQwwfbVjV1ZmKlUlTmpxzTTXcUfk50Fc2s9wsqERlQobdiRlbyWXs2Sx9dZMNSlCTvkfRacx2HxVGm6bvLO3JNbU++xfq2HzR1aAxHkT33Ok2/1I/F5j91SnwJUuJBa2H3xrFsneIzGB2c3EJPtZrThI3qRM+KlaMi2OxVgy7mUhgeog5B76+gVmrM8XLajYbC6EsaSDg6q3oyM4r52pBwk4vge1CWtFNcSI13u+btHHTIRGPnbz9UNWjBQ1qy6tv53lOKlq0317DN7da9mTPMRJ261TJlsUVLknb3tp26tycLIswUdeGEyfU2u814VeNpNHq0ndJm7VQWhQBQBQBQBQBQBQBQBQBQBQBQBQBQHieZUG07KqjiWIAHrNcbSzJQhKb1Ypt9R2KVWAZSGU8CCCD6CKJ3EouLtJWZ7XjXSJh/Iafy2kvlw/amqU+BKlxIbQwMmnL9z8B7gd0ojHhmt2BXz36jFjHs7y3XC17UWeWy+8n13t2xQ8Y3ZfUfKHiSPVXk4+Fqt+aPRwcr07ciM5SbjyoI/lOR3KP4qv0dHZKXcVY2W1RKxbrW6RkiSdutUSLolJ0gRbax2U2MCYxAntfatj4YrysUvmN9B/Kb1WI0hQBQBQHcVwBigG1xfRIMvIij9ZlHtNWwoVJ7Ixb7EyEqkIq8ml3kXc63WacZ1PyAzeKgitlPRWLnlBrtsvUzTx+Hj9Xht9CIuuUWAZ5uKR+07Kg+JPhW6n+n6z35JeL9vUyz0vSW7FvyGScoUrnEVrtHqDM5+qorQ9AUoK9SrbuS9WVLS05O0Kd++/2J3Q2lb6R1520WOMnexbBUfIJyT6q87FYXBU4v4da8uVr+a2GyhXxM2tenZc7/AGLHXlG8KAgddtNSWltzsShm20XyslVBzvIBHVj5wqmtUcI3R6WicHTxeI+HUdlZvZm/zPuG8Gu9r72Wd5FDFfKiBBkD9KhePHgTuxg1xYiGprNls9C4rpDoxi2r7JcLc7/bMo8cFzpm4LHKQIcdJSIdSj4ch6T7BgVkSniJXyR9E54bQ1BRW2b8X28o8vu7mpaH0YltCkMQOyg6eJJ3kk9ZOTXoQioqyPjcTiZ4mq6tTN/lh6tSKDDeRjyb7SUf632ZXX+KpTyJUs2RfJ43OXekZeuTP05JG+6vRwK2vuMGL4FwuFr1YnnyJ3k6uNmeWP46BvWh/Bj3Vk0hG9NS5P1/2L8HK02htr3LtXhHxERfa38VWYFWo9rZHFO9UjLcVfIqiSlsKokXIo3LHE0Ys7lNzRSMPX5Mi9xRu+vPxSyZroPNG6284dFdeDqrD0MMj215xsFKAg9Zr67j2BaQiQtnLHfsHo8nI49ZON1ehgKOFqXeInq24c+/b4GPFVK8LKjG9/IrMmjdLzefIUB6BIigfsq9dYjRNLdjf/tb/wDY890dIVM3bvS9ATUe7b85dAfOlb24o9NYSO5S8or3C0biHvVPNv2Fo+TrP5y6YjqCfi59lVy/UFtykvH+ia0RfeqPw/tjuLk5thxkmPoKD+CqZfqDEPKMfP3LFoijxb8vYfwakWa8Yi3ynf2AgVmnpnGS+q3YkXR0bh19N+9khb6v2qebbxA9ZRSe85rNPH4me9Ul4+xfHC0Y5QXgSKKAMAADqG4Vlbbd2XpJZHa4dCgCgGulLBJ4nikGVcYPWOkEdoOCO0VGUVJWZdh686FWNWGa/PMzHRXJvMbgrPgQKfPUjMo6Aozlc9OeHbWCGElrfNkfX4j9RUVQvR2zfB/T28+7M1O0tUiRY41CoowFHAV6CSSsj42pUnVm5zd282K10gdFAYHydy81p3SSnh/bPqXAPsBqcsjtPeGfI9H+Tum6WaIdwc/xV6WD4mDE8C63Ar0omGQ51Rl2b2HqO0p9aHHjioYtXoS/OJLDu1VCWsr5vJz+vjuUD7q7hlajE5X/AMsjxbipSORJS2FUSLUQHKtZ7ejJTjJjaJx2eUEJ7nNY66vE00t4uvJje87oqybqhWP9kTF/BXmSzNqyLPXDoUAUAlNconnuq/KYD2mpwpznuxb7ERlOMc2M5NPWq8biH9on3Gr44HEvKnLwZU8VRWc14oZXGuVmv98G+Srt4gY8a0Q0RjJfRbtaX3KZaQw8fq8LkddcodsvmLK59AUd7HPhWqnoDES3ml5+nuUT0tRWSb/OsjjyjO26O2yfllvBUrV/+fhHbOr5W9WUfu8pbIw8/wCjkes2k5PMtQB/tS+1mxR6N0bT36v/AJL7I4sZjZ7tPyf3YtDLplzwVB+sIR4bzUJR0PDi32a3+xOMtIy4JeBNaGi0iJF98vA0e/aAHl8DjZ2VA4449GawYqWj3B/BjJS4cu+7NdBYtS/1XG3mWGvLNwUAUAUAUAUB84X917107pEgcU0gfW0DzDvYDvqzNHIuzJLkeT+yzHrmx3IPxr0sHusw4jNFuuBXoRMUhDRbYuYD/qx/bAqVVXpS7H6EYO049qFNNnN3cf7r+DEVyj/ij2I7V/yS7T1b1yR2JKW1USLkc1ltedsrpBvLQS49IQkeIFZqm2LLoZoa8gd5t6L2P0U8qeohZP4z3V5cszfE0eonQoCB1g1ee5YEXMsaYwY180nr3EeOa9LBY+GGjZ0lJ83n6P7GLE4WVZ7JtLkiJi5OIPhSyn0bA9qmtsv1DX+mEfP3RmWh6XGT8vYexah2Y4rI3pc/w4rPLTmLeTS7ve5bHReHXB+I6i1Psl4QKfSzt4MxFUy0tjJf8TyS9EWx0fhl9HqSEGh7dPMgiXtEaZ78Vmni6896cn3sujh6Ud2KXch6oxw3Vne3MuCgCgO4oDlAFAFAVbXPXJLPCIBJMRnZJ8lB1vjfv6B7OnPWrqnsWZ7Oi9ETxnzydoLjxfZ7k1oK9ea3jlkjMbOMlD0b8Z378EYIz11bCTlFNqx5+Mowo15U4S1kuP5yyH9TMx8u8sAKaZu8ZGebPpDwJnvyRVsciDzLZyQp/YZD1zv4Rx16OE3X2mLEbxaLit8TJIaWpxNEf9SP7QqyW4+xkI7y7UL6bGLu4/3X8WJqNH/FHsR2r/kl2nq3rkjsSVtqokXIk4VzuPA7u/dVEi2JR/c8ylRf27cY5I29Z20b7C99eVNG+JsFQJBQHmRwoyxAHWTgeNARdzrPZR7pLy2U9TTRA9xalmcuRN3yl6Lj868jPyBI/wBhTXdVi6Ie65aNGL5rTyfJi4/TZa7qsaxE3HLxaj83azt8oxr7C1NQ5rDZuW92/M6NkYdZkJ8Fi++uNJZsi6sVmxhNyoaYkzzVnDGDwyj7Q9buAfo1zWpriVPE019SIi61n1gl4ysgPQgt0x61G140+LT5kXi6XMgtLw6U2HknuZWCjLAzud3ozikasG7I5HFQlLVRrnIDeySaNcSOWEdw6Jk52V2I32R2bTMfXUpZmtF51kid7WdYiwkMbbOycNkDIAPWcY9dVVE3F2NeBnCGJpyqW1bq9+Rl2huUK4ggMbASt/dyOxyg6mHFwOjeK8+GKlGNntPscVoChXrKonqriks+zl17Cw6k6olz78vfLdztojb+O8SP29S8AO4X0KF/nnmeXpbSqgui4XZFbG16L7vj66DWw+YCgPnL3QMGzpNW+PbxN3M6fw1ZHIgye5KExo/0zSHwUfdXp4TcMVfeLDc1uiZJDS1GZoh1yR/aFWS3H2MhHeXah3rKmLycfr57wD99V4Z3oxJ19lWR4tzUpHIkpbGqJFyJS3NZ5FiM85L5DDp/SEB3CT3wQPRKJF+ozV5tVbWbqb2G2VSWGP8AuhtLTxLaRxSvGknPlwjFdsrzYAYjeQNo7uG/sFTgRkZlZ6mTSgSSSKNsBt+0zbxnf2+uqpYiKdrGGeMjF2SJCDUFfhzMexVA8ST7Kg8S+CKnjnwiSMOpdqOIdvSx/hxUHiJlTxlRj2DV21XhAnzst9omoOrN8St4iq/qH8Vsi+air6FA9gqDk3mVuTebFs1wiFAFANNLQbcEqDi0bgenZOPHFSg7STJ05as0+skvc46RzFd25+C8co7dtdhu7YTvr0JnvxNjqBIpT8ncJuzMW/IltvmccW4kE58zO/GOnFZeix19bhyPoF+oKywqpJfNa2tfh2c7ce8utaj58KAKAwj3R0GLizf40Ui/RcH+OpwIyJPk4i2dGwfrGRu+RseAFethl8iPPrb5K3BrbEyyENGJm5gH+rH9sGpVXanLsfoRgrzj2olNeotm8J+OiN7U/hqjAu9HsbLsUrVSNtzV8iqJKWxqiRciUtzWeRajL1uOY1rRjuDvGvp562CfaavPrL5mbKeSN8rMXGa8vmied0aJhxt5Ub5j/kyPpMh+bUoZnJFP1fuBJbQsPiKD6VGyfEGsNRWk0eDWjq1GiQqBUFAFAFAFAFAFAFAQPJTc+99PNEvmS8/F2AYMo8YwPXXoJ3gme7Qk3BN8j6IrheFAFAFAFAYn7pJf/AH/AJod3M/jU4EZErqpHs2FqP8ARjb6Q2vvr2aC+RHm1X8zFrg1riZ5C+qUW1ew9QLMfUh+/FQxbtQl+cSWHV6qJrlJtvKgk6wyH1YYe1qzaOlslHvL8bHapFYt2rdIyIk7dqokXIlLdqoki1GOcp93zGmY5gN8YtpN3SUOf4a8+vvGulun0mDneOB4VkNBF606O98WdzD+khkUdjFTsn1Ng+qizDPnTUTS6JE8csipssCu0wGQw3gZ6iM/OquvTbd0jysZSk5KUUWCTWS1XjMnqyfYDVKozfAzLD1X9IgdbrT9Ln5kn8tS6PMl0Wry9BGTXO1HBnb0IfvxXVh5Elg6o3bXu36ElPqT+au9GfMl0KfNCba+Q9EUn1R99d6M+Z3oM+aEJdfx8GAn0uB4BTUujdZJYF8ZeQmmuVxLugtwx7A7+C4rqw8eLJrAx4tj22j01PuitJV7eZKj6Uu6pfBpotWDp8ic5POT/SUOlILm5g2EVpHkcyQneyMPNRyckt0Cptq1kaox1bJG9VAmFAFAFAFAY/7o+P8AIWbdUko+kqn+HwqcCMiS0coW3gUcBFEB6AgFe5TXyo8ub2sQuDWmJRIneTq32p5JOhEx63P4Ke+smkJWpqPN+hfg43m3yLFr1ac5aORxjKyD1bj9UtWPAz1ay69hpxUdam+raZzbtXsyR5qJO3aqZItiSds9USRajGOWb/zAf7MftavOr75spbp9Cal33P2FpKTktBFtfKCAN9YGsbzNCJmh0zg8iujdtm/tGCSQnOLsr2L5G1j0kmpa7I6o4j5HdFjjFIfTK/3EU1mdshaPki0SP8Ox9M033OK5rMWQ4Tku0UP8GvrkmPtemsxZDuPk90YvCyg9YJ9pNNZiyHcOp2j182xtfTzERPeVpdiw+i0Pbr5sEI9EaD2CuXZ2w7LKg3kKPUBXUnLYjjaWYzl01bqcNcQg9RkTPtq+ODxEldU5eDKniaMXZzXihL+kVp/mYf2i/jU/2/Ff8uXgyPS6H814od2V/FKCYpEcA4JVgQD1HFU1aFSk7VItdqLYVYVFeDT7BxVRMKAKAKAyb3Rf/g7b/fP7tqlAjIV0XNtW0DdcMR70Br36W2K7Dyqm8xG4atMTOy+cnlps2xc8ZHJHyV8keIbvrydITvU1eSPQwcbQvzLLPEHVlbeGBUjrBGDWKLcXdGpq6szHJIDFI8bcUZlPbg4z99fRqSnFSXE8VpxbT4Dy3aq5ImmSdu9UyRamY7yxNm/H+zH7WrzMRvm6jumuchN/zmikTphllj7yJR6vynhWSWZoRodROidzOsaM7kKqglieAAqVOEqklGKu3kRlJRTlLJFaudfrRfNMj/JTH2yK9anoLFSzsu1+1zz56Vw8crvu97EbLyjqd0duzHtcDwUGtcf09JbZ1Eu73aKHpiOUIN9/tc6uuV4/5uxY+qVh4KK49EYSG/X9F92P3DES3aXr7Ci6W0s/m2sa+kY+3LUXhdFQzqt+fpEkq+PeVNfnbI9Na6Xk4ywxdg2faEY+NcVXRNPKMpePujrhpCf1JfnYxN9VL6T87fH0K0hHcNkVJaUwVP8Ax0PFL+yPQcVPfq+v9HF5OVJzLcO569ke1ia6/wBQSWyFNJdvskFohPbObf513HUXJ3bDi8x+cgHgmfGqZafxLyjFdz9yxaIorNvy9h7DqRZL/dFvlO/sBArPLTOMl9VuxL2LY6Nw6+nzZM2Gj44V2YUCKTkgdJwBnwFYK1epWlrVJXZrp0oU1aCshzVRYFAeZZAqlmIVVBJJOAAOJJPAVxu207GLk1GKu2VFdf4nuY7e3jeXbcIXzsjfxZQRlgOO/HA1n6TFzUYq57j0FVhh5Vq0lGyvbPufK/eVb3Rf/g7b/fP7tq1wPAkIaAf+x23+xD+7WvoKC+SPYjyau8+09SAsQq7ySAB1knAFaVZK7M727EbBo61EUSRjgiqvpwOPr4187UnrycnxPahHVio8hxUCRnfKBo/YnWYDyZRg/LUY8Vx9E17GAqa0HB8PQ83FwtPW5kFA9a5IzpklA9UyRamZlrvo331pmGDOOcWFCRxAOST3ZrycVsmehh1eNize5x0hvvLcn9HKo6d2Uf2x1lmXxNsqBI8yxhlKsAVIIIIyCDuII6RXYycWpRdmjjSasxhDoG2XzbeEHr5tc95FaZY7EyzqS8WUxwtGOUF4IfxxhdygAdgA9lZpScs3cuSSyPVROnaATkmVfOZR6SB7amoSlkjjklmxu+lIBvM0Q9MifjViw1Z5Ql4Mrdams5LxQwudbLNOM6H5GX+wCK009FYueVN9+z1KZ47Dxzmu7b6EXc8oVqvmrK/oUAfWYHwrZT0BiZbziu+/ojNPS1BZXf51jM6+Sucw2bMnXliT9FcDxrR+x0oK1Wsk+77v2Kv3SpLbCm2u/wCyLpZzF40cqULKrFW85cjOD2ivn6sFCbineztdces9eEtaKla1+AtUCRl/KFdzW2kYbgMdkKpj37sKfyievO/5QrBiZShUUj7DQlKjicDOi1tu79+6+7h2DO40heaYl5qMc3AuCwydhB0GRvht1L2cNxNQc54h2WxF8KGE0PT+JN603lzfVFcFzfnwL7qvqlDZAlcvKRgyMBnHUo+CPE9JNbKVGNPLM+b0hpWtjHaWyKyivvzf5YonujG/sdqP9dj3Rn8a0QPKkM9BP/ZLb/Yh+wK+ioL/AE49iPHrP532lk1HsOdug5HkxDaPyjuUd+T82oY2pqUrcX+MlhYa1S/I0yvEPUCgIzWTRnvi3eP4XnJ2OvDv3j11fhqvwqilw49hVWp/Eg0ZTC2Nx4jwr3mjyESMD1VJFqZU7JdvWWHqRM91uzDxIrxcbvs9TCZI86qH3hrNJFwSZpUHYsy88gHX5WwtZs4lzVpG+VA6FAQOsN3fI496wxyJjeWPlBs8Mba7uHXXpYKlgpxfSJuL6sreD+xixU8TFr4MU1+daIGe90w3CIJ8kRfxsa9KFHREc537XL7JGKVTSEso28Pu2InR+mJPOkK/9SNf3dT+PoiGUb9zfqR+FpCecrd6+xwal3sn526H7SVz44HjT94wVP8Ax0vKKC0diZb9TzbF4eTVPhzsfkxge0mq5fqKf00/F/0iUdDR+qfl/uO05ObbpkmPrjH8FUv9QYjhGPn7lq0RR5vy9h9b6j2a8Y2f5Tt7AQKzz01i5ZSS7Evvcujo3Dx4X7WyYtNFwxfm4Y07VRQe/Gaw1MVWqb82+1s1Qo04bsUu4d1nLQroCgGOmtERXURimXKneCNzKehlPQf/AOcKhOCmrM04XF1cLUVSk7P1XJnvRWjIreMRQqFUd5PSzHpJ667GKirIjiMTUxFR1Kru/wA2LqHdSKDIPdHN/Z7Mf6svgg/GpwIyGGhX/slv/sxfYFfSYdf6cexHi1n877Wa7qfovmLdQww7+W/WCRuX1DHrzXkYut8So7ZLYj0cNT1Ibc2TdZS8KAKAzjXrRPNTc8o8iU7/ANWTifpcfTtV7OBra8NR5r0PMxVLVlrLJ+pCQSVqkihMgNVvK1jkPxYj+5QffXhY3/I+70PYwe6u8Q5aENtpCyvE44U462gkDcfQyj1VmhlYvqrbc3yKQMoZTlWAYHrBGR4VA4eqAKAi9Y9Yrexi526kCLwUcWc9SKN7H2dOKJXFzL9IcvUQbEFm7r1ySKh+iqt7anqEdYNH8vcZbE9m6L1xyq5+iyr9qmoNY0vVjWm1v0L2sofZxtqQQ6Z4bSneAcHB4HB37qg1Y7cmaHQoAoAoCnau8otrd3s1mmVeMsI2JGzcbGdvY6sYJA35AJ6K642Ry5bbm4SNGeRlRFBLMxAVQOkk7gK4dKrdcp2ikzm8Q43eSsrd2yh767qs5dEZ/XLovOOclx1802PT1+Fd1WLl50dfRzxJLC4eNxtKy8CPx6McQQRUTpkHukW8ixH61z4CL8anAjIk+S/RHvhLdmH5OKKFm6mbYGyveMnsHbXtVa3w8PFLNpeh5lOlr1m3kma9XkHohQBQBQDXSdik8TRuNzD1g9BHaDvqdOo6clJEJwU46rMmvbR4JWik4qePQw6GHYa+ghONSKlE8iUXCWqyu6mN/wDcMvbE37pPwrwsd/ll3eh6+C3F3lh5ctHc5YLKOMMqn5r+QR9Ip3Vkg9prqrYW/kq0iZ9FWjniqGI/9JjGPqqD66SzKlkWuuHRG9u0ijeWQ7KRqzuepVGSe4UB862Fvcax6UZpGZIEyxxv5mEHConRzjdfSdo8BirN1EMzd9Eap2VsgSG2hUAAElFZ2x8Z2BZj6TUG2SsRmt+qGjJome7iijAGOeXEbr1YZR5R6gQfRXHPVV2y2lQnWmoU43b4IwoFtC6Shmgm56E4ZXXI56AtsvG6ng4wdx4EKeqpxkpxuiNahUoTcKis0fUEbhgCpyCAQesHeDUCJ2gCgITXfSfvbR93MDsskL7J6nYbCfWZa6szjPlzRcE9vHFpCE45ufZB3+S6hXGetWyR6iOmtHw3qa3DIx9Kh0j4H1W1u67RtHK7p33xoKKeD83cSQbY+KuGcqe0SIqntFURW01vIguSvk/tZbVLu5UTNIW2UJOwgVinlAecxIJ37sEbumvJx+NqRqOnDZYvpUk1dlg191Gs3sZ2it445Yo3kRolCk7A2ipC+cCARv66zYTGVVVSlJtN22llSnHV2Iae520wz29xbMciF1kTsWTIZR2Blz8819BMyRGvukvMsPlXPsipASNO5OLRY9GWQQY2reB26yzRqST7PQBVs5uVr8NngVxio5FkqJIKAKAKAKAgta9AC5jyuBKgOwfjD4h7D0HoPrrVhcT8KVnk8/cz4ij8RbMzC9V5mj1j2WGCxeNgeIPMcPTtKKrxrTqSa6vQtwd1FJmsa56N98WNzCBktE+yOt18tfrKKxJ2ZtkrorPueL/bsZ4ScmKfaA6lkQY+sj99TmZ4mq1EkVLlYmZdEXhUHJRV3dTSKrerBNdjmceRQOSG1/8AoukHiyJjI4LLkPsxxI6gEb8eU/0jUcRfUduRs0Y4rFU9dK10tvXsJHV7lBa3t+adGmcMSjM+4Kd+GJBJwc9/RXnU8Vqxs1dn1mN0BHEV/iRkoq21JcerIW0Toa60rKJ7tmSAebgYDD4sSngOtzn19EoU513rTyK8TjMNoqn8HDJOfHj3yf29ONO5dUiS5tbS3QDmoidlck7Ur7l6y3kg7952hXpU4qMbI+PxFepXqOdR3bN90bCUhiRuKRxqfSqgH2VEgOaAKAzHl/0uItHpAD5VxIu79SLDsfpc2PXUoLaRkVC3itl0HzLzRBniaQAugYyk86q4znOQox2V6qUOj6rfD+z4qcsQ9L/FjCVlK2T3d1v7jzkg5vSOjbzRc7HCkSRnpQMc5UdOzIoY9fOY6a8uWx3PtUQ78nWm7Bj70ZmTJ8qCYAN0DajYgk47D6ahOFOpvpPtCco5HTa6yyq0TJcFXVkYMIlBVgVILNjG4nfmqlhMOndRRL4k3suaTyS6hvo2OV52UzzbIIU5WNVyQoON7EnJ6Nwx1m+TucSKt7pLzLD5Vz7Iq7A5I1XUP/yyw/5S1/crUyJO0AUAUAUAUAUB8ya9aQ966ySTsCBHPA53bymwmcDpyucVxq6Op2dzTF5UNF/5r/s3H/t1VqM0fEiUzkP0hHHpW8giIMMqyGI/G5qTKYz+ozmpyyKFmbxUCQ00vo5LiCWCTOxKjo2OIDDGR2jj6qIGCamadl0BfTWl8rcxIRtEAkDGQk6D4SEbiBv9a7NWNXRFOxqWhrTQrtzsD2rk+UAZQQvT+bdvJ9BG7srMsPCLvY9SppjGVIajqO3VZPxW0Na+Uyxs42KypPKAQkUTBssOhmXIQded/UDVyizzGzMuTDQU+lNJNpG6BMccnOFsELJKMFI0/VTCnpwFUdNTbsrHEfQNVkgoAoCl8peoY0pHCBKIpIWbDFSwKuBtKQCOlVIPYeuuxdjjVynWHIJGPz147dkcQX6zM2e6pa5zVLRqVyYQ6OujcRTyPmNowjBR5xByWHHzeGK45XOpF9qJ0KAKAxf3SXmWHyrn2RVOBGRqeoBzoyw/5W38IlFTIk/QBQBQBQBQBQEXpvVy1uwPfNvFKQMAsoLKOpX85fUaApWleRbRrqeZR4n4j8pIynsbaJOO0Hv4VOm4qXzq6ITUmvldmZFFEdE6diDJzaxSxZySRzcihHYMeIwz767XUNZ6mQpOWqtfM+kv+Jw/pov2ifjWWxec/wCJwfpov2ifjSwIbWfQthpGMR3JicjOw6yIJI88SjA7ujccg4GQa6m0cZm13yHwFvyWkQq9AeNGYfOWRQe4VLWOWH+ieR3R0TA3N2ZiPg7ccSN6QGLY9DCmsxY02yuLWGNY4ngSNBhVV0CqOwZqG0kLf8Tg/TRftE/GlgH/ABOD9NF+0T8aWAi2n7UbjdW4PbNH/NSxy5z+kNp/mrb9tF/NSwuIS62WCnDXtoD1GeL+almLiZ100d/nrX9tH/NXbMXPB140d/nrb9qn40sxcRuOUHRiDJvYPmsWPcgJpqsXIa85Y9FoDsyySY6EicZ9HOBfGu6rFzKuVnX2DSYtxBHKghMpJk2QW29jGArH4h6empRViLdze+Th86Lsf+XhHcoH3VI4WOgCgK9p3T0kMuwkav5Od5I6QPaRWetXdOVkr95mrYh05JJX7xj/AEoucZNuoHaxqp4qaV3DzKulz/h5/wBHTrNcgAm3TeQANo539lceKmvo8x0uf8PP+gGs1xjPMJg4x5R35xgeneN1c6XO19Tz/odLna+p5/0exrFc/wCXX6XZn2DNOl1P4eZ3pVT+HmdTWK4IzzMY3bW9jvGcZ6h6+o1xYybV9Xrz/oLFTavq+f8ARSdf9VRpN0mlAikRCuVY4dBlgDlSMjLYx8bf0U6bJK7j5/0OlSzcfP8Aopd1yNXRTnYHR4/i+UZF3DOQFGd+eG/sr0MLavFSb1b8/cuVVuCmokF/V/NwMsYI7H3eFeh+3T5oq6bHkz0OTyb9NF9f8Kft8+aHTI8mehyczfpovr/hXOgT5o70yPJnocm836aL6/4VzoE+aHS48jv9W036aL6/4U6BPmjvS48g/q2m/TRfX/CnQJ80Olx5Hocm0nTPH9Fq70CXM50uPI6OTd+m4T6B/GurR8v5HOmLkcPJy3+YX6B/mrv7c/5eRzpi5HP6veu4Hqj/AP3qS0a/5eX9nHjV/HzLJoHkPlmw0s5ij6zH5TDsUv4nHrrLWpU6exSu+pfc0U6k57XGyLDFyAW/wruY+hEHtJrMXDyPkEsPhT3Z9DRD2xmgHEXIVo0EZe6bsMkeD3RigJfR/JJoqJg3vbbK7xzjyMvrQnZPoIoC7RRKqhVAVQAAAAAAOAAHAUB7oAoCE0to+ORyzrtMNw/KFMrgcMcd+apqUIVHeS82VVKEKjvIanQ8O/8AJj9u+/8A+ffVfQ6XJ+L9yHRKXLzZ6Oh4Ad0YwDu/Lt39lc6FR5PxfuOi0+XmwbREHARgjd/ftToVHk/F+46LT5ebOtoqEfAz2c83Z1n/AOYp0Kjyfi/cdFp8vNguiofiAHh+ebgOFOhUeT8Wd6NT5ebOtouH4ud36Y91OhUuvxY6NT5ebJbRsKouyvmg7t+egdPTvzWiEFCKiskXRioqyEtJ6Fgn/Oxgn4w3MPnDf6uFaaVepT3WQnShPeRVL7UFhkwSg9SyDH1l/Ct8NIr64+H59zHLBP6X4kFdavXUfnQsR1p5Q+rk+Fao4mjLKXjsKJUKkeBGyMVOGBU9RBB8avVnkVO6zOCemqcuBnpqi4JIWOFBJ6hvPhRq2Z1O+RIWug7qTzYXHaw2R9bFUyxFGOcl6+hZGjUlkidstQpDvmlVexAWPecAH1Gss9IxW5HxL44KT3mWrRWr8FvgxoNr47b37zw9WKwVcTUqbz2cjZToQhkiUqgtCgCgCgCgCgCgCgCgCgCgCgCgCgCgCgCgCgCgOFQeIzQCD6PiPGKM+lF/CpqpNZN+JFwi+BxNHQjhFGPQi/hR1ZvOT8QoRXBDhUA4AD0VBtskdoAoAoAoAoAoAoAoAoAoAoD/2Q==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7413" name="Picture 7" descr="http://english-land.ru/wp-content/uploads/2012/06/tes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5720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98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Пример: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38200" y="1143000"/>
            <a:ext cx="800735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Инструкция: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Обведите номер правильного ответа.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Текст задания: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/>
              <a:t>              Париж –это столица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b="1" i="1" smtClean="0"/>
              <a:t>Варианты ответов: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           1) России  -    дистрактор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           2) Испании  -  дистрактор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           3) Франции-   правильный ответ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smtClean="0"/>
              <a:t>           4) Украины -   дистрактор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524</TotalTime>
  <Words>1491</Words>
  <Application>Microsoft Office PowerPoint</Application>
  <PresentationFormat>Экран (4:3)</PresentationFormat>
  <Paragraphs>257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Franklin Gothic Medium</vt:lpstr>
      <vt:lpstr>Franklin Gothic Book</vt:lpstr>
      <vt:lpstr>Wingdings 2</vt:lpstr>
      <vt:lpstr>Calibri</vt:lpstr>
      <vt:lpstr>Wingdings</vt:lpstr>
      <vt:lpstr>Трек</vt:lpstr>
      <vt:lpstr>Основы           конструирования             тестовых заданий</vt:lpstr>
      <vt:lpstr>Слайд 2</vt:lpstr>
      <vt:lpstr>Педагогический тест                                              по В.С.Аванессову</vt:lpstr>
      <vt:lpstr>Педагогический тест                                  по М.Б.Челышковой</vt:lpstr>
      <vt:lpstr>Формы  тестовых  заданий</vt:lpstr>
      <vt:lpstr>Основные  типы  заданий</vt:lpstr>
      <vt:lpstr>Задания   закрытого   типа</vt:lpstr>
      <vt:lpstr>Общая  конструкция  заданий тестовой  формы</vt:lpstr>
      <vt:lpstr>Пример:</vt:lpstr>
      <vt:lpstr>Рекомендации  по  конструированию заданий  закрытого  типа</vt:lpstr>
      <vt:lpstr>Рекомендации  по  конструированию заданий  закрытого  типа</vt:lpstr>
      <vt:lpstr>Рекомендации  по  конструированию заданий  закрытого  типа</vt:lpstr>
      <vt:lpstr>Рекомендации  по  конструированию заданий  закрытого  типа</vt:lpstr>
      <vt:lpstr>Инструкция  в  заданиях                                                   закрытого   типа</vt:lpstr>
      <vt:lpstr>Разнообразие  форм  закрытых заданий  в  зависимости  от принципа  подбора  дистракторов </vt:lpstr>
      <vt:lpstr>По принципу                               альтернативы</vt:lpstr>
      <vt:lpstr>По принципу                         противоположности</vt:lpstr>
      <vt:lpstr>По принципу                                    противоречия</vt:lpstr>
      <vt:lpstr>     По  принципу                                    классификации</vt:lpstr>
      <vt:lpstr>   По  принципу                                          сочетания</vt:lpstr>
      <vt:lpstr>По  принципу                                   куммуляции</vt:lpstr>
      <vt:lpstr>По  наличию  наиболее                                правильного  ответа</vt:lpstr>
      <vt:lpstr>Задания  с  несколькими                                 правильными  ответами</vt:lpstr>
      <vt:lpstr>Система  оценивания</vt:lpstr>
      <vt:lpstr>Задания  открытого  типа</vt:lpstr>
      <vt:lpstr>Рекомендации  по  составлению заданий  открытого  типа</vt:lpstr>
      <vt:lpstr>Задания  на   установление  соответствия</vt:lpstr>
      <vt:lpstr>Задания  на  установление   соответствия</vt:lpstr>
      <vt:lpstr>Задания  на   установление   соответствия</vt:lpstr>
      <vt:lpstr>Система  оценивания  заданий  на  установление  соответствия</vt:lpstr>
      <vt:lpstr>Задания  на  установление последовательности</vt:lpstr>
      <vt:lpstr>Основные  правила                                       составления теста</vt:lpstr>
      <vt:lpstr>Трудность  теста  определяют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цукенгчсас пс</dc:creator>
  <cp:lastModifiedBy>Осипенко НА</cp:lastModifiedBy>
  <cp:revision>56</cp:revision>
  <cp:lastPrinted>1601-01-01T00:00:00Z</cp:lastPrinted>
  <dcterms:created xsi:type="dcterms:W3CDTF">1601-01-01T00:00:00Z</dcterms:created>
  <dcterms:modified xsi:type="dcterms:W3CDTF">2013-10-14T16:54:48Z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