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3" r:id="rId9"/>
    <p:sldId id="266" r:id="rId10"/>
    <p:sldId id="279" r:id="rId11"/>
    <p:sldId id="267" r:id="rId12"/>
    <p:sldId id="282" r:id="rId13"/>
    <p:sldId id="268" r:id="rId14"/>
    <p:sldId id="269" r:id="rId15"/>
    <p:sldId id="270" r:id="rId16"/>
    <p:sldId id="272" r:id="rId17"/>
    <p:sldId id="273" r:id="rId18"/>
    <p:sldId id="280" r:id="rId19"/>
    <p:sldId id="27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FFFFCC"/>
    <a:srgbClr val="009900"/>
    <a:srgbClr val="FF0000"/>
    <a:srgbClr val="CC6600"/>
    <a:srgbClr val="FFCC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ECAD-1839-48C7-B398-31A01794707C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25184-961D-4CC4-A79E-CF102401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5184-961D-4CC4-A79E-CF102401CF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antazia.mmc-pytyach.org/images/p34_img_338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vivre-harmonie.com/wp-content/uploads/2012/04/enregistrement-m%C3%A9moire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zvercorner.com/wp-content/uploads/2011/09/%D0%BD%D0%B0%D0%BA%D0%B0%D0%B7%D0%B0%D0%BD%D0%B8%D1%8F-%D0%B2-19-%D0%B2%D0%B5%D0%BA%D0%B5.jpg" TargetMode="External"/><Relationship Id="rId2" Type="http://schemas.openxmlformats.org/officeDocument/2006/relationships/hyperlink" Target="http://mcontent.life.ru/media/2/2011/03/3871/366ef073b98e01dafb35f3360312732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www.slavyanskaya-kultura.ru/images/03fddfklaert.jpg" TargetMode="External"/><Relationship Id="rId9" Type="http://schemas.openxmlformats.org/officeDocument/2006/relationships/hyperlink" Target="http://www.reunion.iufm.fr/recherche/grephe/Images/3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tsmyday.ru/wp-content/uploads/2012/08/apple-vs-samsung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2" y="993605"/>
            <a:ext cx="7776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5710" y="59971"/>
            <a:ext cx="721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РЕБЕНКА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10_5a_20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74024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6156176" y="12633"/>
            <a:ext cx="2880320" cy="193079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>
              <a:solidFill>
                <a:srgbClr val="FF9933"/>
              </a:solidFill>
            </a:endParaRPr>
          </a:p>
          <a:p>
            <a:endParaRPr lang="ru-RU" dirty="0">
              <a:solidFill>
                <a:srgbClr val="FF9933"/>
              </a:solidFill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СТАТЬЯ  7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amboga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1" y="22951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33" y="3260724"/>
            <a:ext cx="49958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084168" y="528731"/>
            <a:ext cx="2887662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36</a:t>
            </a:r>
          </a:p>
        </p:txBody>
      </p:sp>
    </p:spTree>
    <p:extLst>
      <p:ext uri="{BB962C8B-B14F-4D97-AF65-F5344CB8AC3E}">
        <p14:creationId xmlns:p14="http://schemas.microsoft.com/office/powerpoint/2010/main" val="16489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tazia.mmc-pytyach.org/images/p34_img_3384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" y="476672"/>
            <a:ext cx="811517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724128" y="116632"/>
            <a:ext cx="3247702" cy="22032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</a:t>
            </a:r>
            <a:r>
              <a:rPr lang="ru-RU" b="1" dirty="0" smtClean="0">
                <a:latin typeface="Georgia" pitchFamily="18" charset="0"/>
              </a:rPr>
              <a:t>13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3957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Типичные случаи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нарушения прав ребенка: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42560"/>
            <a:ext cx="6336703" cy="163121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- </a:t>
            </a:r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физическое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или психологическое насилие;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оскорбление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или злоупотребление правом;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отсутствие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заботы или небрежное обращение;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грубое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обращение;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эксплуатация;</a:t>
            </a:r>
            <a:endParaRPr lang="ru-RU" sz="2000" b="1" i="1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5" name="Рисунок 4" descr="http://www.vivre-harmonie.com/wp-content/uploads/2012/04/enregistrement-m%C3%A9moire1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2403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ics.livejournal.com/easymoming/pic/0003wz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5" y="3933056"/>
            <a:ext cx="4176463" cy="265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2089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организации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защите прав  детей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4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akira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7793"/>
            <a:ext cx="6985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unicef-kids-image-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4" y="2348991"/>
            <a:ext cx="4286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utin_and_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481762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24075" y="6021388"/>
            <a:ext cx="4895850" cy="625475"/>
          </a:xfrm>
          <a:prstGeom prst="rect">
            <a:avLst/>
          </a:prstGeom>
          <a:solidFill>
            <a:srgbClr val="FFFFC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Организация «Дети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1167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stahov_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2187"/>
            <a:ext cx="6477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age_15414_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32559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548680"/>
            <a:ext cx="5109518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Уполномоченный при президенте РФ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по правам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ребенка Павел Астахов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ткина Наталья Евгеньев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13574"/>
            <a:ext cx="2664296" cy="3846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65586" y="802699"/>
            <a:ext cx="4572000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Уполномоченный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по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правам ребенка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ри главе  Республики Мордовия 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</a:rPr>
              <a:t>Юткина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Наталья Евгеньевна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Рисунок 4" descr="Павел Астахов: практика Мордовии по защите прав детей достойна похвалы и поддерж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1" y="2559152"/>
            <a:ext cx="4104456" cy="3600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050" y="525700"/>
            <a:ext cx="4260718" cy="1477328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Встреча главы Республики Мордовия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Волкова Владимира Дмитриевича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уполномоченным </a:t>
            </a:r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при президенте РФ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 правам ребенка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Павлом Астаховым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9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96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Как можно больше уважения к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ребенку, его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правам, заботы о нем,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любви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к нему!</a:t>
            </a:r>
          </a:p>
        </p:txBody>
      </p:sp>
    </p:spTree>
    <p:extLst>
      <p:ext uri="{BB962C8B-B14F-4D97-AF65-F5344CB8AC3E}">
        <p14:creationId xmlns:p14="http://schemas.microsoft.com/office/powerpoint/2010/main" val="4136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content.life.ru/media/2/2011/03/3871/366ef073b98e01dafb35f3360312732d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4775"/>
            <a:ext cx="3527886" cy="23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lavyanskaya-kultura.ru/images/03fddfklaert.jp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6" y="127271"/>
            <a:ext cx="2429831" cy="34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3/77/795/77795940_4000579_31425231_Piter_Breygel_starsh_Nakazanie_v_shkole_1556_S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2408"/>
            <a:ext cx="347431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zvercorner.com/wp-content/uploads/2011/09/%D0%BD%D0%B0%D0%BA%D0%B0%D0%B7%D0%B0%D0%BD%D0%B8%D1%8F-%D0%B2-19-%D0%B2%D0%B5%D0%BA%D0%B5.jpg">
            <a:hlinkClick r:id="rId7" tgtFrame="_blank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72" y="3140968"/>
            <a:ext cx="3179068" cy="352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reunion.iufm.fr/recherche/grephe/Images/3.jpg">
            <a:hlinkClick r:id="rId9" tgtFrame="_blank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271"/>
            <a:ext cx="2376264" cy="3013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4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68280"/>
              </p:ext>
            </p:extLst>
          </p:nvPr>
        </p:nvGraphicFramePr>
        <p:xfrm>
          <a:off x="1547664" y="1052736"/>
          <a:ext cx="6096000" cy="4516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717663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учащегося                    </a:t>
                      </a:r>
                    </a:p>
                    <a:p>
                      <a:pPr algn="l"/>
                      <a:r>
                        <a:rPr lang="ru-RU" dirty="0" smtClean="0"/>
                        <a:t>Рефлексия              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2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1) Как я работал на уроке?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1) Дополнение, пассивность учащегося на уроке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«3»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2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2) Каким путем шел к разрешению проблемы?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2) Дополнения, сообщение повествовательного характера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«4»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8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3) Как я освоил материал?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3) Сообщение, активность учащегося в беседе, в обсуждении проблемных вопросов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«5»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4) Итоговая оценка.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13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smyday.ru/wp-content/uploads/2012/08/apple-vs-samsung.jpe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71"/>
            <a:ext cx="412272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etidor.ru/upload/iblock/eea/eea753c592db4552f77e501298133999.jpg/resize/413x-/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6174"/>
            <a:ext cx="317182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39.radikal.ru/i084/0901/ab/bf082d19361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56" y="3605434"/>
            <a:ext cx="4327748" cy="297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arm3.static.flickr.com/2169/2238624743_1d1f33d72f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839"/>
            <a:ext cx="209550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9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476672"/>
            <a:ext cx="3672408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Декларация прав ребенка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 ноября 1959г.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684" y="476672"/>
            <a:ext cx="4032448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Конвенция о правах ребенка 20 ноября 1989г.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84000"/>
            <a:ext cx="3888432" cy="147732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Cambria" pitchFamily="18" charset="0"/>
              </a:rPr>
              <a:t>Заявление от имени государства, партии, организации; провозглашение основных принципов, правил (от лат. «провозглашение).</a:t>
            </a:r>
            <a:endParaRPr lang="ru-RU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680632"/>
            <a:ext cx="4032448" cy="147732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Cambria" pitchFamily="18" charset="0"/>
              </a:rPr>
              <a:t>Международный договор по какому – либо специальному вопросу, устанавливающий права и обязанности договаривающихся сторон.</a:t>
            </a:r>
            <a:endParaRPr lang="ru-RU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23023"/>
            <a:ext cx="3888432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Главный тезис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«Человечество обязано давать детям </a:t>
            </a:r>
            <a:r>
              <a:rPr lang="ru-RU" b="1" dirty="0" smtClean="0">
                <a:solidFill>
                  <a:srgbClr val="0070C0"/>
                </a:solidFill>
              </a:rPr>
              <a:t>лучшее, что имеет»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84340" y="1184558"/>
            <a:ext cx="72008" cy="499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14124" y="3181932"/>
            <a:ext cx="45719" cy="54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92bb5c956a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" y="4732337"/>
            <a:ext cx="2232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80012" y="3716674"/>
            <a:ext cx="3998120" cy="1015663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Основной источник прав несовершеннолетних граждан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628772" y="1184558"/>
            <a:ext cx="72008" cy="499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641916" y="3161328"/>
            <a:ext cx="45719" cy="555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42772" y="5157192"/>
            <a:ext cx="4572000" cy="1056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>
                <a:solidFill>
                  <a:srgbClr val="FF0000"/>
                </a:solidFill>
                <a:latin typeface="Comic Sans MS" pitchFamily="80" charset="0"/>
              </a:rPr>
              <a:t>Конвенцию о правах ребенка</a:t>
            </a:r>
            <a:r>
              <a:rPr lang="ru-RU" b="1" dirty="0">
                <a:latin typeface="Comic Sans MS" pitchFamily="80" charset="0"/>
              </a:rPr>
              <a:t> называют Великой хартией вольностей для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429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Мои документы\Мои рису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" y="1890713"/>
            <a:ext cx="26511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user\Мои документы\Мои рисунки\00052518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4987"/>
            <a:ext cx="2808312" cy="39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user\Мои документы\Мои рисунк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2164"/>
            <a:ext cx="2664296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300" y="404664"/>
            <a:ext cx="87849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Правовые документы, направленные на защиту прав и свобод ребенка.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74" y="63094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167" y="188640"/>
            <a:ext cx="57410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 в Конвенции называют ребенком?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68" y="1317074"/>
            <a:ext cx="6264696" cy="193899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Статья 1 </a:t>
            </a:r>
            <a:endParaRPr lang="ru-RU" sz="2000" dirty="0"/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Для целей настоящей Конвенции ребенком является каждое человеческое существо до достижения 18-летнего возраста, если по закону, применимому к данному ребенку, он не достигает совершеннолетия ранее. </a:t>
            </a:r>
          </a:p>
        </p:txBody>
      </p:sp>
      <p:pic>
        <p:nvPicPr>
          <p:cNvPr id="6" name="Picture 4" descr="Crian%C3%A7as+-+062%5B3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933"/>
            <a:ext cx="2339975" cy="21796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324" y="4738346"/>
            <a:ext cx="2600392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Виды прав ребенка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717032"/>
            <a:ext cx="4608512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сновные  права (право на выживание)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784" y="4369014"/>
            <a:ext cx="4625656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права, обеспечивающие развитие ребенка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784" y="5055738"/>
            <a:ext cx="4625656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рава, обеспечивающие семейное благополучие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6021287"/>
            <a:ext cx="4608512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рава, обеспечивающие активное участие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в жизни общества</a:t>
            </a:r>
            <a:endParaRPr lang="ru-RU" b="1" dirty="0">
              <a:solidFill>
                <a:srgbClr val="0099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60" y="6021287"/>
            <a:ext cx="3473520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рава, защищающие ребенка</a:t>
            </a:r>
            <a:endParaRPr lang="ru-RU" b="1" dirty="0"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222716" y="4086364"/>
            <a:ext cx="684068" cy="642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3222716" y="4738346"/>
            <a:ext cx="68406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3222716" y="4923012"/>
            <a:ext cx="684068" cy="13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22716" y="5107678"/>
            <a:ext cx="684068" cy="594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>
            <a:off x="1922520" y="5107678"/>
            <a:ext cx="1984264" cy="91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2" idx="0"/>
          </p:cNvCxnSpPr>
          <p:nvPr/>
        </p:nvCxnSpPr>
        <p:spPr>
          <a:xfrm>
            <a:off x="1922520" y="5107678"/>
            <a:ext cx="0" cy="91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03_d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8092999" cy="5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179512" y="4869160"/>
            <a:ext cx="288766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890418"/>
            <a:ext cx="3744416" cy="369332"/>
          </a:xfrm>
          <a:prstGeom prst="rect">
            <a:avLst/>
          </a:prstGeom>
          <a:solidFill>
            <a:srgbClr val="66FF33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Мама, я имею право на </a:t>
            </a:r>
            <a:r>
              <a:rPr lang="ru-RU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жизнь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19e8d600f9d3c92f67f6d669067833da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Cloud"/>
          <p:cNvSpPr>
            <a:spLocks noChangeAspect="1" noEditPoints="1" noChangeArrowheads="1"/>
          </p:cNvSpPr>
          <p:nvPr/>
        </p:nvSpPr>
        <p:spPr bwMode="auto">
          <a:xfrm>
            <a:off x="6084168" y="116632"/>
            <a:ext cx="288766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802" y="260648"/>
            <a:ext cx="5623206" cy="369332"/>
          </a:xfrm>
          <a:prstGeom prst="rect">
            <a:avLst/>
          </a:prstGeom>
          <a:solidFill>
            <a:srgbClr val="66FF33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Право ребенка на свободу мысли, совести и религии.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loud"/>
          <p:cNvSpPr>
            <a:spLocks noChangeAspect="1" noEditPoints="1" noChangeArrowheads="1"/>
          </p:cNvSpPr>
          <p:nvPr/>
        </p:nvSpPr>
        <p:spPr bwMode="auto">
          <a:xfrm>
            <a:off x="5652120" y="307975"/>
            <a:ext cx="310294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  <a:p>
            <a:pPr algn="ctr"/>
            <a:endParaRPr lang="ru-RU" b="1">
              <a:latin typeface="Georgia" pitchFamily="18" charset="0"/>
            </a:endParaRPr>
          </a:p>
          <a:p>
            <a:pPr algn="ctr"/>
            <a:r>
              <a:rPr lang="ru-RU" b="1">
                <a:latin typeface="Georgia" pitchFamily="18" charset="0"/>
              </a:rPr>
              <a:t>  СТАТЬЯ  28</a:t>
            </a:r>
          </a:p>
        </p:txBody>
      </p:sp>
      <p:pic>
        <p:nvPicPr>
          <p:cNvPr id="44037" name="Picture 5" descr="детвор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975"/>
            <a:ext cx="496855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заня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53516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372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76</cp:revision>
  <dcterms:modified xsi:type="dcterms:W3CDTF">2013-12-10T15:24:48Z</dcterms:modified>
</cp:coreProperties>
</file>