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8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2" y="1810"/>
                          <a:ext cx="3672" cy="2049"/>
                          <a:chOff x="7" y="1814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5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7"/>
              <a:ext cx="3325" cy="2957"/>
              <a:chOff x="16" y="1317"/>
              <a:chExt cx="3325" cy="2957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8" y="1317"/>
                <a:ext cx="261" cy="297"/>
                <a:chOff x="3043" y="1265"/>
                <a:chExt cx="366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1" y="1468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5"/>
                  <a:ext cx="226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6" y="1365"/>
                  <a:ext cx="161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2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1" y="1265"/>
                  <a:ext cx="78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59518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519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971014CD-41DE-46DF-A7B8-B9A138B74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F679-3EFF-4788-A40E-D028D4748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12BE0-A1C2-4193-94BE-8CE7A2B44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40D3-95CF-4D89-AF1B-65524F345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85DF2-4DA2-4442-BDE5-7852929E0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3183-B3ED-4D30-B4BA-1E420E8FA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F6BA1-3E5C-4AA5-9059-B1B472054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0575-2CEA-41B7-914D-CF86C30FC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B3C4B-E2BE-41C4-97E1-0DC94F856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229A-2583-4E81-9B57-80B0CD9C8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B144E-9396-4174-91EE-158F7A4CE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4830-52DF-4021-9F53-79BC1FB86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E247E-50A5-4563-8130-8B89F1B55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046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5837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61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5837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837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837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1065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5837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1067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5838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1069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5838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8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8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8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8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8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8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9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9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9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9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9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9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9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9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9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39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0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0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0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0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0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0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0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0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0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0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1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1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1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1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1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1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1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1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1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1106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58420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58421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58422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58423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58424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58425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58426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58427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58428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58429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58430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58431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58432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33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34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35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36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37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38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39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40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41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42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43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44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45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46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47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48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49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50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51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52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53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54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55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56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57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58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59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60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61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62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63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64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65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66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467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47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58469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470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50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58472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8473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8474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8475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8476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8477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8478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8479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8480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1033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58482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483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484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485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486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487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58489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490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491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492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493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58494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495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496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7FD6D49-F948-40FB-A8B6-4856C6780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497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498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accent1"/>
                </a:solidFill>
              </a:rPr>
              <a:t>Экскурсия  в город </a:t>
            </a:r>
            <a:br>
              <a:rPr lang="ru-RU" sz="4000" smtClean="0">
                <a:solidFill>
                  <a:schemeClr val="accent1"/>
                </a:solidFill>
              </a:rPr>
            </a:br>
            <a:r>
              <a:rPr lang="ru-RU" sz="4000" smtClean="0">
                <a:solidFill>
                  <a:schemeClr val="accent1"/>
                </a:solidFill>
              </a:rPr>
              <a:t>«Правил дорожного движения»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19400" y="6019800"/>
            <a:ext cx="3048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folHlink"/>
                </a:solidFill>
                <a:latin typeface="Arial" charset="0"/>
              </a:rPr>
              <a:t>Екатеринбург , 2010год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folHlink"/>
                </a:solidFill>
                <a:latin typeface="Arial" charset="0"/>
              </a:rPr>
              <a:t>МОУ СОШ №168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1663" y="1671638"/>
            <a:ext cx="7796212" cy="4271962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7" name="Picture 5" descr="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878388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FF"/>
                </a:solidFill>
              </a:rPr>
              <a:t>Бульвар Дорожных знаков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267200" cy="4495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Если ты поставил ногу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На проезжую дорогу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Обрати вниманье, друг,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Знак дорожный – красный круг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Человек, идущий в чёрном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Красной чёрточкой зачёркнут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И дорога вроде, но,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Здесь ходить запрещено.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000" smtClean="0"/>
          </a:p>
        </p:txBody>
      </p:sp>
      <p:pic>
        <p:nvPicPr>
          <p:cNvPr id="13317" name="Picture 5" descr="пешеход за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124200"/>
            <a:ext cx="3035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8c57a08315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381000"/>
            <a:ext cx="32766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FF"/>
                </a:solidFill>
              </a:rPr>
              <a:t>Бульвар Дорожных знаков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35525" cy="2592388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smtClean="0"/>
              <a:t>Затихают все моторы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smtClean="0"/>
              <a:t>И внимательны шофёры,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smtClean="0"/>
              <a:t>Если знаки говорят: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smtClean="0"/>
              <a:t>«Близко школа! Детский сад!»</a:t>
            </a:r>
          </a:p>
        </p:txBody>
      </p:sp>
      <p:pic>
        <p:nvPicPr>
          <p:cNvPr id="14340" name="Picture 4" descr="i[2]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371600"/>
            <a:ext cx="3313113" cy="2319338"/>
          </a:xfrm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4267200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FF"/>
                </a:solidFill>
              </a:rPr>
              <a:t>Бульвар Дорожных знаков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986463" cy="21510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smtClean="0"/>
              <a:t>Рот зубастый – просто страсть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smtClean="0"/>
              <a:t>Все хотят в него попасть.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smtClean="0"/>
              <a:t>Что за зубы? Что за рот?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smtClean="0"/>
              <a:t>То – подземный …. </a:t>
            </a:r>
          </a:p>
        </p:txBody>
      </p:sp>
      <p:pic>
        <p:nvPicPr>
          <p:cNvPr id="15364" name="Picture 4" descr="j04114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5913" y="2222500"/>
            <a:ext cx="3290887" cy="3908425"/>
          </a:xfrm>
        </p:spPr>
      </p:pic>
      <p:pic>
        <p:nvPicPr>
          <p:cNvPr id="14341" name="Picture 5" descr="28469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267200"/>
            <a:ext cx="31242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FF"/>
                </a:solidFill>
              </a:rPr>
              <a:t>Бульвар Дорожных знаков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68913" cy="20796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Чудо-конь – велосипед.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Можно ехать или нет?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Странный этот синий знак.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Не понять его никак!</a:t>
            </a:r>
          </a:p>
        </p:txBody>
      </p:sp>
      <p:pic>
        <p:nvPicPr>
          <p:cNvPr id="16388" name="Picture 4" descr="j04112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21288" y="1600200"/>
            <a:ext cx="3055937" cy="2865438"/>
          </a:xfrm>
        </p:spPr>
      </p:pic>
      <p:pic>
        <p:nvPicPr>
          <p:cNvPr id="15365" name="Picture 5" descr="Фото: mail.ufacity.inf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3657600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FF"/>
                </a:solidFill>
              </a:rPr>
              <a:t>Бульвар Дорожных знаков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22256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smtClean="0"/>
              <a:t>Видно, строить будут дом –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smtClean="0"/>
              <a:t>Кирпичи висят кругом.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smtClean="0"/>
              <a:t>Но у нашего двора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smtClean="0"/>
              <a:t>Стройплощадка не видна.</a:t>
            </a:r>
          </a:p>
        </p:txBody>
      </p:sp>
      <p:pic>
        <p:nvPicPr>
          <p:cNvPr id="16388" name="Picture 4" descr="180808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105400" y="1752600"/>
            <a:ext cx="3827463" cy="4271963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16390" name="Picture 6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4114800"/>
            <a:ext cx="376237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6562725" cy="3889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Мы по улице шагаем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И ворон мы не считаем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Смело мы идём вперёд,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Где пешеходный переход.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Когда дорогу перешли,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Можно прыгать раз, два, три.</a:t>
            </a:r>
          </a:p>
        </p:txBody>
      </p:sp>
      <p:pic>
        <p:nvPicPr>
          <p:cNvPr id="17411" name="Picture 3" descr="j02835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149725"/>
            <a:ext cx="16986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j028399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0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10_%28%D0%A6%D0%B8%D1%80%D0%BA%2C_%D0%B7%D0%B0_%D0%BD%D0%B8%D0%BC_%D0%BD%D0%B5%D0%B4%D0%BE%D1%81%D1%82%D1%80%D0%BE%D0%B5%D0%BD%D0%BD%D0%B0%D1%8F_%D1%82%D0%B5%D0%BB%D0%B5%D0%B1%D0%B0%D1%88%D0%BD%D1%8F%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4114800"/>
            <a:ext cx="333851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E-bur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4550" y="685800"/>
            <a:ext cx="32194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0" y="990600"/>
            <a:ext cx="57912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Предлагаем для чтения:</a:t>
            </a:r>
          </a:p>
        </p:txBody>
      </p:sp>
      <p:pic>
        <p:nvPicPr>
          <p:cNvPr id="19459" name="Picture 3" descr="11metodi4ka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286000"/>
            <a:ext cx="1905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metod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4419600"/>
            <a:ext cx="19050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etod2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3581400"/>
            <a:ext cx="19050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metod6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1143000"/>
            <a:ext cx="267176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62000" y="3810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accent1"/>
                </a:solidFill>
                <a:latin typeface="Arial" charset="0"/>
              </a:rPr>
              <a:t>Четвертая   остановка</a:t>
            </a:r>
            <a:r>
              <a:rPr lang="ru-RU" sz="3200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sz="3200">
                <a:solidFill>
                  <a:srgbClr val="FF3300"/>
                </a:solidFill>
                <a:latin typeface="Arial" charset="0"/>
              </a:rPr>
              <a:t>библиотечная</a:t>
            </a:r>
          </a:p>
        </p:txBody>
      </p:sp>
      <p:pic>
        <p:nvPicPr>
          <p:cNvPr id="18440" name="Picture 8" descr="metodi4kalogo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2362200"/>
            <a:ext cx="16589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4[1]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91000" y="2438400"/>
            <a:ext cx="197643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2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2800" y="4724400"/>
            <a:ext cx="140017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1[2]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57800" y="4343400"/>
            <a:ext cx="1577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94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9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7813"/>
            <a:ext cx="6934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accent1"/>
                </a:solidFill>
              </a:rPr>
              <a:t>Пятая остановка</a:t>
            </a:r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r>
              <a:rPr lang="ru-RU" sz="4000" smtClean="0">
                <a:solidFill>
                  <a:schemeClr val="tx1"/>
                </a:solidFill>
              </a:rPr>
              <a:t> </a:t>
            </a:r>
            <a:r>
              <a:rPr lang="ru-RU" sz="4000" smtClean="0">
                <a:solidFill>
                  <a:srgbClr val="FF3300"/>
                </a:solidFill>
              </a:rPr>
              <a:t>Знатоков Правил дорожного движения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958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1. Кого называют пешеходом?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2. Будут ли пешеходами лица, выполняющие работу на дороге?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3. Кого называют водителем?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4. Если человек ведёт коляску, кто он пешеход или водитель?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5. Что такое тротуар?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6. Что такое проезжая часть?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7. Где пешеходы могут переходить улицу?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8. Как обозначаются пешеходные переходы на улицах города?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9. Какой стороны надо держаться когда идёшь по тротуару?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10. С какой стороны нужно обходить автобус?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11.  На какой свет светофора можно переходить улицу?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12. Можно ли играть в футбол на проезжей части дороги? </a:t>
            </a:r>
          </a:p>
        </p:txBody>
      </p:sp>
      <p:pic>
        <p:nvPicPr>
          <p:cNvPr id="19460" name="Picture 4" descr="36_2_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3048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accent1"/>
                </a:solidFill>
                <a:latin typeface="Arial" charset="0"/>
              </a:rPr>
              <a:t>Остановка</a:t>
            </a:r>
            <a:r>
              <a:rPr lang="ru-RU" sz="4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4000">
                <a:solidFill>
                  <a:srgbClr val="FF3300"/>
                </a:solidFill>
                <a:latin typeface="Arial" charset="0"/>
              </a:rPr>
              <a:t>школьная</a:t>
            </a:r>
          </a:p>
        </p:txBody>
      </p:sp>
      <p:sp>
        <p:nvSpPr>
          <p:cNvPr id="20483" name="WordArt 8"/>
          <p:cNvSpPr>
            <a:spLocks noChangeArrowheads="1" noChangeShapeType="1" noTextEdit="1"/>
          </p:cNvSpPr>
          <p:nvPr/>
        </p:nvSpPr>
        <p:spPr bwMode="auto">
          <a:xfrm>
            <a:off x="228600" y="914400"/>
            <a:ext cx="8915400" cy="990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как здорово ,когда в школе есть ЮИД</a:t>
            </a:r>
          </a:p>
        </p:txBody>
      </p:sp>
      <p:pic>
        <p:nvPicPr>
          <p:cNvPr id="20484" name="Picture 9" descr="IMG_15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098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1828800"/>
            <a:ext cx="27432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6588"/>
            <a:ext cx="6096000" cy="4494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Уважаемые пассажиры!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Наш автобус приехал.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Прошу вас покинуть салон.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Соблюдайте правила дорожного движения, будьте осторожны на улице.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И тогда у нас не будет несчастных случаев на дорогах 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вы вырастите крепкими и здоровыми!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smtClean="0">
                <a:solidFill>
                  <a:schemeClr val="accent1"/>
                </a:solidFill>
              </a:rPr>
              <a:t>Спасибо за внимание!</a:t>
            </a:r>
          </a:p>
        </p:txBody>
      </p:sp>
      <p:pic>
        <p:nvPicPr>
          <p:cNvPr id="21508" name="Picture 4" descr="2006-09-19_10-55-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1371600"/>
            <a:ext cx="29718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103-0398_IM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0"/>
            <a:ext cx="25146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i-7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4572000"/>
            <a:ext cx="25908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16013" y="1524000"/>
            <a:ext cx="17795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4000">
              <a:solidFill>
                <a:srgbClr val="FF6600"/>
              </a:solidFill>
              <a:latin typeface="Broadway" pitchFamily="82" charset="0"/>
            </a:endParaRPr>
          </a:p>
          <a:p>
            <a:pPr algn="r"/>
            <a:endParaRPr lang="ru-RU" sz="4000">
              <a:solidFill>
                <a:srgbClr val="FF6600"/>
              </a:solidFill>
              <a:latin typeface="Broadway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6488" y="2894013"/>
            <a:ext cx="7002462" cy="32369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Познакомить учащихся с правилами дорожного движения, с дорожными знаками;</a:t>
            </a:r>
          </a:p>
          <a:p>
            <a:pPr eaLnBrk="1" hangingPunct="1">
              <a:defRPr/>
            </a:pPr>
            <a:r>
              <a:rPr lang="ru-RU" sz="2800" smtClean="0"/>
              <a:t>Познакомить учащихся с предлагаемой литературой для продолжения изучения правил</a:t>
            </a:r>
            <a:r>
              <a:rPr lang="ru-RU" sz="2800" smtClean="0">
                <a:solidFill>
                  <a:srgbClr val="FF6600"/>
                </a:solidFill>
              </a:rPr>
              <a:t> </a:t>
            </a:r>
            <a:r>
              <a:rPr lang="ru-RU" sz="2800" smtClean="0"/>
              <a:t>дорожного движения.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>
              <a:solidFill>
                <a:srgbClr val="FF6600"/>
              </a:solidFill>
            </a:endParaRPr>
          </a:p>
        </p:txBody>
      </p:sp>
      <p:pic>
        <p:nvPicPr>
          <p:cNvPr id="6148" name="Picture 4" descr="MCj04325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8600"/>
            <a:ext cx="244951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Ekaterinburg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0663"/>
            <a:ext cx="32766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106863" y="1219200"/>
            <a:ext cx="1912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folHlink"/>
                </a:solidFill>
                <a:latin typeface="Arial" charset="0"/>
              </a:rPr>
              <a:t>Цели: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762000"/>
            <a:ext cx="8077200" cy="5591175"/>
          </a:xfrm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10419669" flipV="1">
            <a:off x="2238375" y="4489450"/>
            <a:ext cx="63325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Руководитель проекта зам. директора по ПР, педагог- организатор ОБЖ  МОУ СОШ №168 Кочеткова С.В.</a:t>
            </a:r>
          </a:p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Автор проекта  ученик 8 «Г» класса </a:t>
            </a:r>
            <a:r>
              <a:rPr lang="ru-RU"/>
              <a:t>Матвеев Евгений 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913" y="1341438"/>
            <a:ext cx="722153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6C700"/>
                </a:solidFill>
              </a:rPr>
              <a:t>Чтоб по улицам шагать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6C700"/>
                </a:solidFill>
              </a:rPr>
              <a:t>Надо очень много знать.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6C700"/>
                </a:solidFill>
              </a:rPr>
              <a:t>И,  конечно, без сомненья,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6C700"/>
                </a:solidFill>
              </a:rPr>
              <a:t>Помнить</a:t>
            </a:r>
            <a:r>
              <a:rPr lang="ru-RU" smtClean="0"/>
              <a:t> </a:t>
            </a:r>
            <a:r>
              <a:rPr lang="ru-RU" smtClean="0">
                <a:solidFill>
                  <a:srgbClr val="E80202"/>
                </a:solidFill>
              </a:rPr>
              <a:t>правила движения</a:t>
            </a:r>
            <a:r>
              <a:rPr lang="ru-RU" smtClean="0"/>
              <a:t>.</a:t>
            </a:r>
          </a:p>
        </p:txBody>
      </p:sp>
      <p:pic>
        <p:nvPicPr>
          <p:cNvPr id="5123" name="Picture 3" descr="bd07305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33375"/>
            <a:ext cx="2589212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j023260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365625"/>
            <a:ext cx="13747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chemeClr val="tx1"/>
                </a:solidFill>
              </a:rPr>
              <a:t>Сегодня мы отправимся на экскурсию в город 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«Правил дорожного движения». А поможет нам её осуществить вот такой автобус</a:t>
            </a:r>
          </a:p>
        </p:txBody>
      </p:sp>
      <p:pic>
        <p:nvPicPr>
          <p:cNvPr id="6147" name="Picture 3" descr="j0223672[1]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" y="1887538"/>
            <a:ext cx="1927225" cy="1941512"/>
          </a:xfr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0" y="2057400"/>
            <a:ext cx="64770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latin typeface="Arial" pitchFamily="34" charset="0"/>
              </a:rPr>
              <a:t> </a:t>
            </a:r>
            <a:r>
              <a:rPr lang="ru-RU" sz="3200">
                <a:solidFill>
                  <a:schemeClr val="folHlink"/>
                </a:solidFill>
                <a:latin typeface="Arial" pitchFamily="34" charset="0"/>
              </a:rPr>
              <a:t>Вы знаете как нужно себя вести при посадке и </a:t>
            </a:r>
          </a:p>
          <a:p>
            <a:pPr>
              <a:defRPr/>
            </a:pPr>
            <a:r>
              <a:rPr lang="ru-RU" sz="3200">
                <a:solidFill>
                  <a:schemeClr val="folHlink"/>
                </a:solidFill>
                <a:latin typeface="Arial" pitchFamily="34" charset="0"/>
              </a:rPr>
              <a:t>поездке в автобусе?</a:t>
            </a:r>
          </a:p>
          <a:p>
            <a:pPr>
              <a:defRPr/>
            </a:pPr>
            <a:endParaRPr lang="ru-RU" sz="3200">
              <a:latin typeface="Arial" pitchFamily="34" charset="0"/>
            </a:endParaRPr>
          </a:p>
          <a:p>
            <a:pPr>
              <a:defRPr/>
            </a:pPr>
            <a:endParaRPr lang="ru-RU" sz="3200">
              <a:latin typeface="Arial" pitchFamily="34" charset="0"/>
            </a:endParaRPr>
          </a:p>
          <a:p>
            <a:pPr>
              <a:defRPr/>
            </a:pPr>
            <a:r>
              <a:rPr lang="ru-RU" sz="24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Вспомним: пропускать вперёд старших, женщин, уступать места в автобусе, не кричать, не толкаться, не бегать по автобусу, не высовываться из окон </a:t>
            </a:r>
          </a:p>
        </p:txBody>
      </p:sp>
      <p:pic>
        <p:nvPicPr>
          <p:cNvPr id="6149" name="Picture 5" descr="32453654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6670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accent1"/>
                </a:solidFill>
              </a:rPr>
              <a:t>Первая остановка</a:t>
            </a:r>
            <a:r>
              <a:rPr lang="ru-RU" sz="4000" smtClean="0"/>
              <a:t> </a:t>
            </a:r>
            <a:r>
              <a:rPr lang="ru-RU" sz="4000" smtClean="0">
                <a:solidFill>
                  <a:srgbClr val="FF6600"/>
                </a:solidFill>
              </a:rPr>
              <a:t>Историческая</a:t>
            </a:r>
            <a:r>
              <a:rPr lang="ru-RU" sz="1600" smtClean="0">
                <a:solidFill>
                  <a:srgbClr val="FF6600"/>
                </a:solidFill>
              </a:rPr>
              <a:t>(</a:t>
            </a:r>
            <a:r>
              <a:rPr lang="ru-RU" sz="1600" smtClean="0"/>
              <a:t>истории возникновения правил дорожного движения </a:t>
            </a:r>
            <a:r>
              <a:rPr lang="en-US" sz="1600" smtClean="0"/>
              <a:t>XVIII</a:t>
            </a:r>
            <a:r>
              <a:rPr lang="ru-RU" sz="1600" smtClean="0"/>
              <a:t> в</a:t>
            </a:r>
            <a:r>
              <a:rPr lang="ru-RU" sz="4000" smtClean="0"/>
              <a:t> </a:t>
            </a:r>
            <a:r>
              <a:rPr lang="ru-RU" sz="1600" smtClean="0"/>
              <a:t>)</a:t>
            </a:r>
            <a:r>
              <a:rPr lang="ru-RU" sz="40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smtClean="0"/>
              <a:t>Правила: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smtClean="0"/>
              <a:t>	</a:t>
            </a:r>
            <a:r>
              <a:rPr lang="ru-RU" sz="2400" smtClean="0"/>
              <a:t>1. В городе и в предместьях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кучерам ездить только 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взнузданных лошадях малой рысью, а скоро отнюдь не ездить.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	2. Когда случится подъехать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к перекрёстку, тогда ехать ещё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тише и осматриваться во все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стороны, дабы не с кем не съехаться.</a:t>
            </a:r>
          </a:p>
        </p:txBody>
      </p:sp>
      <p:pic>
        <p:nvPicPr>
          <p:cNvPr id="7172" name="Picture 4" descr="j04077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066800"/>
            <a:ext cx="28797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657600"/>
            <a:ext cx="3048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48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	</a:t>
            </a:r>
            <a:r>
              <a:rPr lang="ru-RU" sz="2800" smtClean="0"/>
              <a:t>3. На мостах через реки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карет не обгонять, а ехать напротив, порядочно и не скоро.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	4. Для хождения пеших подле домов положены большие плашки каменные. Конным на оных камнях отнюдь не становиться, тож и подле самих стен, где пеший люд ходит, дабы тем не мешать ходить пешком</a:t>
            </a:r>
          </a:p>
        </p:txBody>
      </p:sp>
      <p:pic>
        <p:nvPicPr>
          <p:cNvPr id="8195" name="Picture 3" descr="j0332133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2514600" cy="1344613"/>
          </a:xfrm>
          <a:noFill/>
        </p:spPr>
      </p:pic>
      <p:pic>
        <p:nvPicPr>
          <p:cNvPr id="8196" name="Picture 4" descr="j023095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2900" y="2819400"/>
            <a:ext cx="24511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8657665b5c04c82cdeba01ada28a80a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5550" y="228600"/>
            <a:ext cx="283845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accent1"/>
                </a:solidFill>
              </a:rPr>
              <a:t>Вторая  остановка</a:t>
            </a:r>
            <a:r>
              <a:rPr lang="ru-RU" sz="4000" smtClean="0"/>
              <a:t> </a:t>
            </a:r>
            <a:r>
              <a:rPr lang="ru-RU" sz="4000" smtClean="0">
                <a:solidFill>
                  <a:srgbClr val="FF3300"/>
                </a:solidFill>
              </a:rPr>
              <a:t>Светофорная 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9220" name="Picture 4" descr="300px-%D0%9C%D0%BE%D1%81%D0%BA%D0%BE%D0%B2%D1%81%D0%BA%D0%B0%D1%8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676400"/>
            <a:ext cx="26828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MCj043254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447800"/>
            <a:ext cx="244951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429000" y="1600200"/>
            <a:ext cx="3581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Первый светофор появился в Англии, в центре Лондона в 1868 году.</a:t>
            </a:r>
            <a:r>
              <a:rPr lang="ru-RU" sz="2400">
                <a:latin typeface="Arial" charset="0"/>
              </a:rPr>
              <a:t> Это было что-то вроде газового фонаря. И только через 12 лет светофор стал трёхцветным. В нашей стране 3-х цветный светофор появился в </a:t>
            </a:r>
            <a:r>
              <a:rPr lang="ru-RU" sz="2400" b="1">
                <a:latin typeface="Arial" charset="0"/>
              </a:rPr>
              <a:t>1929 году в Москве.</a:t>
            </a:r>
            <a:r>
              <a:rPr lang="ru-RU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2973388"/>
            <a:ext cx="5791200" cy="3157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0000"/>
                </a:solidFill>
              </a:rPr>
              <a:t>Если свет зажёгся 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Значит двигаться опасно,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… свет – предупрежденье: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Жди сигнала для движенья.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9900"/>
                </a:solidFill>
              </a:rPr>
              <a:t>Свет … говорит: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«Проходите, путь открыт!»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24098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33400"/>
            <a:ext cx="19685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 </a:t>
            </a:r>
            <a:r>
              <a:rPr lang="ru-RU" sz="4000" smtClean="0">
                <a:solidFill>
                  <a:schemeClr val="accent1"/>
                </a:solidFill>
              </a:rPr>
              <a:t>Третья   остановка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4000" smtClean="0">
                <a:solidFill>
                  <a:srgbClr val="0000FF"/>
                </a:solidFill>
              </a:rPr>
              <a:t>Бульвар Дорожных знаков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600200"/>
            <a:ext cx="5257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Первые дорожные знаки заменяли вешки из сучьев, зарубки на деревьях, камни и столбы. Они служили в основном для ориентировки путешественников. Теперь дорожные знаки очень разнообразны, окрашены в разные цвета и видны издалека.</a:t>
            </a:r>
            <a:endParaRPr lang="ru-RU" sz="20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Как же выглядят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 сегодняшнее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знаки?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smtClean="0"/>
          </a:p>
        </p:txBody>
      </p:sp>
      <p:pic>
        <p:nvPicPr>
          <p:cNvPr id="12292" name="Picture 4" descr="j0432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362450"/>
            <a:ext cx="2495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2971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" charset="0"/>
              </a:rPr>
              <a:t>Если  ты спешишь в пути </a:t>
            </a:r>
          </a:p>
          <a:p>
            <a:r>
              <a:rPr lang="ru-RU" sz="2400">
                <a:latin typeface="Arial" charset="0"/>
              </a:rPr>
              <a:t>через улицу пройти,</a:t>
            </a:r>
          </a:p>
          <a:p>
            <a:r>
              <a:rPr lang="ru-RU" sz="2400">
                <a:latin typeface="Arial" charset="0"/>
              </a:rPr>
              <a:t>Там иди где весь народ, </a:t>
            </a:r>
          </a:p>
          <a:p>
            <a:r>
              <a:rPr lang="ru-RU" sz="2400">
                <a:latin typeface="Arial" charset="0"/>
              </a:rPr>
              <a:t>там, где знак ....</a:t>
            </a:r>
          </a:p>
        </p:txBody>
      </p:sp>
      <p:pic>
        <p:nvPicPr>
          <p:cNvPr id="11270" name="Picture 6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600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theme/theme1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72</TotalTime>
  <Words>619</Words>
  <Application>Microsoft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Verdana</vt:lpstr>
      <vt:lpstr>Arial</vt:lpstr>
      <vt:lpstr>Wingdings</vt:lpstr>
      <vt:lpstr>Calibri</vt:lpstr>
      <vt:lpstr>Broadway</vt:lpstr>
      <vt:lpstr>Satellite Dish</vt:lpstr>
      <vt:lpstr>Экскурсия  в город  «Правил дорожного движения»</vt:lpstr>
      <vt:lpstr>Слайд 2</vt:lpstr>
      <vt:lpstr>Слайд 3</vt:lpstr>
      <vt:lpstr>Сегодня мы отправимся на экскурсию в город  «Правил дорожного движения». А поможет нам её осуществить вот такой автобус</vt:lpstr>
      <vt:lpstr>Первая остановка Историческая(истории возникновения правил дорожного движения XVIII в ) </vt:lpstr>
      <vt:lpstr>Слайд 6</vt:lpstr>
      <vt:lpstr>Вторая  остановка Светофорная  </vt:lpstr>
      <vt:lpstr>Слайд 8</vt:lpstr>
      <vt:lpstr> Третья   остановка  Бульвар Дорожных знаков</vt:lpstr>
      <vt:lpstr>Бульвар Дорожных знаков</vt:lpstr>
      <vt:lpstr>Бульвар Дорожных знаков</vt:lpstr>
      <vt:lpstr>Бульвар Дорожных знаков</vt:lpstr>
      <vt:lpstr>Бульвар Дорожных знаков</vt:lpstr>
      <vt:lpstr>Бульвар Дорожных знаков</vt:lpstr>
      <vt:lpstr>Слайд 15</vt:lpstr>
      <vt:lpstr>Слайд 16</vt:lpstr>
      <vt:lpstr>Пятая остановка  Знатоков Правил дорожного движения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KochetkovaS</cp:lastModifiedBy>
  <cp:revision>10</cp:revision>
  <cp:lastPrinted>1601-01-01T00:00:00Z</cp:lastPrinted>
  <dcterms:created xsi:type="dcterms:W3CDTF">1601-01-01T00:00:00Z</dcterms:created>
  <dcterms:modified xsi:type="dcterms:W3CDTF">2011-10-24T12:04:50Z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