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59" r:id="rId16"/>
    <p:sldId id="258" r:id="rId17"/>
    <p:sldId id="25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AE20C-3411-4BF8-884B-E3A27A24D545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12FB-6B5A-476A-9233-CAAD69D0BD8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AE20C-3411-4BF8-884B-E3A27A24D545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12FB-6B5A-476A-9233-CAAD69D0BD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AE20C-3411-4BF8-884B-E3A27A24D545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12FB-6B5A-476A-9233-CAAD69D0BD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AE20C-3411-4BF8-884B-E3A27A24D545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12FB-6B5A-476A-9233-CAAD69D0BD8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AE20C-3411-4BF8-884B-E3A27A24D545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12FB-6B5A-476A-9233-CAAD69D0BD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AE20C-3411-4BF8-884B-E3A27A24D545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12FB-6B5A-476A-9233-CAAD69D0BD8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AE20C-3411-4BF8-884B-E3A27A24D545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12FB-6B5A-476A-9233-CAAD69D0BD8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AE20C-3411-4BF8-884B-E3A27A24D545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12FB-6B5A-476A-9233-CAAD69D0BD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AE20C-3411-4BF8-884B-E3A27A24D545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12FB-6B5A-476A-9233-CAAD69D0BD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AE20C-3411-4BF8-884B-E3A27A24D545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12FB-6B5A-476A-9233-CAAD69D0BD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AE20C-3411-4BF8-884B-E3A27A24D545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12FB-6B5A-476A-9233-CAAD69D0BD8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9AE20C-3411-4BF8-884B-E3A27A24D545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D9612FB-6B5A-476A-9233-CAAD69D0BD8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asyanov.ru/images/image_all.html?col_id=1278&amp;id=3258" TargetMode="External"/><Relationship Id="rId13" Type="http://schemas.openxmlformats.org/officeDocument/2006/relationships/hyperlink" Target="http://festival.1september.ru/articles/582628/pril3.jpg" TargetMode="External"/><Relationship Id="rId3" Type="http://schemas.openxmlformats.org/officeDocument/2006/relationships/hyperlink" Target="http://banana.by/uploads/posts/2012-05/1337352009_15.jpg" TargetMode="External"/><Relationship Id="rId7" Type="http://schemas.openxmlformats.org/officeDocument/2006/relationships/hyperlink" Target="http://i-fakt.ru/wp-content/uploads/2013/06/otnosheniya-s-detmi.jpg" TargetMode="External"/><Relationship Id="rId12" Type="http://schemas.openxmlformats.org/officeDocument/2006/relationships/hyperlink" Target="http://regionsamara.ru/screenshots/pic_27942.jpg" TargetMode="External"/><Relationship Id="rId2" Type="http://schemas.openxmlformats.org/officeDocument/2006/relationships/hyperlink" Target="http://www.motto.net.ua/pic/201209/1920x1200/motto.net.ua-7932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rofi-forex.org/system/news/A07-4.jpg" TargetMode="External"/><Relationship Id="rId11" Type="http://schemas.openxmlformats.org/officeDocument/2006/relationships/hyperlink" Target="http://img.repetiruem.ru/upload/referat_media/560/20560image0.png" TargetMode="External"/><Relationship Id="rId5" Type="http://schemas.openxmlformats.org/officeDocument/2006/relationships/hyperlink" Target="http://edu.jobsmarket.ru/images/for_news/zauchka.jpg" TargetMode="External"/><Relationship Id="rId10" Type="http://schemas.openxmlformats.org/officeDocument/2006/relationships/hyperlink" Target="http://www.proshkolu.ru/content/media/pic/std/1000000/510000/509622-bdddc9c61dd6c1f6.jpg" TargetMode="External"/><Relationship Id="rId4" Type="http://schemas.openxmlformats.org/officeDocument/2006/relationships/hyperlink" Target="http://ukrslovo.net/files/tochka/farmers2.jpg" TargetMode="External"/><Relationship Id="rId9" Type="http://schemas.openxmlformats.org/officeDocument/2006/relationships/hyperlink" Target="http://www.avtonom.org/sites/default/files/store/t1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5512776"/>
            <a:ext cx="3456383" cy="940560"/>
          </a:xfrm>
        </p:spPr>
        <p:txBody>
          <a:bodyPr>
            <a:normAutofit/>
          </a:bodyPr>
          <a:lstStyle/>
          <a:p>
            <a:pPr algn="r"/>
            <a:r>
              <a:rPr lang="ru-RU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Учитель истории и обществознания МКОУ «СОШ №1» г. Поворино  Латышева Е.А. </a:t>
            </a:r>
            <a:endParaRPr lang="ru-RU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908721"/>
            <a:ext cx="8928992" cy="936104"/>
          </a:xfrm>
        </p:spPr>
        <p:txBody>
          <a:bodyPr/>
          <a:lstStyle/>
          <a:p>
            <a:pPr marL="182880" indent="0">
              <a:buNone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Тема: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Социальные различия в обществе 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" t="1744" r="1206" b="2559"/>
          <a:stretch/>
        </p:blipFill>
        <p:spPr bwMode="auto">
          <a:xfrm>
            <a:off x="3491880" y="2564904"/>
            <a:ext cx="1289723" cy="787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641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55576" y="1844824"/>
            <a:ext cx="7200799" cy="4392487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Стр. </a:t>
            </a:r>
          </a:p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66 -67 </a:t>
            </a:r>
          </a:p>
          <a:p>
            <a:pPr algn="ctr"/>
            <a:endParaRPr lang="ru-RU" sz="4400" b="1" dirty="0">
              <a:solidFill>
                <a:srgbClr val="0070C0"/>
              </a:solidFill>
            </a:endParaRPr>
          </a:p>
          <a:p>
            <a:pPr algn="ctr"/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1224135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Работа с учебником 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10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608690"/>
            <a:ext cx="806489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Социальное неравенство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1700808"/>
            <a:ext cx="3346704" cy="44644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Положительное </a:t>
            </a:r>
          </a:p>
          <a:p>
            <a:pPr marL="45720" indent="0" algn="ctr">
              <a:buNone/>
            </a:pPr>
            <a:r>
              <a:rPr lang="ru-RU" sz="4800" b="1" dirty="0" smtClean="0"/>
              <a:t>+</a:t>
            </a:r>
            <a:endParaRPr lang="ru-RU" sz="4800" b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860032" y="1700808"/>
            <a:ext cx="3346704" cy="4536504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Отрицательное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45720" indent="0" algn="ctr">
              <a:buNone/>
            </a:pPr>
            <a:r>
              <a:rPr lang="ru-RU" sz="6600" dirty="0" smtClean="0"/>
              <a:t>-</a:t>
            </a:r>
            <a:endParaRPr lang="ru-RU" sz="6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456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971600" y="2204864"/>
            <a:ext cx="7056783" cy="3888431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Поддержка</a:t>
            </a:r>
            <a:r>
              <a:rPr lang="ru-RU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</a:rPr>
              <a:t>Малообеспеченных;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</a:rPr>
              <a:t>Безработных;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</a:rPr>
              <a:t>Пенсионеров;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</a:rPr>
              <a:t>Многодетных;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</a:rPr>
              <a:t>Ветеранов войны и труда…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7504" y="476673"/>
            <a:ext cx="8856984" cy="1080119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600" dirty="0" smtClean="0">
                <a:solidFill>
                  <a:srgbClr val="0070C0"/>
                </a:solidFill>
              </a:rPr>
              <a:t>Решение проблем </a:t>
            </a:r>
            <a:br>
              <a:rPr lang="ru-RU" sz="3600" dirty="0" smtClean="0">
                <a:solidFill>
                  <a:srgbClr val="0070C0"/>
                </a:solidFill>
              </a:rPr>
            </a:br>
            <a:r>
              <a:rPr lang="ru-RU" sz="3600" dirty="0" smtClean="0">
                <a:solidFill>
                  <a:srgbClr val="0070C0"/>
                </a:solidFill>
              </a:rPr>
              <a:t>социального неравенства 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251" y="2996952"/>
            <a:ext cx="1596685" cy="119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123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971600" y="1700808"/>
            <a:ext cx="7200800" cy="338437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 обществе существуют социальные группы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Классы, социальные слои </a:t>
            </a:r>
          </a:p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Как они различаются 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По величине дохода, по уровню образования, характеру труда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Государство стремится сократить разрыв в уровне доходов разных слоев населения. 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5" y="476673"/>
            <a:ext cx="8064896" cy="1368152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Подведем итоги 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04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73795" y="1988841"/>
            <a:ext cx="5637010" cy="39458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1"/>
            <a:ext cx="7175351" cy="1484784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/>
              <a:t>Рефлексия 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76872"/>
            <a:ext cx="2565871" cy="1571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01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95536" y="1340769"/>
            <a:ext cx="8136904" cy="459389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§ 8 ответить на вопросы стр. 70</a:t>
            </a:r>
          </a:p>
          <a:p>
            <a:pPr algn="ctr"/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Практикум:  пункт</a:t>
            </a:r>
            <a:r>
              <a:rPr lang="ru-RU" sz="4000" dirty="0" smtClean="0"/>
              <a:t> 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2. письменно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404665"/>
            <a:ext cx="7175351" cy="864096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Домашнее задание 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68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7504" y="260649"/>
            <a:ext cx="8496943" cy="1008112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Спасибо за внимание !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36912"/>
            <a:ext cx="1080120" cy="119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121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5496" y="0"/>
            <a:ext cx="9000999" cy="6741367"/>
          </a:xfrm>
        </p:spPr>
        <p:txBody>
          <a:bodyPr>
            <a:normAutofit/>
          </a:bodyPr>
          <a:lstStyle/>
          <a:p>
            <a:pPr algn="ctr"/>
            <a:r>
              <a:rPr lang="ru-RU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Литература :</a:t>
            </a:r>
          </a:p>
          <a:p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1. Обществознание: учебник для 6 класса общеобразовательных учреждений/А.И.Кравченко.-М.:ООО «Русское слово- учебник», 2011. § 7</a:t>
            </a:r>
          </a:p>
          <a:p>
            <a:endParaRPr lang="ru-RU" sz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ru-RU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Интернет-ресурсы:</a:t>
            </a:r>
          </a:p>
          <a:p>
            <a:endParaRPr lang="ru-RU" sz="1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1. </a:t>
            </a:r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http</a:t>
            </a:r>
            <a:r>
              <a: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://</a:t>
            </a:r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s.qguys.com/original/2/6/5/11809078_2655511385.jpg</a:t>
            </a:r>
            <a:endParaRPr lang="ru-RU" sz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2. </a:t>
            </a:r>
            <a:r>
              <a: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http://portalik.flyfm.net/uploads/posts/2011-09/1315227311_wallpapers_sexy_girls_369_7_bender777post.jpg</a:t>
            </a:r>
            <a:endParaRPr lang="ru-RU" sz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3. </a:t>
            </a:r>
            <a:r>
              <a: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2"/>
              </a:rPr>
              <a:t>http://</a:t>
            </a:r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2"/>
              </a:rPr>
              <a:t>www.motto.net.ua/pic/201209/1920x1200/motto.net.ua-7932.jpg</a:t>
            </a:r>
            <a:endParaRPr lang="ru-RU" sz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4. </a:t>
            </a:r>
            <a:r>
              <a: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3"/>
              </a:rPr>
              <a:t>http://</a:t>
            </a:r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3"/>
              </a:rPr>
              <a:t>banana.by/uploads/posts/2012-05/1337352009_15.jpg</a:t>
            </a:r>
            <a:endParaRPr lang="ru-RU" sz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5. </a:t>
            </a:r>
            <a:r>
              <a: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4"/>
              </a:rPr>
              <a:t>http://</a:t>
            </a:r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4"/>
              </a:rPr>
              <a:t>ukrslovo.net/files/tochka/farmers2.jpg</a:t>
            </a:r>
            <a:endParaRPr lang="ru-RU" sz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6. </a:t>
            </a:r>
            <a:r>
              <a: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5"/>
              </a:rPr>
              <a:t>http://</a:t>
            </a:r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5"/>
              </a:rPr>
              <a:t>edu.jobsmarket.ru/images/for_news/zauchka.jpg</a:t>
            </a:r>
            <a:endParaRPr lang="ru-RU" sz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7. </a:t>
            </a:r>
            <a:r>
              <a: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6"/>
              </a:rPr>
              <a:t>http://</a:t>
            </a:r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6"/>
              </a:rPr>
              <a:t>www.profi-forex.org/system/news/A07-4.jpg</a:t>
            </a:r>
            <a:endParaRPr lang="ru-RU" sz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8. </a:t>
            </a:r>
            <a:r>
              <a: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7"/>
              </a:rPr>
              <a:t>http://</a:t>
            </a:r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7"/>
              </a:rPr>
              <a:t>i-fakt.ru/wp-content/uploads/2013/06/otnosheniya-s-detmi.jpg</a:t>
            </a:r>
            <a:endParaRPr lang="ru-RU" sz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9. </a:t>
            </a:r>
            <a:r>
              <a: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8"/>
              </a:rPr>
              <a:t>http://</a:t>
            </a:r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8"/>
              </a:rPr>
              <a:t>www.kasyanov.ru/images/image_all.html?col_id=1278&amp;id=3258</a:t>
            </a:r>
            <a:endParaRPr lang="ru-RU" sz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10. </a:t>
            </a:r>
            <a:r>
              <a: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9"/>
              </a:rPr>
              <a:t>http://</a:t>
            </a:r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9"/>
              </a:rPr>
              <a:t>www.avtonom.org/sites/default/files/store/t1.jpg</a:t>
            </a:r>
            <a:endParaRPr lang="ru-RU" sz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11. </a:t>
            </a:r>
            <a:r>
              <a: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10"/>
              </a:rPr>
              <a:t>http://</a:t>
            </a:r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10"/>
              </a:rPr>
              <a:t>www.proshkolu.ru/content/media/pic/std/1000000/510000/509622-bdddc9c61dd6c1f6.jpg</a:t>
            </a:r>
            <a:endParaRPr lang="ru-RU" sz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12. </a:t>
            </a:r>
            <a:r>
              <a: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11"/>
              </a:rPr>
              <a:t>http://</a:t>
            </a:r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11"/>
              </a:rPr>
              <a:t>img.repetiruem.ru/upload/referat_media/560/20560image0.png</a:t>
            </a:r>
            <a:endParaRPr lang="ru-RU" sz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13. </a:t>
            </a:r>
            <a:r>
              <a: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12"/>
              </a:rPr>
              <a:t>http://</a:t>
            </a:r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12"/>
              </a:rPr>
              <a:t>regionsamara.ru/screenshots/pic_27942.jpg</a:t>
            </a:r>
            <a:endParaRPr lang="ru-RU" sz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14. </a:t>
            </a:r>
            <a:r>
              <a:rPr lang="ru-RU" sz="12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Рефлексия  </a:t>
            </a:r>
            <a:r>
              <a: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13"/>
              </a:rPr>
              <a:t>http://</a:t>
            </a:r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13"/>
              </a:rPr>
              <a:t>festival.1september.ru/articles/582628/pril3.jpg</a:t>
            </a:r>
            <a:endParaRPr lang="ru-RU" sz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15. </a:t>
            </a:r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Колокольчик     </a:t>
            </a:r>
            <a:r>
              <a: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http://troitskoe-school.obrnan.ru/files/2013/01/0_6d337_ebd0c7e5_XL1.png</a:t>
            </a:r>
          </a:p>
          <a:p>
            <a:endParaRPr lang="ru-RU" sz="1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0"/>
            <a:ext cx="7175351" cy="45719"/>
          </a:xfrm>
        </p:spPr>
        <p:txBody>
          <a:bodyPr/>
          <a:lstStyle/>
          <a:p>
            <a:pPr marL="182880" indent="0">
              <a:buNone/>
            </a:pPr>
            <a:endParaRPr lang="ru-RU" sz="1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983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496944" cy="157504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Биологические различия</a:t>
            </a:r>
            <a:b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Прирожденные и приобретенные качества </a:t>
            </a: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2780928"/>
            <a:ext cx="3346704" cy="34747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784359" y="2780928"/>
            <a:ext cx="3346704" cy="3474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53" y="140230"/>
            <a:ext cx="8761413" cy="1416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09"/>
          <a:stretch/>
        </p:blipFill>
        <p:spPr bwMode="auto">
          <a:xfrm>
            <a:off x="5536968" y="3573016"/>
            <a:ext cx="1337219" cy="1105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84984"/>
            <a:ext cx="1659849" cy="103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97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11560" y="1556793"/>
            <a:ext cx="7704855" cy="4377872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Приобретенные качества</a:t>
            </a:r>
          </a:p>
          <a:p>
            <a:pPr algn="ctr"/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Социальное положение (Статус)    </a:t>
            </a:r>
          </a:p>
          <a:p>
            <a:pPr algn="ctr"/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Связаны с жизнью человека в обществе </a:t>
            </a:r>
          </a:p>
          <a:p>
            <a:pPr algn="ctr"/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9" y="188641"/>
            <a:ext cx="8280920" cy="1008112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Социальные различия 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63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8424935" cy="4608512"/>
          </a:xfrm>
        </p:spPr>
        <p:txBody>
          <a:bodyPr/>
          <a:lstStyle/>
          <a:p>
            <a:pPr marL="0" indent="0" algn="l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7920880" cy="1008112"/>
          </a:xfrm>
        </p:spPr>
        <p:txBody>
          <a:bodyPr/>
          <a:lstStyle/>
          <a:p>
            <a:pPr marL="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sz="4000" b="1" dirty="0" smtClean="0">
                <a:solidFill>
                  <a:srgbClr val="B4DCFA">
                    <a:lumMod val="50000"/>
                  </a:srgbClr>
                </a:solidFill>
              </a:rPr>
              <a:t>Уклад </a:t>
            </a:r>
            <a:r>
              <a:rPr lang="ru-RU" sz="4000" b="1" dirty="0">
                <a:solidFill>
                  <a:srgbClr val="B4DCFA">
                    <a:lumMod val="50000"/>
                  </a:srgbClr>
                </a:solidFill>
              </a:rPr>
              <a:t>жизни 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7" y="2770321"/>
            <a:ext cx="1656184" cy="87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504" y="3429000"/>
            <a:ext cx="1631359" cy="1086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90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2132856"/>
            <a:ext cx="7622232" cy="33823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116632"/>
            <a:ext cx="6957392" cy="1008112"/>
          </a:xfrm>
        </p:spPr>
        <p:txBody>
          <a:bodyPr/>
          <a:lstStyle/>
          <a:p>
            <a:pPr marL="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sz="3600" b="1" dirty="0" smtClean="0">
                <a:solidFill>
                  <a:srgbClr val="B4DCFA">
                    <a:lumMod val="50000"/>
                  </a:srgbClr>
                </a:solidFill>
              </a:rPr>
              <a:t>Разделение </a:t>
            </a:r>
            <a:r>
              <a:rPr lang="ru-RU" sz="3600" b="1" dirty="0">
                <a:solidFill>
                  <a:srgbClr val="B4DCFA">
                    <a:lumMod val="50000"/>
                  </a:srgbClr>
                </a:solidFill>
              </a:rPr>
              <a:t>труда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69590"/>
            <a:ext cx="1515289" cy="113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212976"/>
            <a:ext cx="1656184" cy="109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47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23528" y="1700808"/>
            <a:ext cx="8496943" cy="460851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5" y="188641"/>
            <a:ext cx="8136904" cy="1152128"/>
          </a:xfrm>
        </p:spPr>
        <p:txBody>
          <a:bodyPr/>
          <a:lstStyle/>
          <a:p>
            <a:pPr marL="0" lvl="0" indent="0" algn="ctr">
              <a:spcBef>
                <a:spcPct val="20000"/>
              </a:spcBef>
              <a:spcAft>
                <a:spcPts val="300"/>
              </a:spcAft>
              <a:buNone/>
            </a:pPr>
            <a:r>
              <a:rPr lang="ru-RU" sz="4000" dirty="0" smtClean="0">
                <a:solidFill>
                  <a:srgbClr val="B4DCFA">
                    <a:lumMod val="50000"/>
                  </a:srgbClr>
                </a:solidFill>
                <a:effectLst/>
              </a:rPr>
              <a:t>Социальные роли</a:t>
            </a:r>
            <a:r>
              <a:rPr lang="ru-RU" sz="4000" dirty="0">
                <a:solidFill>
                  <a:srgbClr val="B4DCFA">
                    <a:lumMod val="50000"/>
                  </a:srgbClr>
                </a:solidFill>
                <a:effectLst/>
              </a:rPr>
              <a:t/>
            </a:r>
            <a:br>
              <a:rPr lang="ru-RU" sz="4000" dirty="0">
                <a:solidFill>
                  <a:srgbClr val="B4DCFA">
                    <a:lumMod val="50000"/>
                  </a:srgbClr>
                </a:solidFill>
                <a:effectLst/>
              </a:rPr>
            </a:br>
            <a:endParaRPr lang="ru-RU" sz="88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1218091" cy="813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24944"/>
            <a:ext cx="1660799" cy="1108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9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352927" cy="460851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16632"/>
            <a:ext cx="9144000" cy="100811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Социальное неравенство </a:t>
            </a:r>
            <a:endParaRPr lang="ru-RU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36912"/>
            <a:ext cx="2016224" cy="151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30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420888"/>
            <a:ext cx="8136903" cy="33843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7560840" cy="176137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900" dirty="0" smtClean="0">
                <a:solidFill>
                  <a:srgbClr val="C00000"/>
                </a:solidFill>
              </a:rPr>
              <a:t>Вспомните !</a:t>
            </a:r>
          </a:p>
          <a:p>
            <a:pPr marL="45720" indent="0"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    </a:t>
            </a:r>
            <a:r>
              <a:rPr lang="ru-RU" sz="3600" dirty="0" smtClean="0">
                <a:solidFill>
                  <a:srgbClr val="0070C0"/>
                </a:solidFill>
              </a:rPr>
              <a:t>Когда появилось неравенство ? 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" t="2797" r="2266" b="4937"/>
          <a:stretch/>
        </p:blipFill>
        <p:spPr bwMode="auto">
          <a:xfrm>
            <a:off x="2843808" y="2996952"/>
            <a:ext cx="2476561" cy="137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172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132856"/>
            <a:ext cx="8064895" cy="360040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8712968" cy="18002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Социальные группы.  Классы.  Слои. 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2"/>
          <a:stretch/>
        </p:blipFill>
        <p:spPr bwMode="auto">
          <a:xfrm>
            <a:off x="3419872" y="2780928"/>
            <a:ext cx="1779824" cy="14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9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87</TotalTime>
  <Words>251</Words>
  <Application>Microsoft Office PowerPoint</Application>
  <PresentationFormat>Экран (4:3)</PresentationFormat>
  <Paragraphs>62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Тема: Социальные различия в обществе </vt:lpstr>
      <vt:lpstr>Биологические различия Прирожденные и приобретенные качества </vt:lpstr>
      <vt:lpstr>Социальные различия </vt:lpstr>
      <vt:lpstr>Презентация PowerPoint</vt:lpstr>
      <vt:lpstr>Презентация PowerPoint</vt:lpstr>
      <vt:lpstr>Социальные роли </vt:lpstr>
      <vt:lpstr>Презентация PowerPoint</vt:lpstr>
      <vt:lpstr>Презентация PowerPoint</vt:lpstr>
      <vt:lpstr>Презентация PowerPoint</vt:lpstr>
      <vt:lpstr>Работа с учебником </vt:lpstr>
      <vt:lpstr>Социальное неравенство </vt:lpstr>
      <vt:lpstr>Решение проблем  социального неравенства </vt:lpstr>
      <vt:lpstr>Подведем итоги </vt:lpstr>
      <vt:lpstr>Рефлексия </vt:lpstr>
      <vt:lpstr>Домашнее задание </vt:lpstr>
      <vt:lpstr>Спасибо за внимание ! 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Социальные различия в обществе</dc:title>
  <dc:creator>Пользователь Windows</dc:creator>
  <cp:lastModifiedBy>Пользователь Windows</cp:lastModifiedBy>
  <cp:revision>14</cp:revision>
  <dcterms:created xsi:type="dcterms:W3CDTF">2013-11-28T18:17:41Z</dcterms:created>
  <dcterms:modified xsi:type="dcterms:W3CDTF">2013-12-08T18:03:20Z</dcterms:modified>
</cp:coreProperties>
</file>