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1"/>
  </p:notesMasterIdLst>
  <p:sldIdLst>
    <p:sldId id="256" r:id="rId2"/>
    <p:sldId id="311" r:id="rId3"/>
    <p:sldId id="317" r:id="rId4"/>
    <p:sldId id="257" r:id="rId5"/>
    <p:sldId id="261" r:id="rId6"/>
    <p:sldId id="275" r:id="rId7"/>
    <p:sldId id="262" r:id="rId8"/>
    <p:sldId id="263" r:id="rId9"/>
    <p:sldId id="267" r:id="rId10"/>
    <p:sldId id="269" r:id="rId11"/>
    <p:sldId id="271" r:id="rId12"/>
    <p:sldId id="272" r:id="rId13"/>
    <p:sldId id="273" r:id="rId14"/>
    <p:sldId id="313" r:id="rId15"/>
    <p:sldId id="285" r:id="rId16"/>
    <p:sldId id="299" r:id="rId17"/>
    <p:sldId id="287" r:id="rId18"/>
    <p:sldId id="315" r:id="rId19"/>
    <p:sldId id="316" r:id="rId20"/>
    <p:sldId id="281" r:id="rId21"/>
    <p:sldId id="288" r:id="rId22"/>
    <p:sldId id="289" r:id="rId23"/>
    <p:sldId id="290" r:id="rId24"/>
    <p:sldId id="291" r:id="rId25"/>
    <p:sldId id="294" r:id="rId26"/>
    <p:sldId id="298" r:id="rId27"/>
    <p:sldId id="306" r:id="rId28"/>
    <p:sldId id="307" r:id="rId29"/>
    <p:sldId id="308" r:id="rId30"/>
    <p:sldId id="309" r:id="rId31"/>
    <p:sldId id="325" r:id="rId32"/>
    <p:sldId id="326" r:id="rId33"/>
    <p:sldId id="322" r:id="rId34"/>
    <p:sldId id="334" r:id="rId35"/>
    <p:sldId id="327" r:id="rId36"/>
    <p:sldId id="331" r:id="rId37"/>
    <p:sldId id="332" r:id="rId38"/>
    <p:sldId id="342" r:id="rId39"/>
    <p:sldId id="34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66699"/>
    <a:srgbClr val="9966FF"/>
    <a:srgbClr val="FF6600"/>
    <a:srgbClr val="FF9933"/>
    <a:srgbClr val="00CC00"/>
    <a:srgbClr val="FF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4" autoAdjust="0"/>
    <p:restoredTop sz="94693" autoAdjust="0"/>
  </p:normalViewPr>
  <p:slideViewPr>
    <p:cSldViewPr>
      <p:cViewPr varScale="1">
        <p:scale>
          <a:sx n="70" d="100"/>
          <a:sy n="70" d="100"/>
        </p:scale>
        <p:origin x="-4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EA94DF-42F6-4E23-8F9C-424A20694AB0}" type="datetimeFigureOut">
              <a:rPr lang="ru-RU"/>
              <a:pPr>
                <a:defRPr/>
              </a:pPr>
              <a:t>25.10.2011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2E12393-3F3C-4ED3-B278-13330E56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0265C-1F82-481A-9861-838BE3E714F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0842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084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745B-840E-4789-85C7-5DBF6E6DD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B1C4-74A7-49EB-B84C-DEBE06D1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672F0-6BCB-4FD6-A93F-7C27F1574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9A07-E0F4-4DFA-815E-8ADEEF133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DC7E-2BDB-4B03-8F14-E7C16E15A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F057-51E2-443C-BA0B-3FEF97A09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F697-D5D0-4BB8-AAF0-572E0143D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9C5D9-C3C7-42AA-896A-6301915A4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4723-775E-408B-80AC-720524E0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E9C0-DE8D-4E92-B09E-F4F25FABC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2A381-BF55-4758-99CD-8C69630D4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FBF9-9DDD-4EDF-A104-7BD1E4C81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81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981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81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2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D42C3B49-39B5-4B65-A2CE-6BC26A70C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yuga.ru/media/narkotiki_2_saniru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44675"/>
            <a:ext cx="7772400" cy="155575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Что надо знать про наркотики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5105400"/>
            <a:ext cx="6400800" cy="844550"/>
          </a:xfrm>
        </p:spPr>
        <p:txBody>
          <a:bodyPr/>
          <a:lstStyle/>
          <a:p>
            <a:pPr eaLnBrk="1" hangingPunct="1">
              <a:defRPr/>
            </a:pPr>
            <a:endParaRPr lang="ru-RU" sz="1800" smtClean="0"/>
          </a:p>
          <a:p>
            <a:pPr eaLnBrk="1" hangingPunct="1">
              <a:defRPr/>
            </a:pPr>
            <a:r>
              <a:rPr lang="ru-RU" sz="1800" smtClean="0"/>
              <a:t>Педагог-психолог: ПОНОМАРЧУК Ф.А.</a:t>
            </a:r>
          </a:p>
          <a:p>
            <a:pPr eaLnBrk="1" hangingPunct="1">
              <a:defRPr/>
            </a:pPr>
            <a:r>
              <a:rPr lang="ru-RU" sz="1800" smtClean="0"/>
              <a:t>МОУ «СОШ№12с.Георгиевское» Туапсинского района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9933"/>
                </a:solidFill>
              </a:rPr>
              <a:t>За компанию!. Закинулись дозой – и в «улет».</a:t>
            </a:r>
            <a:r>
              <a:rPr lang="ru-RU" sz="4000" smtClean="0"/>
              <a:t> </a:t>
            </a:r>
          </a:p>
        </p:txBody>
      </p:sp>
      <p:pic>
        <p:nvPicPr>
          <p:cNvPr id="12291" name="Picture 6" descr="post-1-1145959431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58888" y="1700213"/>
            <a:ext cx="6408737" cy="40338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233363"/>
            <a:ext cx="84534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Исход из наркоманского «рая» вполне предсказуем -                   либо гниение заживо…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95288" y="2857500"/>
            <a:ext cx="50942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…либо безумие.           А затем – финал…</a:t>
            </a:r>
            <a:r>
              <a:rPr lang="ru-RU">
                <a:solidFill>
                  <a:srgbClr val="FF9933"/>
                </a:solidFill>
              </a:rPr>
              <a:t>.</a:t>
            </a:r>
            <a:r>
              <a:rPr lang="ru-RU" sz="2000"/>
              <a:t/>
            </a:r>
            <a:br>
              <a:rPr lang="ru-RU" sz="20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13316" name="Picture 6" descr="post-1-1145959480_thum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525" y="1557338"/>
            <a:ext cx="26574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i="1" smtClean="0">
                <a:solidFill>
                  <a:srgbClr val="FF0000"/>
                </a:solidFill>
                <a:effectLst/>
              </a:rPr>
              <a:t>Всегда за недолгий и сомнительный «кайф» родителей расплачиваются дети.</a:t>
            </a:r>
            <a:br>
              <a:rPr lang="ru-RU" sz="3600" i="1" smtClean="0">
                <a:solidFill>
                  <a:srgbClr val="FF0000"/>
                </a:solidFill>
                <a:effectLst/>
              </a:rPr>
            </a:br>
            <a:endParaRPr lang="ru-RU" sz="3600" i="1" smtClean="0">
              <a:solidFill>
                <a:srgbClr val="FF0000"/>
              </a:solidFill>
              <a:effectLst/>
            </a:endParaRPr>
          </a:p>
        </p:txBody>
      </p:sp>
      <p:pic>
        <p:nvPicPr>
          <p:cNvPr id="14339" name="Picture 5" descr="post-1-1145959489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03350" y="1916113"/>
            <a:ext cx="6481763" cy="4941887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smtClean="0">
                <a:solidFill>
                  <a:srgbClr val="FF0000"/>
                </a:solidFill>
              </a:rPr>
              <a:t>Если ребёнок выживает ,это приводит к более серьёзным проблемам…</a:t>
            </a:r>
          </a:p>
        </p:txBody>
      </p:sp>
      <p:pic>
        <p:nvPicPr>
          <p:cNvPr id="15363" name="Picture 9" descr="misc_12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27088" y="2349500"/>
            <a:ext cx="3810000" cy="2857500"/>
          </a:xfrm>
        </p:spPr>
      </p:pic>
      <p:pic>
        <p:nvPicPr>
          <p:cNvPr id="15364" name="Picture 10" descr="misc_12_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219700" y="1628775"/>
            <a:ext cx="2919413" cy="2189163"/>
          </a:xfrm>
        </p:spPr>
      </p:pic>
      <p:pic>
        <p:nvPicPr>
          <p:cNvPr id="15365" name="Picture 11" descr="misc_12_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114300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Наркотики 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наносят непоправимый вред здоровью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ПОСМОТРИ!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УЖАСНИСЬ УВИДЕННОМУ!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solidFill>
                  <a:srgbClr val="FF6600"/>
                </a:solidFill>
              </a:rPr>
              <a:t>После пары уколов ваши вены наполняются песком и становятся жёсткими, как стекло. Продолжайте колоться, и вы придете к нарывам и язвам в лучшем случае, а если не повезёт – к ампутации конечностей.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язвы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БОЛЬНО!Больно!</a:t>
            </a:r>
          </a:p>
        </p:txBody>
      </p:sp>
      <p:pic>
        <p:nvPicPr>
          <p:cNvPr id="17413" name="Picture 6" descr="post-1-1145959467_thumb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2349500"/>
            <a:ext cx="38100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ost-1-1145959474_thumb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1773238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4" grpId="0" build="p"/>
      <p:bldP spid="16896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arkomany_prt2_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88913"/>
            <a:ext cx="5818188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http://bigpicture.ru/wp-content/uploads/2011/02/16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13" y="3786188"/>
            <a:ext cx="5297487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6600"/>
                </a:solidFill>
                <a:effectLst/>
              </a:rPr>
              <a:t>Небольшая доза наркотика вызывает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1133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приподнятое настроение и лёгкое притупление чувствительности </a:t>
            </a:r>
          </a:p>
          <a:p>
            <a:pPr eaLnBrk="1" hangingPunct="1">
              <a:defRPr/>
            </a:pPr>
            <a:r>
              <a:rPr lang="ru-RU" sz="2800" smtClean="0">
                <a:effectLst/>
              </a:rPr>
              <a:t>заторможенность и сонливость</a:t>
            </a:r>
          </a:p>
          <a:p>
            <a:pPr eaLnBrk="1" hangingPunct="1">
              <a:defRPr/>
            </a:pPr>
            <a:r>
              <a:rPr lang="ru-RU" sz="2800" smtClean="0">
                <a:effectLst/>
              </a:rPr>
              <a:t>чрезмерную активность, возбудимость и агрессию</a:t>
            </a:r>
            <a:r>
              <a:rPr lang="ru-RU" sz="2800" smtClean="0"/>
              <a:t> </a:t>
            </a:r>
          </a:p>
          <a:p>
            <a:pPr eaLnBrk="1" hangingPunct="1">
              <a:defRPr/>
            </a:pPr>
            <a:r>
              <a:rPr lang="ru-RU" sz="2800" smtClean="0"/>
              <a:t>координация движений ухудшается </a:t>
            </a:r>
          </a:p>
          <a:p>
            <a:pPr eaLnBrk="1" hangingPunct="1">
              <a:defRPr/>
            </a:pPr>
            <a:r>
              <a:rPr lang="ru-RU" sz="2800" smtClean="0"/>
              <a:t>речь становится невнятной</a:t>
            </a:r>
          </a:p>
          <a:p>
            <a:pPr eaLnBrk="1" hangingPunct="1">
              <a:defRPr/>
            </a:pPr>
            <a:r>
              <a:rPr lang="ru-RU" sz="2800" smtClean="0"/>
              <a:t>повышается кровяное давление </a:t>
            </a:r>
          </a:p>
          <a:p>
            <a:pPr eaLnBrk="1" hangingPunct="1">
              <a:defRPr/>
            </a:pPr>
            <a:r>
              <a:rPr lang="ru-RU" sz="2800" smtClean="0"/>
              <a:t>из изменений восприятия наиболее характерны осязательные галлюцинации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2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2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2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2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2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2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7" grpId="0"/>
      <p:bldP spid="1720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715375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ПОМНИ! ЭТО МИФЫ! 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229600" cy="4416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Утверждают, что "В жизни всё надо попробовать, в том числе и наркотики..."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Говорят: "Наркотики придают жизни разнообразие и скрашивают её"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Считают, что "Наркотики помогают решать жизненные проблемы..."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Говорят, что "Лёгкие наркотики принимать можно, это безопасно</a:t>
            </a:r>
            <a:r>
              <a:rPr lang="ru-RU" sz="2000" i="1" dirty="0" smtClean="0"/>
              <a:t>..."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Утверждают, что "Наркотики бывают "всерьёз" и "не всерьёз". Можно принимать наркотики и не быть зависимым от них..."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i="1" dirty="0" smtClean="0"/>
              <a:t>Самые активные защитники наркотиков утверждают:"Наркотики делают людей свободными"</a:t>
            </a:r>
            <a:r>
              <a:rPr lang="ru-RU" sz="20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928926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Мифы о наркотиках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Не верьте этому…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Поверите- это ждет и вас…</a:t>
            </a:r>
          </a:p>
        </p:txBody>
      </p:sp>
      <p:pic>
        <p:nvPicPr>
          <p:cNvPr id="21507" name="Picture 4" descr="nark4"/>
          <p:cNvPicPr>
            <a:picLocks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27313" y="2060575"/>
            <a:ext cx="3854450" cy="45307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План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Проблема наркотиков—Вселенская проблема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Воспоминание пациентов                                              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Исход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Помощь</a:t>
            </a:r>
          </a:p>
          <a:p>
            <a:pPr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rgbClr val="FF0000"/>
                </a:solidFill>
              </a:rPr>
              <a:t>Слова и ощущения бывших наркоманов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62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Из воспоминаний пациента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«Я стала совсем маленькой. Я сидела, потерявшись в складках гигантской софы. Очень хотелось в туалет. Но туда я попасть не могла. Для этого мне нужно было пройти комнату, раскинувшуюся на десятки километров, и после этого ещё пройти жутким чёрным тоннелем коридора, который мало того, что тянулся тоже на десятки километров, так в нём ещё таилось и пряталось что-то ужасное, и я это точно знала... Я предпочла сходить под себя, прямо на диван...»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395288" y="1358900"/>
            <a:ext cx="8208962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/>
              <a:t>  </a:t>
            </a:r>
            <a:r>
              <a:rPr lang="ru-RU" sz="3200" b="1" i="1"/>
              <a:t>« ... Тихая жуть. Мне казалось, что руки стали как у шимпанзе, в два раза длиннее, чем всё тело, и передвигаться я могу, только опираясь на них. Но естественно, руки оставались обычными. Поэтому когда я попытался таким вот образом пройтись, то тут же разбил себе физиономию об угол стола».</a:t>
            </a:r>
            <a:r>
              <a:rPr lang="ru-RU" sz="3200"/>
              <a:t> 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663575" y="260350"/>
            <a:ext cx="8085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accent1"/>
                </a:solidFill>
              </a:rPr>
              <a:t>А вот воспоминания ещё пациента: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27088" y="787400"/>
            <a:ext cx="73437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FF0000"/>
                </a:solidFill>
              </a:rPr>
              <a:t>«Спаси вас, неведомый Господь, от «ангельской пыли».                        Единственное, к чему она может привести, так это к тому, что у человека остаётся только одна возможность поведения – это подчиняться...              Всё путается у него в голове настолько, что единственное, на что он способен, – это подчинение,                                подчинение                                                    и ещё раз подчинение». </a:t>
            </a:r>
          </a:p>
          <a:p>
            <a:pPr algn="ctr"/>
            <a:r>
              <a:rPr lang="ru-RU" sz="2800">
                <a:solidFill>
                  <a:srgbClr val="FF0000"/>
                </a:solidFill>
              </a:rPr>
              <a:t>Кен Кизи   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547813" y="460375"/>
            <a:ext cx="65532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>
                <a:solidFill>
                  <a:srgbClr val="FF9933"/>
                </a:solidFill>
              </a:rPr>
              <a:t> </a:t>
            </a:r>
            <a:r>
              <a:rPr lang="ru-RU" sz="3200">
                <a:solidFill>
                  <a:srgbClr val="FF6600"/>
                </a:solidFill>
              </a:rPr>
              <a:t>Сутью переживаний является всегда ощущение «распадения» окружающего мира. </a:t>
            </a:r>
          </a:p>
          <a:p>
            <a:pPr algn="ctr"/>
            <a:r>
              <a:rPr lang="ru-RU" sz="3200">
                <a:solidFill>
                  <a:srgbClr val="FF6600"/>
                </a:solidFill>
              </a:rPr>
              <a:t>   «Возникает чувство, будто всё окружающее представляет собой что-то вроде картонной модели или декорации. В момент попадания лекарства в вену кажется, что эти декорации рушатся и ты вылетаешь куда-то в абсолютно пустое и жуткое пространство...»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4897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15 лет я «подсел на иглу» и продолжал колоться до 19 лет. Трудно передать, в кого я превратился за это время. Вся моя жизнь в течение этих 4 лет заключалось только в одном: мак, мак и мак 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Наркомания – это печальное счастье. И только Бог по милости Своей освободил меня от этого растлевающего гниения…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FF99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меня были деньги, была машина, золото и всегда водились наркотики. Но ещё через пару лет всё, кроме «наркоты», исчезло, ушло на героин. Я продавал свои вещи, аппаратуру и драгоценности. Пытался покончить с собой, но Бог уберег… 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023938" y="279400"/>
            <a:ext cx="592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879475" y="80963"/>
            <a:ext cx="6923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666699"/>
                </a:solidFill>
              </a:rPr>
              <a:t>Печальные воспоминания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6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6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narkomany_prt3_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63" y="1500188"/>
            <a:ext cx="79200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71500" y="142875"/>
            <a:ext cx="8286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Упаси бог от этого страшного пути! </a:t>
            </a:r>
            <a:br>
              <a:rPr lang="ru-RU" sz="3200"/>
            </a:br>
            <a:r>
              <a:rPr lang="ru-RU" sz="3200"/>
              <a:t>                                            И ЕГО КОНЦА…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narkomany_prt2_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2988" y="836613"/>
            <a:ext cx="6985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narkomany_prt2_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908050"/>
            <a:ext cx="7777162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001W346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782638"/>
            <a:ext cx="78486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81501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26 июня Международный день борьбы с наркотиками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ЗНАЙ!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значимо  для живущих на Земле!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ИСХОД всегда ОДИН…</a:t>
            </a:r>
          </a:p>
        </p:txBody>
      </p:sp>
      <p:pic>
        <p:nvPicPr>
          <p:cNvPr id="32771" name="Picture 6" descr="corpses_19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500" y="1844675"/>
            <a:ext cx="3810000" cy="3889375"/>
          </a:xfrm>
        </p:spPr>
      </p:pic>
      <p:pic>
        <p:nvPicPr>
          <p:cNvPr id="32772" name="Picture 7" descr="corpses_19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62500" y="1916113"/>
            <a:ext cx="3810000" cy="3744912"/>
          </a:xfrm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6237288"/>
            <a:ext cx="6265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Смерть от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передозировки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1006475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chemeClr val="accent1"/>
                </a:solidFill>
              </a:rPr>
              <a:t>              ДУМАЙ!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ПОМНИ!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6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66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ЗНАЙ!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  <p:bldP spid="234499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23850" y="298450"/>
            <a:ext cx="83518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Прежде, чем Вы решитесь взять иглу и в первый раз ввести себе «немного волшебства» - вспомните эти</a:t>
            </a:r>
          </a:p>
          <a:p>
            <a:r>
              <a:rPr lang="ru-RU" sz="4400">
                <a:solidFill>
                  <a:srgbClr val="FF0000"/>
                </a:solidFill>
              </a:rPr>
              <a:t>фото.                                                                                                       </a:t>
            </a:r>
          </a:p>
          <a:p>
            <a:r>
              <a:rPr lang="ru-RU" sz="4400">
                <a:solidFill>
                  <a:srgbClr val="FF0000"/>
                </a:solidFill>
              </a:rPr>
              <a:t> И подумайте, хотите ли Вы этого? А если не хотите думать о себе, подумайте о своих близких…</a:t>
            </a:r>
            <a:br>
              <a:rPr lang="ru-RU" sz="4400">
                <a:solidFill>
                  <a:srgbClr val="FF0000"/>
                </a:solidFill>
              </a:rPr>
            </a:br>
            <a:endParaRPr lang="ru-RU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 smtClean="0">
                <a:solidFill>
                  <a:srgbClr val="FF0000"/>
                </a:solidFill>
              </a:rPr>
              <a:t>Помни об этом всегда!</a:t>
            </a:r>
          </a:p>
        </p:txBody>
      </p:sp>
      <p:pic>
        <p:nvPicPr>
          <p:cNvPr id="35843" name="Picture 5" descr="антинарко 001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16050" y="1600200"/>
            <a:ext cx="6311900" cy="45307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Картинка 371 из 195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357188"/>
            <a:ext cx="8572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Краснодарские школьники в мае сдали тесты на наркотики</a:t>
            </a:r>
          </a:p>
        </p:txBody>
      </p:sp>
      <p:pic>
        <p:nvPicPr>
          <p:cNvPr id="37891" name="preview1_188767" descr="фото:www.sani.ru">
            <a:hlinkClick r:id="rId2" tooltip="&quot;Наркотики&quot;"/>
          </p:cNvPr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14375" y="2571750"/>
            <a:ext cx="2333625" cy="3286125"/>
          </a:xfrm>
        </p:spPr>
      </p:pic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222222"/>
                </a:solidFill>
                <a:ea typeface="Times New Roman" pitchFamily="18" charset="0"/>
                <a:cs typeface="Arial" pitchFamily="34" charset="0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  <a:endParaRPr lang="ru-RU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8" y="2500313"/>
            <a:ext cx="5143500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</a:rPr>
              <a:t>Выборочное экспресс-тестирование подростков на наркотики провели в четверг, 13 мая, в шестнадцати школах Краснодара. Всего в тестировании приняли участие более 960 учащихся 10-11 классов, анализ ребята сдавали добровольно, сообщили в пресс-службе администрации города.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857250" y="785813"/>
            <a:ext cx="69294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</a:rPr>
              <a:t>ПОЛЕЗНАЯ ИНФОРМАЦИЯ </a:t>
            </a:r>
          </a:p>
          <a:p>
            <a:r>
              <a:rPr lang="ru-RU" sz="2800"/>
              <a:t>Тестирование осуществляется на условиях добровольности и анонимности с письменного согласия учащихся и их родителей. Результаты позволят подтвердить или опровергнуть факт употребления наркотиков ребенком и своевременно                оказать ему помощь.</a:t>
            </a:r>
          </a:p>
        </p:txBody>
      </p:sp>
      <p:pic>
        <p:nvPicPr>
          <p:cNvPr id="38915" name="Рисунок 2" descr="http://go.imgsmail.ru/imgpreview?u=http%3A//ivanovo.edinros.ru/upload/iblock/f9f/emblema.jpg&amp;mb=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7938" y="4643438"/>
            <a:ext cx="2619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143375" y="1214438"/>
            <a:ext cx="4214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  </a:t>
            </a:r>
          </a:p>
        </p:txBody>
      </p:sp>
      <p:pic>
        <p:nvPicPr>
          <p:cNvPr id="39939" name="Рисунок 2" descr="Картинка 44 из 28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433683">
            <a:off x="125413" y="2586038"/>
            <a:ext cx="428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3257550" cy="8651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ЭТО НЕ ВАШ ВЫБОР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400425" cy="4987925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9125" y="714375"/>
            <a:ext cx="4257675" cy="55721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  <a:r>
              <a:rPr lang="ru-RU" sz="3200" b="1" i="1" dirty="0" smtClean="0">
                <a:solidFill>
                  <a:srgbClr val="FFFF00"/>
                </a:solidFill>
              </a:rPr>
              <a:t>ВАШ ВЫБОР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FFFF00"/>
                </a:solidFill>
              </a:rPr>
              <a:t>            Разумеется, это будет делаться только с согласия родителей. Но я уверен, что любой нормальный человек заинтересован в том, чтобы уберечь своё чадо от участи наркомана. И опыт пробного тестирования в прошлом году показал, что подавляющее большинство кубанцев нас в этом поддерживают, - заявил </a:t>
            </a:r>
            <a:r>
              <a:rPr lang="ru-RU" sz="2200" b="1" dirty="0" smtClean="0">
                <a:solidFill>
                  <a:srgbClr val="FFFF00"/>
                </a:solidFill>
              </a:rPr>
              <a:t>Александр Ткачёв</a:t>
            </a:r>
            <a:r>
              <a:rPr lang="ru-RU" sz="2200" dirty="0" smtClean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Картинка 1455 из 4848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50" y="214313"/>
            <a:ext cx="5429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антинарк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5" y="3857625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6286500" y="3286125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Тебе помогут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429500" y="57150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i="1"/>
              <a:t>Туапсе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2-tub-ru.yandex.net/i?id=458528088-41-7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63" y="2714625"/>
            <a:ext cx="68580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857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FF99CC"/>
                </a:solidFill>
              </a:rPr>
              <a:t>Ради покоя близких,</a:t>
            </a:r>
          </a:p>
          <a:p>
            <a:r>
              <a:rPr lang="ru-RU" sz="6600">
                <a:solidFill>
                  <a:srgbClr val="FF99CC"/>
                </a:solidFill>
              </a:rPr>
              <a:t>ради своего счастья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4438" y="214313"/>
            <a:ext cx="7800975" cy="6500812"/>
          </a:xfrm>
          <a:noFill/>
          <a:ln w="76200" cmpd="tri">
            <a:solidFill>
              <a:srgbClr val="FF99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i="1" smtClean="0">
                <a:solidFill>
                  <a:srgbClr val="FF0000"/>
                </a:solidFill>
                <a:effectLst/>
                <a:cs typeface="Times New Roman" pitchFamily="18" charset="0"/>
              </a:rPr>
              <a:t>   Весь мир отмечает Международный день борьбы с наркотиками. Угроза массовой наркомании всё больше становится на уровень с другими угрозами человечеству, наряду с международными и локальными вооружёнными конфликтами, геноцидом, фашизмом, распространением оружия массового поражения и другими всемирными бедами. В настоящий момент в мире наркотики употребляют сотни миллионов людей, и, к сожалению, с каждым годом количество наркозависимых увеличивается наряду со смертностью от наркомании.</a:t>
            </a:r>
            <a:r>
              <a:rPr lang="ru-RU" sz="2800" i="1" smtClean="0">
                <a:solidFill>
                  <a:srgbClr val="FF0000"/>
                </a:solidFill>
                <a:effectLst/>
              </a:rPr>
              <a:t> </a:t>
            </a:r>
          </a:p>
        </p:txBody>
      </p:sp>
      <p:pic>
        <p:nvPicPr>
          <p:cNvPr id="6147" name="Рисунок 2" descr="http://go.imgsmail.ru/imgpreview?u=http%3A//angarsk.info/uploads/posts/2011-08/1313129166%5F01.jpg&amp;mb=3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571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95288" y="290512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solidFill>
                <a:srgbClr val="FF9933"/>
              </a:solidFill>
              <a:latin typeface="Helvetica" charset="-52"/>
              <a:cs typeface="Times New Roman" pitchFamily="18" charset="0"/>
            </a:endParaRP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000125"/>
            <a:ext cx="8229600" cy="785813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FF0000"/>
                </a:solidFill>
              </a:rPr>
              <a:t>ЗНАЙ!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857375"/>
            <a:ext cx="8229600" cy="464343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России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предложили ввести смертную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казнь за распространение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Украине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число наркоманов впервые превысило миллион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Иране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проблема употребления наркотиков приобрела общенациональный характер</a:t>
            </a:r>
            <a:r>
              <a:rPr lang="ru-RU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42875" y="285750"/>
            <a:ext cx="8786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</a:rPr>
              <a:t>Б</a:t>
            </a:r>
            <a:r>
              <a:rPr lang="ru-RU" sz="3600" b="1">
                <a:solidFill>
                  <a:srgbClr val="C00000"/>
                </a:solidFill>
              </a:rPr>
              <a:t>орьба</a:t>
            </a:r>
            <a:r>
              <a:rPr lang="ru-RU" sz="3200" b="1">
                <a:solidFill>
                  <a:srgbClr val="C00000"/>
                </a:solidFill>
              </a:rPr>
              <a:t> с наркотиками в разных странах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  <p:bldP spid="1280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84213" y="342900"/>
            <a:ext cx="795655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FF9933"/>
                </a:solidFill>
              </a:rPr>
              <a:t>В России насчитывается 3-4 млн наркоманов. Львиная доля наркозависимых людей-молодежь от 16 до 25 лет. Каждый четвертый молодой человек в России страдает наркозависимостью. </a:t>
            </a:r>
          </a:p>
          <a:p>
            <a:r>
              <a:rPr lang="ru-RU" sz="4800" b="1">
                <a:solidFill>
                  <a:srgbClr val="FF0000"/>
                </a:solidFill>
              </a:rPr>
              <a:t>  ЭТО                                                     </a:t>
            </a:r>
          </a:p>
          <a:p>
            <a:r>
              <a:rPr lang="ru-RU" sz="4800" b="1">
                <a:solidFill>
                  <a:srgbClr val="FF0000"/>
                </a:solidFill>
              </a:rPr>
              <a:t>        СТРАШНЫЕ      </a:t>
            </a:r>
          </a:p>
          <a:p>
            <a:r>
              <a:rPr lang="ru-RU" sz="4800" b="1">
                <a:solidFill>
                  <a:srgbClr val="FF0000"/>
                </a:solidFill>
              </a:rPr>
              <a:t>                            ЦИФРЫ!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Все города борются с наркозависимостью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3779838" y="1844675"/>
            <a:ext cx="4968875" cy="46799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99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феврале 1909 года Шанхайская опиумная комиссия, участие в работе которой приняли 13 стран, пыталась найти пути ограничения ввоза наркотиков из азиатских стран, однако решения этой проблемы не найдено до сих пор </a:t>
            </a:r>
          </a:p>
        </p:txBody>
      </p:sp>
      <p:pic>
        <p:nvPicPr>
          <p:cNvPr id="9220" name="Picture 9" descr="drugs_belarus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625" y="1785938"/>
            <a:ext cx="3214688" cy="450056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9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250825" y="0"/>
            <a:ext cx="871378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solidFill>
                  <a:srgbClr val="FF9933"/>
                </a:solidFill>
              </a:rPr>
              <a:t>История борьбы с распространением наркотиков или, по крайней мере, попыток как-то контролировать их оборот насчитывает уже почти 100 лет.                            По данным «Скорой помощи»</a:t>
            </a:r>
            <a:r>
              <a:rPr lang="en-US" sz="3200">
                <a:solidFill>
                  <a:srgbClr val="FF9933"/>
                </a:solidFill>
              </a:rPr>
              <a:t> </a:t>
            </a:r>
            <a:r>
              <a:rPr lang="ru-RU" sz="3200">
                <a:solidFill>
                  <a:srgbClr val="FF9933"/>
                </a:solidFill>
              </a:rPr>
              <a:t>в Орске еженедельно от передозировки погибают от 14 до 18 человек.</a:t>
            </a:r>
            <a:r>
              <a:rPr lang="ru-RU" sz="3200"/>
              <a:t> </a:t>
            </a:r>
          </a:p>
        </p:txBody>
      </p:sp>
      <p:pic>
        <p:nvPicPr>
          <p:cNvPr id="10243" name="Picture 7" descr="31214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5600" y="3644900"/>
            <a:ext cx="29591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32956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9933"/>
                </a:solidFill>
                <a:effectLst/>
              </a:rPr>
              <a:t>Наркоман – человек ущербный. Основное время он проводит в постоянном страхе ожидания предстоящей ломки. И в постоянном поиске новой дозы, которая все время увеличивается. И только мгновения - в кайфе. Наркоману рядом с собой надо иметь таких же ущербных, как он сам. Брат, сестра, жена, друг… ему все равно, кого присадить на иглу и лишить нормальной человеческой жизни. </a:t>
            </a:r>
            <a:br>
              <a:rPr lang="ru-RU" sz="2400" smtClean="0">
                <a:solidFill>
                  <a:srgbClr val="FF9933"/>
                </a:solidFill>
                <a:effectLst/>
              </a:rPr>
            </a:br>
            <a:endParaRPr lang="ru-RU" sz="2400" smtClean="0">
              <a:solidFill>
                <a:srgbClr val="FF9933"/>
              </a:solidFill>
              <a:effectLst/>
            </a:endParaRPr>
          </a:p>
        </p:txBody>
      </p:sp>
      <p:pic>
        <p:nvPicPr>
          <p:cNvPr id="11267" name="Picture 7" descr="post-1-1145959423_thum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63938" y="3284538"/>
            <a:ext cx="5249862" cy="3573462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/>
    </p:bldLst>
  </p:timing>
</p:sld>
</file>

<file path=ppt/theme/theme1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632</TotalTime>
  <Words>1222</Words>
  <Application>Microsoft Office PowerPoint</Application>
  <PresentationFormat>Экран (4:3)</PresentationFormat>
  <Paragraphs>96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Wingdings</vt:lpstr>
      <vt:lpstr>Calibri</vt:lpstr>
      <vt:lpstr>Times New Roman</vt:lpstr>
      <vt:lpstr>Helvetica</vt:lpstr>
      <vt:lpstr>Орбита</vt:lpstr>
      <vt:lpstr>Что надо знать про наркотики</vt:lpstr>
      <vt:lpstr>План</vt:lpstr>
      <vt:lpstr>26 июня Международный день борьбы с наркотиками</vt:lpstr>
      <vt:lpstr>Слайд 4</vt:lpstr>
      <vt:lpstr>ЗНАЙ!</vt:lpstr>
      <vt:lpstr>Слайд 6</vt:lpstr>
      <vt:lpstr>Все города борются с наркозависимостью</vt:lpstr>
      <vt:lpstr>Слайд 8</vt:lpstr>
      <vt:lpstr>Наркоман – человек ущербный. Основное время он проводит в постоянном страхе ожидания предстоящей ломки. И в постоянном поиске новой дозы, которая все время увеличивается. И только мгновения - в кайфе. Наркоману рядом с собой надо иметь таких же ущербных, как он сам. Брат, сестра, жена, друг… ему все равно, кого присадить на иглу и лишить нормальной человеческой жизни.  </vt:lpstr>
      <vt:lpstr>За компанию!. Закинулись дозой – и в «улет». </vt:lpstr>
      <vt:lpstr>Слайд 11</vt:lpstr>
      <vt:lpstr> Всегда за недолгий и сомнительный «кайф» родителей расплачиваются дети. </vt:lpstr>
      <vt:lpstr>Если ребёнок выживает ,это приводит к более серьёзным проблемам…</vt:lpstr>
      <vt:lpstr>      Наркотики  наносят непоправимый вред здоровью   ПОСМОТРИ!  УЖАСНИСЬ УВИДЕННОМУ! </vt:lpstr>
      <vt:lpstr>После пары уколов ваши вены наполняются песком и становятся жёсткими, как стекло. Продолжайте колоться, и вы придете к нарывам и язвам в лучшем случае, а если не повезёт – к ампутации конечностей.</vt:lpstr>
      <vt:lpstr>Слайд 16</vt:lpstr>
      <vt:lpstr>Небольшая доза наркотика вызывает</vt:lpstr>
      <vt:lpstr>              ПОМНИ! ЭТО МИФЫ! </vt:lpstr>
      <vt:lpstr>Не верьте этому… Поверите- это ждет и вас…</vt:lpstr>
      <vt:lpstr>Слова и ощущения бывших наркоманов</vt:lpstr>
      <vt:lpstr>Из воспоминаний пациента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ИСХОД всегда ОДИН…</vt:lpstr>
      <vt:lpstr>              ДУМАЙ!</vt:lpstr>
      <vt:lpstr>Слайд 32</vt:lpstr>
      <vt:lpstr>Помни об этом всегда!</vt:lpstr>
      <vt:lpstr>Слайд 34</vt:lpstr>
      <vt:lpstr> Краснодарские школьники в мае сдали тесты на наркотики</vt:lpstr>
      <vt:lpstr>Слайд 36</vt:lpstr>
      <vt:lpstr>ЭТО НЕ ВАШ ВЫБОР</vt:lpstr>
      <vt:lpstr>Слайд 38</vt:lpstr>
      <vt:lpstr>Слайд 39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июня Международный день борьбы с наркотиками</dc:title>
  <dc:creator>компьютер4</dc:creator>
  <cp:lastModifiedBy>Сергей</cp:lastModifiedBy>
  <cp:revision>48</cp:revision>
  <cp:lastPrinted>1601-01-01T00:00:00Z</cp:lastPrinted>
  <dcterms:created xsi:type="dcterms:W3CDTF">2006-09-12T04:45:04Z</dcterms:created>
  <dcterms:modified xsi:type="dcterms:W3CDTF">2011-10-25T17:29:16Z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