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2" r:id="rId3"/>
    <p:sldId id="258" r:id="rId4"/>
    <p:sldId id="259" r:id="rId5"/>
    <p:sldId id="288" r:id="rId6"/>
    <p:sldId id="261" r:id="rId7"/>
    <p:sldId id="314" r:id="rId8"/>
    <p:sldId id="266" r:id="rId9"/>
    <p:sldId id="315" r:id="rId10"/>
    <p:sldId id="265" r:id="rId11"/>
    <p:sldId id="264" r:id="rId12"/>
    <p:sldId id="316" r:id="rId13"/>
    <p:sldId id="271" r:id="rId14"/>
    <p:sldId id="269" r:id="rId15"/>
    <p:sldId id="270" r:id="rId16"/>
    <p:sldId id="317" r:id="rId17"/>
    <p:sldId id="272" r:id="rId18"/>
    <p:sldId id="318" r:id="rId19"/>
    <p:sldId id="306" r:id="rId20"/>
    <p:sldId id="273" r:id="rId21"/>
    <p:sldId id="274" r:id="rId22"/>
    <p:sldId id="320" r:id="rId23"/>
    <p:sldId id="310" r:id="rId24"/>
    <p:sldId id="309" r:id="rId25"/>
    <p:sldId id="292" r:id="rId26"/>
    <p:sldId id="299" r:id="rId27"/>
    <p:sldId id="297" r:id="rId28"/>
    <p:sldId id="289" r:id="rId29"/>
    <p:sldId id="278" r:id="rId30"/>
    <p:sldId id="279" r:id="rId31"/>
    <p:sldId id="280" r:id="rId32"/>
    <p:sldId id="290" r:id="rId33"/>
    <p:sldId id="303" r:id="rId34"/>
    <p:sldId id="319" r:id="rId35"/>
    <p:sldId id="281" r:id="rId36"/>
    <p:sldId id="285" r:id="rId37"/>
    <p:sldId id="282" r:id="rId38"/>
    <p:sldId id="283" r:id="rId39"/>
    <p:sldId id="284" r:id="rId40"/>
    <p:sldId id="302" r:id="rId41"/>
    <p:sldId id="304" r:id="rId42"/>
    <p:sldId id="305" r:id="rId43"/>
    <p:sldId id="294" r:id="rId44"/>
    <p:sldId id="308" r:id="rId45"/>
    <p:sldId id="30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3C5720-E7C7-4E9E-B1A8-8142F276CDDF}" type="doc">
      <dgm:prSet loTypeId="urn:microsoft.com/office/officeart/2005/8/layout/cycle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81B069D-B40B-4B49-93FF-7678FA7D269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обеспечение органов государственного управления </a:t>
          </a:r>
          <a:r>
            <a:rPr lang="ru-RU" sz="2000" b="1" dirty="0" smtClean="0">
              <a:solidFill>
                <a:schemeClr val="bg1"/>
              </a:solidFill>
            </a:rPr>
            <a:t>информацией об </a:t>
          </a:r>
          <a:r>
            <a:rPr lang="ru-RU" sz="2000" b="1" dirty="0">
              <a:solidFill>
                <a:schemeClr val="bg1"/>
              </a:solidFill>
            </a:rPr>
            <a:t>угрозе возникновения  ЧС  </a:t>
          </a:r>
        </a:p>
      </dgm:t>
    </dgm:pt>
    <dgm:pt modelId="{3E93358A-111A-4E97-AB4F-F947FF94192D}" type="parTrans" cxnId="{9344A9F4-BD89-4E90-98FF-BCE24E36EFA2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886FB47-AE2A-437F-88D3-CA3D4777E6EC}" type="sibTrans" cxnId="{9344A9F4-BD89-4E90-98FF-BCE24E36EFA2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D3D8A8D8-B6DF-426A-8859-381795C7822C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проведение наблюдений за источниками ЧС</a:t>
          </a:r>
        </a:p>
      </dgm:t>
    </dgm:pt>
    <dgm:pt modelId="{D6017982-B696-419B-9BA3-9D389A4EBE8D}" type="parTrans" cxnId="{3D60EABA-6FB7-429B-96AA-16B3ED91BCF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416AB69-275D-4F40-966B-869CAD18B9FC}" type="sibTrans" cxnId="{3D60EABA-6FB7-429B-96AA-16B3ED91BCF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77AF2C89-6868-421A-B19C-FEA7E8806AC7}">
      <dgm:prSet phldrT="[Текст]" custT="1"/>
      <dgm:spPr/>
      <dgm:t>
        <a:bodyPr/>
        <a:lstStyle/>
        <a:p>
          <a:r>
            <a:rPr lang="ru-RU" sz="2000" b="1" i="0" dirty="0">
              <a:solidFill>
                <a:schemeClr val="bg1"/>
              </a:solidFill>
            </a:rPr>
            <a:t>сбор, обработка и анализ информации об источниках ЧС</a:t>
          </a:r>
        </a:p>
      </dgm:t>
    </dgm:pt>
    <dgm:pt modelId="{8A2C7CCE-B668-4355-8F2E-A6C1C06B9ADA}" type="sibTrans" cxnId="{1C31F144-2213-4ED4-87C0-C5A1CC8EAE7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F8032F3E-D48B-4FAA-B0AA-7CA15D75E454}" type="parTrans" cxnId="{1C31F144-2213-4ED4-87C0-C5A1CC8EAE73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2D11B39A-4B5F-43DB-8394-2AA7EDDE9217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bg1"/>
              </a:solidFill>
            </a:rPr>
            <a:t>создание банка данных по источникам ЧС</a:t>
          </a:r>
        </a:p>
      </dgm:t>
    </dgm:pt>
    <dgm:pt modelId="{0BB23A47-8059-44E8-90BE-B854C7E4F92F}" type="sibTrans" cxnId="{A32F27A1-2040-4841-9FB9-6B23568DE25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E1230BAA-5785-4FCE-BF37-8EA56730345B}" type="parTrans" cxnId="{A32F27A1-2040-4841-9FB9-6B23568DE25E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9D1809D4-1630-42C1-B5EC-DB7348A7903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прогнозирование  </a:t>
          </a:r>
          <a:r>
            <a:rPr lang="ru-RU" sz="2000" b="1" dirty="0">
              <a:solidFill>
                <a:schemeClr val="bg1"/>
              </a:solidFill>
            </a:rPr>
            <a:t>ЧС</a:t>
          </a:r>
        </a:p>
      </dgm:t>
    </dgm:pt>
    <dgm:pt modelId="{8E176C8D-885E-47D6-B2E1-B95AB68D4EB8}" type="sibTrans" cxnId="{725FE9F9-21DA-45A5-BA5F-7E14773B1316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553FFCE5-2287-45B6-BEF9-FAA8143074D7}" type="parTrans" cxnId="{725FE9F9-21DA-45A5-BA5F-7E14773B1316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514A8433-2207-473F-B821-9A5D920454AB}" type="pres">
      <dgm:prSet presAssocID="{343C5720-E7C7-4E9E-B1A8-8142F276CDD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949203-4BC1-47F4-BEAA-67B69C390E6B}" type="pres">
      <dgm:prSet presAssocID="{081B069D-B40B-4B49-93FF-7678FA7D2691}" presName="node" presStyleLbl="node1" presStyleIdx="0" presStyleCnt="5" custScaleX="234951" custScaleY="137367" custRadScaleRad="48586" custRadScaleInc="-693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43D05F-36BF-46C0-81C5-93710600B730}" type="pres">
      <dgm:prSet presAssocID="{081B069D-B40B-4B49-93FF-7678FA7D2691}" presName="spNode" presStyleCnt="0"/>
      <dgm:spPr/>
    </dgm:pt>
    <dgm:pt modelId="{223D9853-4D79-4E88-BA15-E9837CD19A52}" type="pres">
      <dgm:prSet presAssocID="{A886FB47-AE2A-437F-88D3-CA3D4777E6E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4C1F896-E35D-45DA-834B-7A22E895DD14}" type="pres">
      <dgm:prSet presAssocID="{D3D8A8D8-B6DF-426A-8859-381795C7822C}" presName="node" presStyleLbl="node1" presStyleIdx="1" presStyleCnt="5" custScaleX="149839" custScaleY="104296" custRadScaleRad="83337" custRadScaleInc="-568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9E39C-8F57-42AB-A560-EC97ECCF522D}" type="pres">
      <dgm:prSet presAssocID="{D3D8A8D8-B6DF-426A-8859-381795C7822C}" presName="spNode" presStyleCnt="0"/>
      <dgm:spPr/>
    </dgm:pt>
    <dgm:pt modelId="{0C6DB293-466E-46BB-A327-4F1FC4CD7CE4}" type="pres">
      <dgm:prSet presAssocID="{9416AB69-275D-4F40-966B-869CAD18B9F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B7EC349-EC50-460D-AE43-7FF4ED463D7E}" type="pres">
      <dgm:prSet presAssocID="{77AF2C89-6868-421A-B19C-FEA7E8806AC7}" presName="node" presStyleLbl="node1" presStyleIdx="2" presStyleCnt="5" custScaleX="135195" custScaleY="93476" custRadScaleRad="116843" custRadScaleInc="-46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C628A-B956-401A-A471-E642F4A7B33D}" type="pres">
      <dgm:prSet presAssocID="{77AF2C89-6868-421A-B19C-FEA7E8806AC7}" presName="spNode" presStyleCnt="0"/>
      <dgm:spPr/>
    </dgm:pt>
    <dgm:pt modelId="{1B9F6871-6E0B-45B5-BF9D-E5FA78E66BE7}" type="pres">
      <dgm:prSet presAssocID="{8A2C7CCE-B668-4355-8F2E-A6C1C06B9AD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8800D673-9F02-4DA7-B29D-AD6BCB754A28}" type="pres">
      <dgm:prSet presAssocID="{2D11B39A-4B5F-43DB-8394-2AA7EDDE9217}" presName="node" presStyleLbl="node1" presStyleIdx="3" presStyleCnt="5" custScaleX="148158" custScaleY="104663" custRadScaleRad="123728" custRadScaleInc="442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5DA9B-5861-4854-AD55-20ADA237ADDB}" type="pres">
      <dgm:prSet presAssocID="{2D11B39A-4B5F-43DB-8394-2AA7EDDE9217}" presName="spNode" presStyleCnt="0"/>
      <dgm:spPr/>
    </dgm:pt>
    <dgm:pt modelId="{8D7A5FDF-AE95-426F-88BC-866679ECED00}" type="pres">
      <dgm:prSet presAssocID="{0BB23A47-8059-44E8-90BE-B854C7E4F92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1516E0EE-98F9-4A75-87CA-3EDCB0F417E5}" type="pres">
      <dgm:prSet presAssocID="{9D1809D4-1630-42C1-B5EC-DB7348A79035}" presName="node" presStyleLbl="node1" presStyleIdx="4" presStyleCnt="5" custScaleX="146011" custScaleY="102699" custRadScaleRad="72433" custRadScaleInc="54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ED4682-2674-4412-8E67-E09235BF5F1A}" type="pres">
      <dgm:prSet presAssocID="{9D1809D4-1630-42C1-B5EC-DB7348A79035}" presName="spNode" presStyleCnt="0"/>
      <dgm:spPr/>
    </dgm:pt>
    <dgm:pt modelId="{60113931-06F5-4A1E-854F-C97C016D47FF}" type="pres">
      <dgm:prSet presAssocID="{8E176C8D-885E-47D6-B2E1-B95AB68D4EB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25FE9F9-21DA-45A5-BA5F-7E14773B1316}" srcId="{343C5720-E7C7-4E9E-B1A8-8142F276CDDF}" destId="{9D1809D4-1630-42C1-B5EC-DB7348A79035}" srcOrd="4" destOrd="0" parTransId="{553FFCE5-2287-45B6-BEF9-FAA8143074D7}" sibTransId="{8E176C8D-885E-47D6-B2E1-B95AB68D4EB8}"/>
    <dgm:cxn modelId="{93787635-5181-4CBF-9220-02EB7E0CFA64}" type="presOf" srcId="{0BB23A47-8059-44E8-90BE-B854C7E4F92F}" destId="{8D7A5FDF-AE95-426F-88BC-866679ECED00}" srcOrd="0" destOrd="0" presId="urn:microsoft.com/office/officeart/2005/8/layout/cycle6"/>
    <dgm:cxn modelId="{14E0B923-9867-4DB4-BC22-97DA494A421B}" type="presOf" srcId="{343C5720-E7C7-4E9E-B1A8-8142F276CDDF}" destId="{514A8433-2207-473F-B821-9A5D920454AB}" srcOrd="0" destOrd="0" presId="urn:microsoft.com/office/officeart/2005/8/layout/cycle6"/>
    <dgm:cxn modelId="{C9C1B003-2FBB-4C9D-8FEC-A02F78B37432}" type="presOf" srcId="{2D11B39A-4B5F-43DB-8394-2AA7EDDE9217}" destId="{8800D673-9F02-4DA7-B29D-AD6BCB754A28}" srcOrd="0" destOrd="0" presId="urn:microsoft.com/office/officeart/2005/8/layout/cycle6"/>
    <dgm:cxn modelId="{4FD24AD2-89FB-4D6B-A028-E44A3BE587EE}" type="presOf" srcId="{8A2C7CCE-B668-4355-8F2E-A6C1C06B9ADA}" destId="{1B9F6871-6E0B-45B5-BF9D-E5FA78E66BE7}" srcOrd="0" destOrd="0" presId="urn:microsoft.com/office/officeart/2005/8/layout/cycle6"/>
    <dgm:cxn modelId="{30F83946-5F52-46F1-8324-0BDFDEE79EA9}" type="presOf" srcId="{D3D8A8D8-B6DF-426A-8859-381795C7822C}" destId="{24C1F896-E35D-45DA-834B-7A22E895DD14}" srcOrd="0" destOrd="0" presId="urn:microsoft.com/office/officeart/2005/8/layout/cycle6"/>
    <dgm:cxn modelId="{5747C860-ED40-4EFD-B5EC-ED4AF91D53EF}" type="presOf" srcId="{081B069D-B40B-4B49-93FF-7678FA7D2691}" destId="{51949203-4BC1-47F4-BEAA-67B69C390E6B}" srcOrd="0" destOrd="0" presId="urn:microsoft.com/office/officeart/2005/8/layout/cycle6"/>
    <dgm:cxn modelId="{454E6CF1-91B1-4273-9964-3AFFE5FE2E46}" type="presOf" srcId="{9416AB69-275D-4F40-966B-869CAD18B9FC}" destId="{0C6DB293-466E-46BB-A327-4F1FC4CD7CE4}" srcOrd="0" destOrd="0" presId="urn:microsoft.com/office/officeart/2005/8/layout/cycle6"/>
    <dgm:cxn modelId="{9344A9F4-BD89-4E90-98FF-BCE24E36EFA2}" srcId="{343C5720-E7C7-4E9E-B1A8-8142F276CDDF}" destId="{081B069D-B40B-4B49-93FF-7678FA7D2691}" srcOrd="0" destOrd="0" parTransId="{3E93358A-111A-4E97-AB4F-F947FF94192D}" sibTransId="{A886FB47-AE2A-437F-88D3-CA3D4777E6EC}"/>
    <dgm:cxn modelId="{BAA44B90-003F-45C7-BEF0-DDDECC1FD8B3}" type="presOf" srcId="{A886FB47-AE2A-437F-88D3-CA3D4777E6EC}" destId="{223D9853-4D79-4E88-BA15-E9837CD19A52}" srcOrd="0" destOrd="0" presId="urn:microsoft.com/office/officeart/2005/8/layout/cycle6"/>
    <dgm:cxn modelId="{0C2C26FE-6875-4803-9ADD-D3AC470CCE43}" type="presOf" srcId="{77AF2C89-6868-421A-B19C-FEA7E8806AC7}" destId="{8B7EC349-EC50-460D-AE43-7FF4ED463D7E}" srcOrd="0" destOrd="0" presId="urn:microsoft.com/office/officeart/2005/8/layout/cycle6"/>
    <dgm:cxn modelId="{B8BDE19D-3856-4B5C-ABEF-0D52CC56AE18}" type="presOf" srcId="{9D1809D4-1630-42C1-B5EC-DB7348A79035}" destId="{1516E0EE-98F9-4A75-87CA-3EDCB0F417E5}" srcOrd="0" destOrd="0" presId="urn:microsoft.com/office/officeart/2005/8/layout/cycle6"/>
    <dgm:cxn modelId="{C9A45373-3621-44DC-8C03-CE6223BC042E}" type="presOf" srcId="{8E176C8D-885E-47D6-B2E1-B95AB68D4EB8}" destId="{60113931-06F5-4A1E-854F-C97C016D47FF}" srcOrd="0" destOrd="0" presId="urn:microsoft.com/office/officeart/2005/8/layout/cycle6"/>
    <dgm:cxn modelId="{3D60EABA-6FB7-429B-96AA-16B3ED91BCFE}" srcId="{343C5720-E7C7-4E9E-B1A8-8142F276CDDF}" destId="{D3D8A8D8-B6DF-426A-8859-381795C7822C}" srcOrd="1" destOrd="0" parTransId="{D6017982-B696-419B-9BA3-9D389A4EBE8D}" sibTransId="{9416AB69-275D-4F40-966B-869CAD18B9FC}"/>
    <dgm:cxn modelId="{A32F27A1-2040-4841-9FB9-6B23568DE25E}" srcId="{343C5720-E7C7-4E9E-B1A8-8142F276CDDF}" destId="{2D11B39A-4B5F-43DB-8394-2AA7EDDE9217}" srcOrd="3" destOrd="0" parTransId="{E1230BAA-5785-4FCE-BF37-8EA56730345B}" sibTransId="{0BB23A47-8059-44E8-90BE-B854C7E4F92F}"/>
    <dgm:cxn modelId="{1C31F144-2213-4ED4-87C0-C5A1CC8EAE73}" srcId="{343C5720-E7C7-4E9E-B1A8-8142F276CDDF}" destId="{77AF2C89-6868-421A-B19C-FEA7E8806AC7}" srcOrd="2" destOrd="0" parTransId="{F8032F3E-D48B-4FAA-B0AA-7CA15D75E454}" sibTransId="{8A2C7CCE-B668-4355-8F2E-A6C1C06B9ADA}"/>
    <dgm:cxn modelId="{000FFFB8-B447-4441-A3E1-59E56B8E04B7}" type="presParOf" srcId="{514A8433-2207-473F-B821-9A5D920454AB}" destId="{51949203-4BC1-47F4-BEAA-67B69C390E6B}" srcOrd="0" destOrd="0" presId="urn:microsoft.com/office/officeart/2005/8/layout/cycle6"/>
    <dgm:cxn modelId="{4574869A-438E-4D1E-AE0C-BFC7C3C91313}" type="presParOf" srcId="{514A8433-2207-473F-B821-9A5D920454AB}" destId="{8543D05F-36BF-46C0-81C5-93710600B730}" srcOrd="1" destOrd="0" presId="urn:microsoft.com/office/officeart/2005/8/layout/cycle6"/>
    <dgm:cxn modelId="{C32C88A6-5254-4B1E-A62D-0E25756AD062}" type="presParOf" srcId="{514A8433-2207-473F-B821-9A5D920454AB}" destId="{223D9853-4D79-4E88-BA15-E9837CD19A52}" srcOrd="2" destOrd="0" presId="urn:microsoft.com/office/officeart/2005/8/layout/cycle6"/>
    <dgm:cxn modelId="{80FC7F8D-FDBB-4820-9F5A-321EE094F7D2}" type="presParOf" srcId="{514A8433-2207-473F-B821-9A5D920454AB}" destId="{24C1F896-E35D-45DA-834B-7A22E895DD14}" srcOrd="3" destOrd="0" presId="urn:microsoft.com/office/officeart/2005/8/layout/cycle6"/>
    <dgm:cxn modelId="{F06D3907-F5C2-4D34-A558-610A3E9A9CEA}" type="presParOf" srcId="{514A8433-2207-473F-B821-9A5D920454AB}" destId="{8A09E39C-8F57-42AB-A560-EC97ECCF522D}" srcOrd="4" destOrd="0" presId="urn:microsoft.com/office/officeart/2005/8/layout/cycle6"/>
    <dgm:cxn modelId="{B86D4FE5-629B-458C-B14A-F5E952ED0EBA}" type="presParOf" srcId="{514A8433-2207-473F-B821-9A5D920454AB}" destId="{0C6DB293-466E-46BB-A327-4F1FC4CD7CE4}" srcOrd="5" destOrd="0" presId="urn:microsoft.com/office/officeart/2005/8/layout/cycle6"/>
    <dgm:cxn modelId="{B384EFEB-A3AE-44A5-8171-0A84DC918EB8}" type="presParOf" srcId="{514A8433-2207-473F-B821-9A5D920454AB}" destId="{8B7EC349-EC50-460D-AE43-7FF4ED463D7E}" srcOrd="6" destOrd="0" presId="urn:microsoft.com/office/officeart/2005/8/layout/cycle6"/>
    <dgm:cxn modelId="{D5185FF8-969C-4F0C-BFEA-5FEE1AD84F0F}" type="presParOf" srcId="{514A8433-2207-473F-B821-9A5D920454AB}" destId="{4C3C628A-B956-401A-A471-E642F4A7B33D}" srcOrd="7" destOrd="0" presId="urn:microsoft.com/office/officeart/2005/8/layout/cycle6"/>
    <dgm:cxn modelId="{40D34465-C0E7-49C3-B6D3-83CD478CAAAE}" type="presParOf" srcId="{514A8433-2207-473F-B821-9A5D920454AB}" destId="{1B9F6871-6E0B-45B5-BF9D-E5FA78E66BE7}" srcOrd="8" destOrd="0" presId="urn:microsoft.com/office/officeart/2005/8/layout/cycle6"/>
    <dgm:cxn modelId="{6EA8F0FE-D42A-4B74-9D13-477EFFC72533}" type="presParOf" srcId="{514A8433-2207-473F-B821-9A5D920454AB}" destId="{8800D673-9F02-4DA7-B29D-AD6BCB754A28}" srcOrd="9" destOrd="0" presId="urn:microsoft.com/office/officeart/2005/8/layout/cycle6"/>
    <dgm:cxn modelId="{2E06D458-CF14-4591-B9DE-4C646B2FDCFB}" type="presParOf" srcId="{514A8433-2207-473F-B821-9A5D920454AB}" destId="{FDB5DA9B-5861-4854-AD55-20ADA237ADDB}" srcOrd="10" destOrd="0" presId="urn:microsoft.com/office/officeart/2005/8/layout/cycle6"/>
    <dgm:cxn modelId="{A30CED44-93F9-4327-ACF9-9045D9F5F4CA}" type="presParOf" srcId="{514A8433-2207-473F-B821-9A5D920454AB}" destId="{8D7A5FDF-AE95-426F-88BC-866679ECED00}" srcOrd="11" destOrd="0" presId="urn:microsoft.com/office/officeart/2005/8/layout/cycle6"/>
    <dgm:cxn modelId="{635C7234-0866-4A03-9BD6-F44ECBDB3F62}" type="presParOf" srcId="{514A8433-2207-473F-B821-9A5D920454AB}" destId="{1516E0EE-98F9-4A75-87CA-3EDCB0F417E5}" srcOrd="12" destOrd="0" presId="urn:microsoft.com/office/officeart/2005/8/layout/cycle6"/>
    <dgm:cxn modelId="{A06791CE-7A07-4854-ACE4-96AA0F8DFCB8}" type="presParOf" srcId="{514A8433-2207-473F-B821-9A5D920454AB}" destId="{47ED4682-2674-4412-8E67-E09235BF5F1A}" srcOrd="13" destOrd="0" presId="urn:microsoft.com/office/officeart/2005/8/layout/cycle6"/>
    <dgm:cxn modelId="{90A168A1-4B1E-489C-8469-F4227E504796}" type="presParOf" srcId="{514A8433-2207-473F-B821-9A5D920454AB}" destId="{60113931-06F5-4A1E-854F-C97C016D47FF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949203-4BC1-47F4-BEAA-67B69C390E6B}">
      <dsp:nvSpPr>
        <dsp:cNvPr id="0" name=""/>
        <dsp:cNvSpPr/>
      </dsp:nvSpPr>
      <dsp:spPr>
        <a:xfrm>
          <a:off x="857256" y="5072094"/>
          <a:ext cx="5007267" cy="19029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обеспечение органов государственного управления </a:t>
          </a:r>
          <a:r>
            <a:rPr lang="ru-RU" sz="2000" b="1" kern="1200" dirty="0" smtClean="0">
              <a:solidFill>
                <a:schemeClr val="bg1"/>
              </a:solidFill>
            </a:rPr>
            <a:t>информацией об </a:t>
          </a:r>
          <a:r>
            <a:rPr lang="ru-RU" sz="2000" b="1" kern="1200" dirty="0">
              <a:solidFill>
                <a:schemeClr val="bg1"/>
              </a:solidFill>
            </a:rPr>
            <a:t>угрозе возникновения  ЧС  </a:t>
          </a:r>
        </a:p>
      </dsp:txBody>
      <dsp:txXfrm>
        <a:off x="857256" y="5072094"/>
        <a:ext cx="5007267" cy="1902914"/>
      </dsp:txXfrm>
    </dsp:sp>
    <dsp:sp modelId="{223D9853-4D79-4E88-BA15-E9837CD19A52}">
      <dsp:nvSpPr>
        <dsp:cNvPr id="0" name=""/>
        <dsp:cNvSpPr/>
      </dsp:nvSpPr>
      <dsp:spPr>
        <a:xfrm>
          <a:off x="1797022" y="323320"/>
          <a:ext cx="5536301" cy="5536301"/>
        </a:xfrm>
        <a:custGeom>
          <a:avLst/>
          <a:gdLst/>
          <a:ahLst/>
          <a:cxnLst/>
          <a:rect l="0" t="0" r="0" b="0"/>
          <a:pathLst>
            <a:path>
              <a:moveTo>
                <a:pt x="828652" y="4743246"/>
              </a:moveTo>
              <a:arcTo wR="2768150" hR="2768150" stAng="8068739" swAng="9648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1F896-E35D-45DA-834B-7A22E895DD14}">
      <dsp:nvSpPr>
        <dsp:cNvPr id="0" name=""/>
        <dsp:cNvSpPr/>
      </dsp:nvSpPr>
      <dsp:spPr>
        <a:xfrm>
          <a:off x="0" y="3000394"/>
          <a:ext cx="3193363" cy="144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проведение наблюдений за источниками ЧС</a:t>
          </a:r>
        </a:p>
      </dsp:txBody>
      <dsp:txXfrm>
        <a:off x="0" y="3000394"/>
        <a:ext cx="3193363" cy="1444789"/>
      </dsp:txXfrm>
    </dsp:sp>
    <dsp:sp modelId="{0C6DB293-466E-46BB-A327-4F1FC4CD7CE4}">
      <dsp:nvSpPr>
        <dsp:cNvPr id="0" name=""/>
        <dsp:cNvSpPr/>
      </dsp:nvSpPr>
      <dsp:spPr>
        <a:xfrm>
          <a:off x="1867053" y="1424596"/>
          <a:ext cx="5536301" cy="5536301"/>
        </a:xfrm>
        <a:custGeom>
          <a:avLst/>
          <a:gdLst/>
          <a:ahLst/>
          <a:cxnLst/>
          <a:rect l="0" t="0" r="0" b="0"/>
          <a:pathLst>
            <a:path>
              <a:moveTo>
                <a:pt x="280363" y="1554242"/>
              </a:moveTo>
              <a:arcTo wR="2768150" hR="2768150" stAng="12360595" swAng="30144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C349-EC50-460D-AE43-7FF4ED463D7E}">
      <dsp:nvSpPr>
        <dsp:cNvPr id="0" name=""/>
        <dsp:cNvSpPr/>
      </dsp:nvSpPr>
      <dsp:spPr>
        <a:xfrm>
          <a:off x="4000524" y="1357326"/>
          <a:ext cx="2881270" cy="1294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>
              <a:solidFill>
                <a:schemeClr val="bg1"/>
              </a:solidFill>
            </a:rPr>
            <a:t>сбор, обработка и анализ информации об источниках ЧС</a:t>
          </a:r>
        </a:p>
      </dsp:txBody>
      <dsp:txXfrm>
        <a:off x="4000524" y="1357326"/>
        <a:ext cx="2881270" cy="1294902"/>
      </dsp:txXfrm>
    </dsp:sp>
    <dsp:sp modelId="{1B9F6871-6E0B-45B5-BF9D-E5FA78E66BE7}">
      <dsp:nvSpPr>
        <dsp:cNvPr id="0" name=""/>
        <dsp:cNvSpPr/>
      </dsp:nvSpPr>
      <dsp:spPr>
        <a:xfrm>
          <a:off x="745230" y="-899351"/>
          <a:ext cx="5536301" cy="5536301"/>
        </a:xfrm>
        <a:custGeom>
          <a:avLst/>
          <a:gdLst/>
          <a:ahLst/>
          <a:cxnLst/>
          <a:rect l="0" t="0" r="0" b="0"/>
          <a:pathLst>
            <a:path>
              <a:moveTo>
                <a:pt x="5407687" y="3602118"/>
              </a:moveTo>
              <a:arcTo wR="2768150" hR="2768150" stAng="1052044" swAng="85872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00D673-9F02-4DA7-B29D-AD6BCB754A28}">
      <dsp:nvSpPr>
        <dsp:cNvPr id="0" name=""/>
        <dsp:cNvSpPr/>
      </dsp:nvSpPr>
      <dsp:spPr>
        <a:xfrm>
          <a:off x="0" y="1285879"/>
          <a:ext cx="3157537" cy="14498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chemeClr val="bg1"/>
              </a:solidFill>
            </a:rPr>
            <a:t>создание банка данных по источникам ЧС</a:t>
          </a:r>
        </a:p>
      </dsp:txBody>
      <dsp:txXfrm>
        <a:off x="0" y="1285879"/>
        <a:ext cx="3157537" cy="1449873"/>
      </dsp:txXfrm>
    </dsp:sp>
    <dsp:sp modelId="{8D7A5FDF-AE95-426F-88BC-866679ECED00}">
      <dsp:nvSpPr>
        <dsp:cNvPr id="0" name=""/>
        <dsp:cNvSpPr/>
      </dsp:nvSpPr>
      <dsp:spPr>
        <a:xfrm>
          <a:off x="-675406" y="1118553"/>
          <a:ext cx="5536301" cy="5536301"/>
        </a:xfrm>
        <a:custGeom>
          <a:avLst/>
          <a:gdLst/>
          <a:ahLst/>
          <a:cxnLst/>
          <a:rect l="0" t="0" r="0" b="0"/>
          <a:pathLst>
            <a:path>
              <a:moveTo>
                <a:pt x="3853979" y="221852"/>
              </a:moveTo>
              <a:arcTo wR="2768150" hR="2768150" stAng="17585704" swAng="28655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6E0EE-98F9-4A75-87CA-3EDCB0F417E5}">
      <dsp:nvSpPr>
        <dsp:cNvPr id="0" name=""/>
        <dsp:cNvSpPr/>
      </dsp:nvSpPr>
      <dsp:spPr>
        <a:xfrm>
          <a:off x="3857644" y="3000397"/>
          <a:ext cx="3111781" cy="14226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прогнозирование  </a:t>
          </a:r>
          <a:r>
            <a:rPr lang="ru-RU" sz="2000" b="1" kern="1200" dirty="0">
              <a:solidFill>
                <a:schemeClr val="bg1"/>
              </a:solidFill>
            </a:rPr>
            <a:t>ЧС</a:t>
          </a:r>
        </a:p>
      </dsp:txBody>
      <dsp:txXfrm>
        <a:off x="3857644" y="3000397"/>
        <a:ext cx="3111781" cy="1422666"/>
      </dsp:txXfrm>
    </dsp:sp>
    <dsp:sp modelId="{60113931-06F5-4A1E-854F-C97C016D47FF}">
      <dsp:nvSpPr>
        <dsp:cNvPr id="0" name=""/>
        <dsp:cNvSpPr/>
      </dsp:nvSpPr>
      <dsp:spPr>
        <a:xfrm>
          <a:off x="-318707" y="164249"/>
          <a:ext cx="5536301" cy="5536301"/>
        </a:xfrm>
        <a:custGeom>
          <a:avLst/>
          <a:gdLst/>
          <a:ahLst/>
          <a:cxnLst/>
          <a:rect l="0" t="0" r="0" b="0"/>
          <a:pathLst>
            <a:path>
              <a:moveTo>
                <a:pt x="5095970" y="4266120"/>
              </a:moveTo>
              <a:arcTo wR="2768150" hR="2768150" stAng="1965695" swAng="10608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72FD-FC55-4851-8068-BCDFDD229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83474-10E5-4EE4-9776-BF804C881424}" type="datetimeFigureOut">
              <a:rPr lang="ru-RU" smtClean="0"/>
              <a:pPr/>
              <a:t>03.11.2011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629B8-AA75-43B7-9475-1752FB807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centre.ua/truck/04/01/images/10/POGARKI-03.jpg" TargetMode="External"/><Relationship Id="rId2" Type="http://schemas.openxmlformats.org/officeDocument/2006/relationships/slide" Target="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xpetra.ru/uploads/thumbnails/uploads/images-db/415_5436661_460x500.j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rt5.karelia.ru/photo/16/166/42508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C000"/>
                </a:solidFill>
                <a:latin typeface="Arial Black" pitchFamily="34" charset="0"/>
              </a:rPr>
              <a:t>Основные мероприятия, проводимые в РФ, </a:t>
            </a:r>
            <a:br>
              <a:rPr lang="ru-RU" sz="48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rgbClr val="FFC000"/>
                </a:solidFill>
                <a:latin typeface="Arial Black" pitchFamily="34" charset="0"/>
              </a:rPr>
              <a:t>по защите населения </a:t>
            </a:r>
            <a:br>
              <a:rPr lang="ru-RU" sz="4800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sz="4800" dirty="0" smtClean="0">
                <a:solidFill>
                  <a:srgbClr val="FFC000"/>
                </a:solidFill>
                <a:latin typeface="Arial Black" pitchFamily="34" charset="0"/>
              </a:rPr>
              <a:t>от чрезвычайных ситуаций  мирного и военного времени</a:t>
            </a:r>
            <a:endParaRPr lang="ru-RU" sz="4800" dirty="0"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1565266" cy="63343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лавины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www.mountain.ru/useful/lavin/2002/lavin_guid/102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286388"/>
            <a:ext cx="1993894" cy="8048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FFC000"/>
                </a:solidFill>
              </a:rPr>
              <a:t>цунами</a:t>
            </a:r>
            <a:endParaRPr lang="ru-RU" sz="36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www.kapitan.ru/novosti/2007-04-20/image00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111" r="9111"/>
          <a:stretch>
            <a:fillRect/>
          </a:stretch>
        </p:blipFill>
        <p:spPr bwMode="auto">
          <a:xfrm>
            <a:off x="785786" y="357166"/>
            <a:ext cx="7000924" cy="5072098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Создание РСЧС</a:t>
            </a:r>
          </a:p>
        </p:txBody>
      </p:sp>
      <p:pic>
        <p:nvPicPr>
          <p:cNvPr id="5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28596" y="285729"/>
            <a:ext cx="1065242" cy="11430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714489"/>
            <a:ext cx="8072494" cy="45735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Постановление о создании  РСЧС было принято в апреле 1992г.,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 в 1995г. – организация  была преобразована в Единую государственную систему предупреждения и ликвидации чрезвычайных ситуаций.</a:t>
            </a:r>
          </a:p>
          <a:p>
            <a:pPr>
              <a:lnSpc>
                <a:spcPct val="80000"/>
              </a:lnSpc>
            </a:pPr>
            <a:endParaRPr lang="ru-RU" sz="2800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Государство создало эту систему для </a:t>
            </a:r>
            <a:r>
              <a:rPr lang="ru-RU" sz="2800" b="1" dirty="0" smtClean="0">
                <a:solidFill>
                  <a:srgbClr val="FFC000"/>
                </a:solidFill>
              </a:rPr>
              <a:t>объединения усилий 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</a:rPr>
              <a:t>центральных органов федеральной исполнительной власти субъектов Российской Федерации, городов и районов, а также различных организаций, учреждений и предприятий, их сил и средств по предупреждению и ликвидации чрезвычайных ситуаций.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35785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Основные задачи </a:t>
            </a:r>
            <a:br>
              <a:rPr lang="ru-RU" dirty="0" smtClean="0">
                <a:solidFill>
                  <a:schemeClr val="bg2"/>
                </a:solidFill>
              </a:rPr>
            </a:br>
            <a:r>
              <a:rPr lang="ru-RU" dirty="0" smtClean="0">
                <a:solidFill>
                  <a:schemeClr val="bg2"/>
                </a:solidFill>
              </a:rPr>
              <a:t>Единой государственной системы предупреждения и ликвидации чрезвычайных ситуаций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714356"/>
            <a:ext cx="6500858" cy="4216539"/>
          </a:xfrm>
          <a:prstGeom prst="rect">
            <a:avLst/>
          </a:prstGeom>
          <a:ln w="76200"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ru-RU" sz="5400" b="1" dirty="0" smtClean="0">
                <a:solidFill>
                  <a:srgbClr val="FFFF00"/>
                </a:solidFill>
              </a:rPr>
              <a:t>-</a:t>
            </a:r>
            <a:r>
              <a:rPr lang="ru-RU" sz="5400" b="1" dirty="0">
                <a:solidFill>
                  <a:srgbClr val="FFFF00"/>
                </a:solidFill>
              </a:rPr>
              <a:t>п</a:t>
            </a:r>
            <a:r>
              <a:rPr lang="ru-RU" sz="5400" b="1" dirty="0" smtClean="0">
                <a:solidFill>
                  <a:srgbClr val="FFFF00"/>
                </a:solidFill>
              </a:rPr>
              <a:t>редупреждение </a:t>
            </a:r>
            <a:r>
              <a:rPr lang="ru-RU" sz="4000" b="1" dirty="0" smtClean="0">
                <a:solidFill>
                  <a:srgbClr val="FFFF00"/>
                </a:solidFill>
              </a:rPr>
              <a:t>чрезвычайной ситуации</a:t>
            </a:r>
          </a:p>
          <a:p>
            <a:pPr marL="514350" indent="-514350">
              <a:buAutoNum type="arabicPeriod"/>
            </a:pPr>
            <a:endParaRPr lang="ru-RU" sz="4000" b="1" dirty="0">
              <a:solidFill>
                <a:srgbClr val="FFFF00"/>
              </a:solidFill>
            </a:endParaRPr>
          </a:p>
          <a:p>
            <a:pPr marL="514350" indent="-514350"/>
            <a:r>
              <a:rPr lang="ru-RU" sz="4000" b="1" dirty="0">
                <a:solidFill>
                  <a:srgbClr val="FFFF00"/>
                </a:solidFill>
              </a:rPr>
              <a:t>-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>
                <a:solidFill>
                  <a:srgbClr val="FFFF00"/>
                </a:solidFill>
              </a:rPr>
              <a:t>л</a:t>
            </a:r>
            <a:r>
              <a:rPr lang="ru-RU" sz="5400" b="1" dirty="0" smtClean="0">
                <a:solidFill>
                  <a:srgbClr val="FFFF00"/>
                </a:solidFill>
              </a:rPr>
              <a:t>иквидация </a:t>
            </a:r>
            <a:r>
              <a:rPr lang="ru-RU" sz="4000" b="1" dirty="0" smtClean="0">
                <a:solidFill>
                  <a:srgbClr val="FFFF00"/>
                </a:solidFill>
              </a:rPr>
              <a:t> чрезвычайной ситуации</a:t>
            </a:r>
          </a:p>
          <a:p>
            <a:pPr marL="514350" indent="-514350"/>
            <a:r>
              <a:rPr lang="ru-RU" sz="4000" dirty="0" smtClean="0"/>
              <a:t> </a:t>
            </a:r>
            <a:endParaRPr lang="ru-RU" sz="40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предупреждение </a:t>
            </a:r>
            <a:r>
              <a:rPr lang="ru-RU" b="1" dirty="0" smtClean="0">
                <a:solidFill>
                  <a:srgbClr val="FFFF00"/>
                </a:solidFill>
              </a:rPr>
              <a:t>чрезвычайной ситуации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Предупреждение чрезвычайной ситуации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143932" cy="4401205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perspectiveBelow"/>
            <a:lightRig rig="flat" dir="t"/>
          </a:scene3d>
          <a:sp3d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Это комплекс мероприятий, проводимых заблаговременно и направленных на максимально возможное уменьшение риска возникновения чрезвычайной ситуации, а также на сохранение здоровья людей.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4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ликвидация </a:t>
            </a:r>
            <a:r>
              <a:rPr lang="ru-RU" b="1" dirty="0" smtClean="0">
                <a:solidFill>
                  <a:srgbClr val="FFFF00"/>
                </a:solidFill>
              </a:rPr>
              <a:t> чрезвычайной ситуации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290"/>
            <a:ext cx="7772400" cy="1538310"/>
          </a:xfr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ru-RU" sz="4000" b="1" dirty="0" smtClean="0"/>
              <a:t>Ликвидация чрезвычайных ситуаций</a:t>
            </a:r>
            <a:r>
              <a:rPr lang="ru-RU" sz="4000" dirty="0" smtClean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5715000" cy="4114800"/>
          </a:xfrm>
          <a:scene3d>
            <a:camera prst="obliqueBottom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Ликвидация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чрезвычайных ситуаций - это аварийно-спасательные и другие неотложные работы, проводимые при возникновении чрезвычайных ситуаций и направленные на спасение жизни и сохранение здоровья людей </a:t>
            </a:r>
          </a:p>
        </p:txBody>
      </p:sp>
      <p:pic>
        <p:nvPicPr>
          <p:cNvPr id="22532" name="Picture 5" descr="pozhar2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0" y="2285992"/>
            <a:ext cx="2528888" cy="2643206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Мониторинг</a:t>
            </a:r>
            <a:br>
              <a:rPr lang="ru-RU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</a:t>
            </a:r>
            <a:br>
              <a:rPr lang="ru-RU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прогнозирование  чрезвычайных ситуаций</a:t>
            </a:r>
            <a:endParaRPr lang="ru-RU" sz="6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550072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Основные мероприятия по защите  населения от ЧС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829180" cy="635798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09600" indent="-609600"/>
            <a:r>
              <a:rPr lang="ru-RU" sz="3300" b="1" dirty="0" smtClean="0">
                <a:solidFill>
                  <a:schemeClr val="bg1"/>
                </a:solidFill>
                <a:hlinkClick r:id="rId2" action="ppaction://hlinksldjump"/>
              </a:rPr>
              <a:t>Мониторинг и прогнозирование ЧС;</a:t>
            </a:r>
            <a:endParaRPr lang="ru-RU" sz="3300" b="1" dirty="0" smtClean="0">
              <a:solidFill>
                <a:schemeClr val="bg1"/>
              </a:solidFill>
            </a:endParaRPr>
          </a:p>
          <a:p>
            <a:pPr marL="609600" indent="-609600"/>
            <a:r>
              <a:rPr lang="ru-RU" sz="3300" dirty="0" smtClean="0">
                <a:solidFill>
                  <a:schemeClr val="bg1"/>
                </a:solidFill>
                <a:hlinkClick r:id="" action="ppaction://noaction"/>
              </a:rPr>
              <a:t>Оповещение населения об угрозе возникновения ЧС;</a:t>
            </a:r>
            <a:endParaRPr lang="ru-RU" sz="3300" dirty="0" smtClean="0">
              <a:solidFill>
                <a:schemeClr val="bg1"/>
              </a:solidFill>
            </a:endParaRPr>
          </a:p>
          <a:p>
            <a:pPr marL="609600" indent="-609600"/>
            <a:r>
              <a:rPr lang="ru-RU" sz="3300" dirty="0" smtClean="0">
                <a:solidFill>
                  <a:schemeClr val="bg1"/>
                </a:solidFill>
                <a:hlinkClick r:id="" action="ppaction://noaction"/>
              </a:rPr>
              <a:t>Инженерная защита населения и территорий;</a:t>
            </a:r>
            <a:endParaRPr lang="ru-RU" sz="3300" dirty="0" smtClean="0">
              <a:solidFill>
                <a:schemeClr val="bg1"/>
              </a:solidFill>
            </a:endParaRPr>
          </a:p>
          <a:p>
            <a:pPr marL="609600" indent="-609600"/>
            <a:r>
              <a:rPr lang="ru-RU" sz="3300" dirty="0" smtClean="0">
                <a:solidFill>
                  <a:schemeClr val="bg1"/>
                </a:solidFill>
                <a:hlinkClick r:id="" action="ppaction://noaction"/>
              </a:rPr>
              <a:t>Подготовка населения к действиям в ЧС;</a:t>
            </a:r>
            <a:endParaRPr lang="ru-RU" sz="3300" dirty="0" smtClean="0">
              <a:solidFill>
                <a:schemeClr val="bg1"/>
              </a:solidFill>
            </a:endParaRPr>
          </a:p>
          <a:p>
            <a:pPr marL="609600" indent="-609600"/>
            <a:r>
              <a:rPr lang="ru-RU" sz="3300" dirty="0" smtClean="0">
                <a:solidFill>
                  <a:schemeClr val="bg1"/>
                </a:solidFill>
                <a:hlinkClick r:id="" action="ppaction://noaction"/>
              </a:rPr>
              <a:t>Эвакуация населения из опасных районов;</a:t>
            </a:r>
            <a:endParaRPr lang="ru-RU" sz="3300" dirty="0" smtClean="0">
              <a:solidFill>
                <a:schemeClr val="bg1"/>
              </a:solidFill>
            </a:endParaRPr>
          </a:p>
          <a:p>
            <a:pPr marL="609600" indent="-609600"/>
            <a:r>
              <a:rPr lang="ru-RU" sz="3300" dirty="0" smtClean="0">
                <a:solidFill>
                  <a:schemeClr val="bg1"/>
                </a:solidFill>
                <a:hlinkClick r:id="" action="ppaction://noaction"/>
              </a:rPr>
              <a:t>Организация аварийно-спасательных работ</a:t>
            </a:r>
            <a:endParaRPr lang="ru-RU" sz="33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Picture 5" descr="Картинка 33 из 328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9156" y="714357"/>
            <a:ext cx="3347686" cy="478634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753429"/>
            <a:ext cx="807249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29325" algn="l"/>
              </a:tabLst>
            </a:pPr>
            <a:r>
              <a:rPr lang="ru-RU" sz="4400" b="1" dirty="0" smtClean="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истема, 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29325" algn="l"/>
              </a:tabLs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направленная на  наблюдение и предвидение ЧС, составляет общее понятие   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мониторинг и прогнозирование  чрезвычайных ситуаций».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4329114" cy="555468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Мониторинг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dirty="0">
                <a:solidFill>
                  <a:schemeClr val="bg1"/>
                </a:solidFill>
              </a:rPr>
              <a:t>это </a:t>
            </a:r>
            <a:r>
              <a:rPr lang="ru-RU" sz="3200" dirty="0">
                <a:solidFill>
                  <a:schemeClr val="bg1"/>
                </a:solidFill>
              </a:rPr>
              <a:t>наблюдение за </a:t>
            </a:r>
            <a:r>
              <a:rPr lang="ru-RU" sz="3200" dirty="0" smtClean="0">
                <a:solidFill>
                  <a:schemeClr val="bg1"/>
                </a:solidFill>
              </a:rPr>
              <a:t>состоянием окружающей среды </a:t>
            </a:r>
            <a:r>
              <a:rPr lang="ru-RU" dirty="0" smtClean="0">
                <a:solidFill>
                  <a:schemeClr val="bg1"/>
                </a:solidFill>
              </a:rPr>
              <a:t>(атмосферы,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гидросферы</a:t>
            </a:r>
            <a:r>
              <a:rPr lang="ru-RU" dirty="0">
                <a:solidFill>
                  <a:schemeClr val="bg1"/>
                </a:solidFill>
              </a:rPr>
              <a:t>, биосферы, а также техногенных систем) </a:t>
            </a:r>
            <a:r>
              <a:rPr lang="ru-RU" sz="3200" dirty="0">
                <a:solidFill>
                  <a:schemeClr val="bg1"/>
                </a:solidFill>
              </a:rPr>
              <a:t>с целью ее контроля, прогноза и охраны.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Picture 5" descr="fot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752600"/>
            <a:ext cx="3690934" cy="34623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785926"/>
            <a:ext cx="7215238" cy="4143404"/>
          </a:xfr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Основные направления деятельности  РСЧС по мониторингу и прогнозированию  чрезвычайных ситуаций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214414" y="-928718"/>
          <a:ext cx="7397780" cy="873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429684" cy="5570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C000"/>
                </a:solidFill>
              </a:rPr>
              <a:t>Основные цели  мониторинга и  прогнозирования ЧС</a:t>
            </a:r>
          </a:p>
          <a:p>
            <a:pPr algn="ctr"/>
            <a:endParaRPr lang="ru-RU" sz="2000" dirty="0" smtClean="0">
              <a:solidFill>
                <a:srgbClr val="FFC000"/>
              </a:solidFill>
            </a:endParaRPr>
          </a:p>
          <a:p>
            <a:pPr algn="just">
              <a:buFontTx/>
              <a:buChar char="-"/>
            </a:pPr>
            <a:r>
              <a:rPr lang="ru-RU" sz="2000" dirty="0" smtClean="0"/>
              <a:t>снижение риска и смягчение последствий ЧС природного и техногенного характера;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    - определение </a:t>
            </a:r>
            <a:r>
              <a:rPr lang="ru-RU" sz="2000" b="1" dirty="0" smtClean="0">
                <a:solidFill>
                  <a:srgbClr val="FFC000"/>
                </a:solidFill>
              </a:rPr>
              <a:t>мест </a:t>
            </a:r>
            <a:r>
              <a:rPr lang="ru-RU" sz="2000" dirty="0" smtClean="0"/>
              <a:t>возможного проявления источников ЧС (зон потенциальной опасности);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заблаговременное определение </a:t>
            </a:r>
            <a:r>
              <a:rPr lang="ru-RU" sz="2000" dirty="0" smtClean="0">
                <a:solidFill>
                  <a:srgbClr val="FFC000"/>
                </a:solidFill>
              </a:rPr>
              <a:t>параметров </a:t>
            </a:r>
            <a:r>
              <a:rPr lang="ru-RU" sz="2000" dirty="0" smtClean="0"/>
              <a:t>источников ЧС;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заблаговременное определение </a:t>
            </a:r>
            <a:r>
              <a:rPr lang="ru-RU" sz="2000" dirty="0" smtClean="0">
                <a:solidFill>
                  <a:srgbClr val="FFC000"/>
                </a:solidFill>
              </a:rPr>
              <a:t>последствий (</a:t>
            </a:r>
            <a:r>
              <a:rPr lang="ru-RU" sz="2000" dirty="0" smtClean="0"/>
              <a:t>масштабов) ЧС;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организация проведения экспертизы инженерных защитных сооружений;</a:t>
            </a:r>
          </a:p>
          <a:p>
            <a:pPr algn="just">
              <a:buFontTx/>
              <a:buChar char="-"/>
            </a:pPr>
            <a:endParaRPr lang="ru-RU" sz="2000" dirty="0" smtClean="0"/>
          </a:p>
          <a:p>
            <a:pPr algn="just"/>
            <a:r>
              <a:rPr lang="ru-RU" sz="2000" dirty="0" smtClean="0"/>
              <a:t>- организация проведения активных воздействий на источники ЧС, с целью их подавления, локализации и контроля параметров.</a:t>
            </a:r>
            <a:endParaRPr lang="ru-RU" sz="2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736"/>
            <a:ext cx="6786610" cy="19389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Существует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несколько видов </a:t>
            </a: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мониторинга.</a:t>
            </a:r>
            <a:endParaRPr lang="ru-RU" sz="40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Мониторинг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атмосферы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7286676" cy="45735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4"/>
                </a:solidFill>
              </a:rPr>
              <a:t>Осуществляется Федеральной службой России по гидрометеорологии и мониторингу окружающей среды (Росгидромет), которая рассредоточена по всей территории страны</a:t>
            </a:r>
            <a:r>
              <a:rPr lang="ru-RU" sz="2800" dirty="0" smtClean="0">
                <a:solidFill>
                  <a:schemeClr val="accent4"/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defRPr/>
            </a:pPr>
            <a:endParaRPr lang="ru-RU" sz="2800" dirty="0">
              <a:solidFill>
                <a:schemeClr val="accent4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800" dirty="0">
                <a:solidFill>
                  <a:schemeClr val="accent4"/>
                </a:solidFill>
              </a:rPr>
              <a:t>Система мониторинга Росгидромета в своем распоряжении имеет сеть метеорологических и гидрологических станций , а также наблюдательные посты, гидрометеорологические </a:t>
            </a:r>
            <a:r>
              <a:rPr lang="ru-RU" sz="2800" dirty="0" smtClean="0">
                <a:solidFill>
                  <a:schemeClr val="accent4"/>
                </a:solidFill>
              </a:rPr>
              <a:t>обсерватории,  авиаметеорологические  и </a:t>
            </a:r>
            <a:r>
              <a:rPr lang="ru-RU" sz="2800" dirty="0">
                <a:solidFill>
                  <a:schemeClr val="accent4"/>
                </a:solidFill>
              </a:rPr>
              <a:t>аэрозольные станции</a:t>
            </a:r>
            <a:r>
              <a:rPr lang="ru-RU" sz="2800" dirty="0" smtClean="0">
                <a:solidFill>
                  <a:schemeClr val="accent4"/>
                </a:solidFill>
              </a:rPr>
              <a:t>.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i-main-pic" descr="Картинка 36 из 17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928670"/>
            <a:ext cx="68580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00_90_1205484942_671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Мониторинг геологических процессов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857364"/>
            <a:ext cx="7858180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</a:pPr>
            <a:r>
              <a:rPr lang="ru-RU" sz="3200" dirty="0" smtClean="0"/>
              <a:t>Ведется комплексными инженерно-геологическими  и гидрологическими партиями Министерства природных ресурсов.</a:t>
            </a:r>
          </a:p>
          <a:p>
            <a:pPr marL="609600" indent="-609600">
              <a:lnSpc>
                <a:spcPct val="80000"/>
              </a:lnSpc>
            </a:pPr>
            <a:r>
              <a:rPr lang="ru-RU" sz="3200" dirty="0" smtClean="0"/>
              <a:t>Сейсмические наблюдения осуществляются Федеральной системой сейсмологических наблюдений (ФССН), в которую входят наблюдательные структуры Российской академии наук, Минобороны, Минприроды и др.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bject_55_1193218142_672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00_58_1205484942_640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500"/>
            <a:ext cx="788196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Прогнозирование </a:t>
            </a:r>
            <a:b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чрезвычайных ситуаций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Прогнозирование ЧС –отражение  вероятности  возникновения и развития ЧС на основе анализа причин её возникновения</a:t>
            </a:r>
            <a:endParaRPr lang="ru-RU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4714908" cy="3933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defRPr/>
            </a:pP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Основная цель – выявление времени </a:t>
            </a:r>
            <a:endParaRPr lang="ru-RU" sz="2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возникновения ЧС, </a:t>
            </a:r>
            <a:r>
              <a:rPr lang="ru-RU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возможного места и возможной мощности явления, которое может ее вызвать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609600" indent="-609600">
              <a:lnSpc>
                <a:spcPct val="80000"/>
              </a:lnSpc>
              <a:defRPr/>
            </a:pPr>
            <a:endParaRPr lang="ru-RU" sz="2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ru-RU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Прогнозирование ЧС осуществляется двумя путями: </a:t>
            </a:r>
            <a:endParaRPr lang="ru-RU" sz="32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4" name="Рисунок 3" descr="http://www.gisinfo.ru/images/item/41/image02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857364"/>
            <a:ext cx="3571900" cy="464347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071546"/>
            <a:ext cx="7000924" cy="4154984"/>
          </a:xfrm>
          <a:prstGeom prst="rect">
            <a:avLst/>
          </a:prstGeom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</a:t>
            </a:r>
            <a:r>
              <a:rPr lang="ru-RU" sz="4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</a:t>
            </a: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ервый -</a:t>
            </a:r>
            <a:r>
              <a:rPr lang="ru-RU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эвристический</a:t>
            </a: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-через изучение предвестников конкретных опасных природных явлений и анализ информации мониторинга </a:t>
            </a:r>
            <a:endParaRPr lang="ru-RU" sz="44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200_73_1205484942_6015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3686172" cy="414340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-второй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(математический</a:t>
            </a:r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)-через расчеты с использованием статистических данных за несколько лет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/>
          </a:p>
        </p:txBody>
      </p:sp>
      <p:pic>
        <p:nvPicPr>
          <p:cNvPr id="5" name="Содержимое 4" descr="http://faculty.ifmo.ru/ikvo/MPES/images/MPES/4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857232"/>
            <a:ext cx="3786214" cy="35004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3 из 17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47" y="590550"/>
            <a:ext cx="8568906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578647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4000" dirty="0" smtClean="0">
                <a:solidFill>
                  <a:srgbClr val="FFC000"/>
                </a:solidFill>
              </a:rPr>
              <a:t>Цели  и задачи урока:  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  <a:t> -познакомиться с деятельностью  РСЧС  в области мониторинга и прогнозирования ЧС </a:t>
            </a:r>
            <a:b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  <a:t>-изучить  понятия «мониторинг» и «прогнозирование»</a:t>
            </a:r>
            <a:b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  <a:t>-закрепить знания о   Единой государственной системе предупреждения и ликвидации чрезвычайных ситуаций, ее предназначении и основными задачами</a:t>
            </a:r>
            <a:b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  <a:t>-воспитать ответственное отношение к своей безопасности и безопасности окружающих</a:t>
            </a:r>
            <a:endParaRPr lang="ru-RU" sz="31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1428736"/>
            <a:ext cx="6929486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88470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847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расчетов возможных  последствий чрезвычайных ситуаций мирного и военного времени применяют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вероятностный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8847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подход,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8847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анализируя основные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поражающие  факторы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8847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чрезвычайных ситуаций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642910" y="1208001"/>
            <a:ext cx="7572428" cy="3170099"/>
          </a:xfrm>
          <a:prstGeom prst="rect">
            <a:avLst/>
          </a:prstGeom>
          <a:ln w="57150">
            <a:headEnd/>
            <a:tailEnd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88470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качестве поражающего фактора при расчёте последствий ЧС принимают фактор, вызывающий основные разрушения и поражения.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1000108"/>
          <a:ext cx="7143800" cy="4940027"/>
        </p:xfrm>
        <a:graphic>
          <a:graphicData uri="http://schemas.openxmlformats.org/drawingml/2006/table">
            <a:tbl>
              <a:tblPr/>
              <a:tblGrid>
                <a:gridCol w="3227676"/>
                <a:gridCol w="3916124"/>
              </a:tblGrid>
              <a:tr h="9286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FF00"/>
                          </a:solidFill>
                          <a:latin typeface="Garamond Premr Pro Smbd" pitchFamily="18" charset="0"/>
                          <a:ea typeface="Times New Roman"/>
                          <a:cs typeface="Times New Roman"/>
                        </a:rPr>
                        <a:t>Вид ЧС</a:t>
                      </a:r>
                      <a:endParaRPr lang="ru-RU" sz="2800" b="0" dirty="0">
                        <a:solidFill>
                          <a:srgbClr val="FFFF00"/>
                        </a:solidFill>
                        <a:latin typeface="Garamond Premr Pro Smbd" pitchFamily="18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FF00"/>
                          </a:solidFill>
                          <a:latin typeface="Garamond Premr Pro Smbd" pitchFamily="18" charset="0"/>
                          <a:ea typeface="Times New Roman"/>
                          <a:cs typeface="Times New Roman"/>
                        </a:rPr>
                        <a:t>Поражающий фактор</a:t>
                      </a:r>
                      <a:endParaRPr lang="ru-RU" sz="2800" b="0" dirty="0">
                        <a:solidFill>
                          <a:srgbClr val="FFFF00"/>
                        </a:solidFill>
                        <a:latin typeface="Garamond Premr Pro Smbd" pitchFamily="18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Землетрясение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Обломки зданий и сооружений</a:t>
                      </a:r>
                      <a:endParaRPr lang="ru-RU" sz="2800" b="0" dirty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Взрывы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Воздушная ударная волна</a:t>
                      </a:r>
                      <a:endParaRPr lang="ru-RU" sz="2800" b="0" dirty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Пожары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Тепловое излучение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Цунами; прорыв плотин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Волна цунами; волна прорыва</a:t>
                      </a:r>
                      <a:endParaRPr lang="ru-RU" sz="2800" b="0" dirty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Радиационные аварии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Радиационное заражение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Химические аварии</a:t>
                      </a:r>
                      <a:endParaRPr lang="ru-RU" sz="2800" b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dirty="0">
                          <a:solidFill>
                            <a:srgbClr val="FFFF00"/>
                          </a:solidFill>
                          <a:latin typeface="Haettenschweiler" pitchFamily="34" charset="0"/>
                          <a:ea typeface="Times New Roman"/>
                          <a:cs typeface="Times New Roman"/>
                        </a:rPr>
                        <a:t>Токсичные нагрузки</a:t>
                      </a:r>
                      <a:endParaRPr lang="ru-RU" sz="2800" b="0" dirty="0">
                        <a:solidFill>
                          <a:srgbClr val="FFFF00"/>
                        </a:solidFill>
                        <a:latin typeface="Haettenschweiler" pitchFamily="34" charset="0"/>
                        <a:ea typeface="Calibri"/>
                        <a:cs typeface="Times New Roman"/>
                      </a:endParaRPr>
                    </a:p>
                  </a:txBody>
                  <a:tcPr marL="8232" marR="8232" marT="8232" marB="8232">
                    <a:lnL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470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928794" y="214290"/>
            <a:ext cx="5100947" cy="6155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ПОРАЖАЮЩИЕ ФАКТОРЫ И ИХ ОСНОВНЫЕ ПАРАМЕТРЫ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Основные </a:t>
            </a:r>
            <a:r>
              <a:rPr lang="ru-RU" sz="3200" b="1" dirty="0">
                <a:solidFill>
                  <a:srgbClr val="FFC000"/>
                </a:solidFill>
              </a:rPr>
              <a:t>факторы, влияющие на последствия чрезвычайных ситуаций:</a:t>
            </a:r>
          </a:p>
        </p:txBody>
      </p:sp>
      <p:sp>
        <p:nvSpPr>
          <p:cNvPr id="46081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85720" y="1231291"/>
            <a:ext cx="8429684" cy="48320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интенсивность воздействия поражающих факторов;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размещение населенного пункта относительно очага воздействия;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характеристика грунтов;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конструктивные решения и прочностные свойства зданий и сооружений;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плотность застройки и расселения людей в пределах населённого пункта;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  <a:p>
            <a:pPr marL="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режим нахождения людей в зданиях в течение суток и в зоне риска в течение     года.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Предупреждён 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-значит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вооружен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0104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Задание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b="1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000240"/>
            <a:ext cx="8358246" cy="414340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None/>
              <a:defRPr/>
            </a:pPr>
            <a:endParaRPr lang="ru-RU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На основе предложенного материала 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(см. на рабочем столе «Экология Московской области»,  «Электросталь»),  а также знаний по ОБЖ и собственного жизненного опыта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составить примерный прогноз ЧС, возможных в Московской области и в городе Электросталь</a:t>
            </a:r>
          </a:p>
          <a:p>
            <a:pPr marL="609600" indent="-609600" eaLnBrk="1" hangingPunct="1"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nimBg="1"/>
      <p:bldP spid="53251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4572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Девиз урока: </a:t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Предупреждён 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-значит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вооружен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 последнее время  в мире участилось количество чрезвычайных ситуаций природного и техногенного характера: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пожары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3" name="Рисунок 2" descr="http://img.wood.ru/ru/lonews/1/a/283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721523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vokrugsveta.ru/photo/thumbnails/1024/5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71480"/>
            <a:ext cx="7858180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2851150" cy="804862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C000"/>
                </a:solidFill>
              </a:rPr>
              <a:t>наводнения</a:t>
            </a:r>
            <a:endParaRPr lang="ru-RU" sz="24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www.7c.ru/pictdb/pict/886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7224739" cy="500699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1708142" cy="52862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C000"/>
                </a:solidFill>
              </a:rPr>
              <a:t>засухи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www.kp.ru/upimg/5a3e8f353c90697f8fa8aa939d18ebfb3dd46ab0/91255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7000923" cy="486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1214</TotalTime>
  <Words>710</Words>
  <Application>Microsoft Office PowerPoint</Application>
  <PresentationFormat>Экран (4:3)</PresentationFormat>
  <Paragraphs>107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Основные мероприятия, проводимые в РФ,  по защите населения  от чрезвычайных ситуаций  мирного и военного времени</vt:lpstr>
      <vt:lpstr>Мониторинг  и  прогнозирование  чрезвычайных ситуаций</vt:lpstr>
      <vt:lpstr>Слайд 3</vt:lpstr>
      <vt:lpstr>Цели  и задачи урока:     -познакомиться с деятельностью  РСЧС  в области мониторинга и прогнозирования ЧС   -изучить  понятия «мониторинг» и «прогнозирование» -закрепить знания о   Единой государственной системе предупреждения и ликвидации чрезвычайных ситуаций, ее предназначении и основными задачами -воспитать ответственное отношение к своей безопасности и безопасности окружающих</vt:lpstr>
      <vt:lpstr>Девиз урока:   Предупреждён  -значит  вооружен </vt:lpstr>
      <vt:lpstr>  В последнее время  в мире участилось количество чрезвычайных ситуаций природного и техногенного характера: пожары  </vt:lpstr>
      <vt:lpstr>Слайд 7</vt:lpstr>
      <vt:lpstr>Слайд 8</vt:lpstr>
      <vt:lpstr>Слайд 9</vt:lpstr>
      <vt:lpstr>Слайд 10</vt:lpstr>
      <vt:lpstr>Слайд 11</vt:lpstr>
      <vt:lpstr>Слайд 12</vt:lpstr>
      <vt:lpstr>Создание РСЧС</vt:lpstr>
      <vt:lpstr>Основные задачи  Единой государственной системы предупреждения и ликвидации чрезвычайных ситуаций</vt:lpstr>
      <vt:lpstr>Слайд 15</vt:lpstr>
      <vt:lpstr>предупреждение чрезвычайной ситуации</vt:lpstr>
      <vt:lpstr>Предупреждение чрезвычайной ситуации </vt:lpstr>
      <vt:lpstr>ликвидация  чрезвычайной ситуации</vt:lpstr>
      <vt:lpstr>Ликвидация чрезвычайных ситуаций </vt:lpstr>
      <vt:lpstr>Основные мероприятия по защите  населения от ЧС</vt:lpstr>
      <vt:lpstr>Слайд 21</vt:lpstr>
      <vt:lpstr>Слайд 22</vt:lpstr>
      <vt:lpstr>Слайд 23</vt:lpstr>
      <vt:lpstr>Слайд 24</vt:lpstr>
      <vt:lpstr>Основные направления деятельности  РСЧС по мониторингу и прогнозированию  чрезвычайных ситуаций</vt:lpstr>
      <vt:lpstr>Слайд 26</vt:lpstr>
      <vt:lpstr>Слайд 27</vt:lpstr>
      <vt:lpstr>Слайд 28</vt:lpstr>
      <vt:lpstr>Мониторинг  атмосферы </vt:lpstr>
      <vt:lpstr>Слайд 30</vt:lpstr>
      <vt:lpstr>Мониторинг геологических процессов</vt:lpstr>
      <vt:lpstr>Слайд 32</vt:lpstr>
      <vt:lpstr>Слайд 33</vt:lpstr>
      <vt:lpstr>Прогнозирование   чрезвычайных ситуаций</vt:lpstr>
      <vt:lpstr>Прогнозирование ЧС –отражение  вероятности  возникновения и развития ЧС на основе анализа причин её возникновения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Основные факторы, влияющие на последствия чрезвычайных ситуаций:</vt:lpstr>
      <vt:lpstr>  Предупреждён  -значит  вооружен </vt:lpstr>
      <vt:lpstr>Задание </vt:lpstr>
    </vt:vector>
  </TitlesOfParts>
  <Company>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 и  прогнозирование  чрезвычайных ситуаций</dc:title>
  <dc:creator>ss</dc:creator>
  <cp:lastModifiedBy>PimAL</cp:lastModifiedBy>
  <cp:revision>95</cp:revision>
  <dcterms:created xsi:type="dcterms:W3CDTF">2009-12-02T11:46:12Z</dcterms:created>
  <dcterms:modified xsi:type="dcterms:W3CDTF">2011-11-03T16:50:07Z</dcterms:modified>
</cp:coreProperties>
</file>