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0" r:id="rId5"/>
    <p:sldId id="261" r:id="rId6"/>
    <p:sldId id="262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9" autoAdjust="0"/>
    <p:restoredTop sz="86429" autoAdjust="0"/>
  </p:normalViewPr>
  <p:slideViewPr>
    <p:cSldViewPr>
      <p:cViewPr>
        <p:scale>
          <a:sx n="74" d="100"/>
          <a:sy n="74" d="100"/>
        </p:scale>
        <p:origin x="-212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2960" y="1428736"/>
            <a:ext cx="8039568" cy="33855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200" b="1" i="1" cap="all" dirty="0" smtClean="0">
              <a:ln w="500">
                <a:solidFill>
                  <a:srgbClr val="D2D2D2">
                    <a:shade val="20000"/>
                    <a:satMod val="120000"/>
                  </a:srgbClr>
                </a:solidFill>
              </a:ln>
              <a:solidFill>
                <a:prstClr val="black">
                  <a:lumMod val="95000"/>
                  <a:lumOff val="5000"/>
                </a:prstClr>
              </a:solidFill>
              <a:latin typeface="Trebuchet MS"/>
              <a:ea typeface="+mj-ea"/>
              <a:cs typeface="+mj-cs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200" b="1" i="1" cap="all" dirty="0">
              <a:ln w="500">
                <a:solidFill>
                  <a:srgbClr val="D2D2D2">
                    <a:shade val="20000"/>
                    <a:satMod val="120000"/>
                  </a:srgbClr>
                </a:solidFill>
              </a:ln>
              <a:solidFill>
                <a:prstClr val="black">
                  <a:lumMod val="95000"/>
                  <a:lumOff val="5000"/>
                </a:prstClr>
              </a:solidFill>
              <a:latin typeface="Trebuchet MS"/>
              <a:ea typeface="+mj-ea"/>
              <a:cs typeface="+mj-cs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200" b="1" i="1" cap="all" dirty="0">
              <a:ln w="500">
                <a:solidFill>
                  <a:srgbClr val="D2D2D2">
                    <a:shade val="20000"/>
                    <a:satMod val="120000"/>
                  </a:srgbClr>
                </a:solidFill>
              </a:ln>
              <a:solidFill>
                <a:prstClr val="black">
                  <a:lumMod val="95000"/>
                  <a:lumOff val="5000"/>
                </a:prstClr>
              </a:solidFill>
              <a:latin typeface="Trebuchet MS"/>
              <a:ea typeface="+mj-ea"/>
              <a:cs typeface="+mj-cs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i="1" cap="all" dirty="0">
                <a:ln w="500">
                  <a:solidFill>
                    <a:srgbClr val="D2D2D2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68007F">
                        <a:tint val="13000"/>
                      </a:srgbClr>
                    </a:gs>
                    <a:gs pos="10000">
                      <a:srgbClr val="68007F">
                        <a:tint val="20000"/>
                      </a:srgbClr>
                    </a:gs>
                    <a:gs pos="49000">
                      <a:srgbClr val="68007F">
                        <a:tint val="70000"/>
                      </a:srgbClr>
                    </a:gs>
                    <a:gs pos="50000">
                      <a:srgbClr val="68007F">
                        <a:tint val="97000"/>
                      </a:srgbClr>
                    </a:gs>
                    <a:gs pos="100000">
                      <a:srgbClr val="68007F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  <a:ea typeface="+mj-ea"/>
                <a:cs typeface="+mj-cs"/>
              </a:rPr>
              <a:t/>
            </a:r>
            <a:br>
              <a:rPr lang="ru-RU" sz="3200" b="1" i="1" cap="all" dirty="0">
                <a:ln w="500">
                  <a:solidFill>
                    <a:srgbClr val="D2D2D2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68007F">
                        <a:tint val="13000"/>
                      </a:srgbClr>
                    </a:gs>
                    <a:gs pos="10000">
                      <a:srgbClr val="68007F">
                        <a:tint val="20000"/>
                      </a:srgbClr>
                    </a:gs>
                    <a:gs pos="49000">
                      <a:srgbClr val="68007F">
                        <a:tint val="70000"/>
                      </a:srgbClr>
                    </a:gs>
                    <a:gs pos="50000">
                      <a:srgbClr val="68007F">
                        <a:tint val="97000"/>
                      </a:srgbClr>
                    </a:gs>
                    <a:gs pos="100000">
                      <a:srgbClr val="68007F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  <a:ea typeface="+mj-ea"/>
                <a:cs typeface="+mj-cs"/>
              </a:rPr>
            </a:br>
            <a:r>
              <a:rPr lang="ru-RU" sz="3200" b="1" i="1" cap="all" dirty="0">
                <a:ln w="500">
                  <a:solidFill>
                    <a:srgbClr val="D2D2D2">
                      <a:shade val="20000"/>
                      <a:satMod val="120000"/>
                    </a:srgbClr>
                  </a:solidFill>
                </a:ln>
                <a:solidFill>
                  <a:srgbClr val="CC3300"/>
                </a:solidFill>
                <a:latin typeface="Trebuchet MS"/>
                <a:ea typeface="+mj-ea"/>
                <a:cs typeface="+mj-cs"/>
              </a:rPr>
              <a:t>Презентация к уроку обществознания в 9 классе на тему «Конституция РФ».</a:t>
            </a:r>
            <a:r>
              <a:rPr lang="ru-RU" sz="3200" b="1" i="1" cap="all" dirty="0">
                <a:ln w="500">
                  <a:solidFill>
                    <a:srgbClr val="D2D2D2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68007F">
                        <a:tint val="13000"/>
                      </a:srgbClr>
                    </a:gs>
                    <a:gs pos="10000">
                      <a:srgbClr val="68007F">
                        <a:tint val="20000"/>
                      </a:srgbClr>
                    </a:gs>
                    <a:gs pos="49000">
                      <a:srgbClr val="68007F">
                        <a:tint val="70000"/>
                      </a:srgbClr>
                    </a:gs>
                    <a:gs pos="50000">
                      <a:srgbClr val="68007F">
                        <a:tint val="97000"/>
                      </a:srgbClr>
                    </a:gs>
                    <a:gs pos="100000">
                      <a:srgbClr val="68007F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  <a:ea typeface="+mj-ea"/>
                <a:cs typeface="+mj-cs"/>
              </a:rPr>
              <a:t/>
            </a:r>
            <a:br>
              <a:rPr lang="ru-RU" sz="3200" b="1" i="1" cap="all" dirty="0">
                <a:ln w="500">
                  <a:solidFill>
                    <a:srgbClr val="D2D2D2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68007F">
                        <a:tint val="13000"/>
                      </a:srgbClr>
                    </a:gs>
                    <a:gs pos="10000">
                      <a:srgbClr val="68007F">
                        <a:tint val="20000"/>
                      </a:srgbClr>
                    </a:gs>
                    <a:gs pos="49000">
                      <a:srgbClr val="68007F">
                        <a:tint val="70000"/>
                      </a:srgbClr>
                    </a:gs>
                    <a:gs pos="50000">
                      <a:srgbClr val="68007F">
                        <a:tint val="97000"/>
                      </a:srgbClr>
                    </a:gs>
                    <a:gs pos="100000">
                      <a:srgbClr val="68007F">
                        <a:tint val="20000"/>
                      </a:srgbClr>
                    </a:gs>
                  </a:gsLst>
                  <a:lin ang="5400000" scaled="1"/>
                </a:gradFill>
                <a:latin typeface="Trebuchet MS"/>
                <a:ea typeface="+mj-ea"/>
                <a:cs typeface="+mj-cs"/>
              </a:rPr>
            </a:br>
            <a:endParaRPr lang="ru-RU" sz="2000" b="1" cap="all" dirty="0">
              <a:ln w="500">
                <a:solidFill>
                  <a:srgbClr val="D2D2D2">
                    <a:shade val="20000"/>
                    <a:satMod val="120000"/>
                  </a:srgbClr>
                </a:solidFill>
              </a:ln>
              <a:solidFill>
                <a:prstClr val="black">
                  <a:lumMod val="65000"/>
                  <a:lumOff val="35000"/>
                </a:prstClr>
              </a:solidFill>
              <a:latin typeface="Trebuchet M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6735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Лента лицом вверх 9"/>
          <p:cNvSpPr/>
          <p:nvPr/>
        </p:nvSpPr>
        <p:spPr>
          <a:xfrm>
            <a:off x="5429256" y="3714752"/>
            <a:ext cx="3071834" cy="1714512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нта лицом вверх 8"/>
          <p:cNvSpPr/>
          <p:nvPr/>
        </p:nvSpPr>
        <p:spPr>
          <a:xfrm>
            <a:off x="285720" y="3857628"/>
            <a:ext cx="3286148" cy="157163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428604"/>
            <a:ext cx="6357982" cy="78581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85852" y="428604"/>
            <a:ext cx="650085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kern="10" dirty="0" smtClean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33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Arial"/>
                <a:cs typeface="Arial"/>
              </a:rPr>
              <a:t>Основные задачи Конституции РФ</a:t>
            </a:r>
          </a:p>
          <a:p>
            <a:endParaRPr lang="ru-RU" sz="2800" b="1" kern="10" dirty="0" smtClean="0">
              <a:ln w="952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33CC"/>
                  </a:gs>
                  <a:gs pos="100000">
                    <a:srgbClr val="FF0000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428736"/>
            <a:ext cx="69294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1. Закрепить и гарантировать права человека.</a:t>
            </a:r>
          </a:p>
          <a:p>
            <a:pPr>
              <a:defRPr/>
            </a:pP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2. Упорядочить государственную власть</a:t>
            </a:r>
          </a:p>
          <a:p>
            <a:pPr>
              <a:defRPr/>
            </a:pP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3. Утвердить правосудие в стране.</a:t>
            </a:r>
            <a:endParaRPr lang="ru-RU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2800" y="3929066"/>
            <a:ext cx="240188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200" dirty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latin typeface="Arial"/>
              </a:rPr>
              <a:t>Конституция - основной закон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latin typeface="Arial"/>
              </a:rPr>
              <a:t>страны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57874" y="3789363"/>
            <a:ext cx="2428901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200" dirty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ru-RU" sz="2000" b="1" dirty="0">
                <a:solidFill>
                  <a:srgbClr val="FFC000"/>
                </a:solidFill>
                <a:latin typeface="Arial"/>
              </a:rPr>
              <a:t>все иные законы </a:t>
            </a:r>
          </a:p>
          <a:p>
            <a:pPr>
              <a:defRPr/>
            </a:pPr>
            <a:r>
              <a:rPr lang="ru-RU" sz="2000" b="1" dirty="0">
                <a:solidFill>
                  <a:srgbClr val="FFC000"/>
                </a:solidFill>
                <a:latin typeface="Arial"/>
              </a:rPr>
              <a:t>не могут ей противоречить</a:t>
            </a:r>
          </a:p>
          <a:p>
            <a:pPr>
              <a:defRPr/>
            </a:pPr>
            <a:r>
              <a:rPr lang="ru-RU" sz="2000" b="1" dirty="0">
                <a:latin typeface="Arial"/>
              </a:rPr>
              <a:t> </a:t>
            </a:r>
            <a:endParaRPr lang="ru-RU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929063" y="4286250"/>
            <a:ext cx="1214437" cy="642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28993" y="3244334"/>
            <a:ext cx="2537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Arial"/>
              </a:rPr>
              <a:t>Запомните!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5"/>
            <a:ext cx="7500990" cy="8002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ru-RU" sz="28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CC3300"/>
                    </a:gs>
                  </a:gsLst>
                  <a:lin ang="5400000" scaled="1"/>
                </a:gradFill>
                <a:latin typeface="Impact"/>
              </a:rPr>
              <a:t>Права и свободы человека и гражданина</a:t>
            </a:r>
          </a:p>
          <a:p>
            <a:endParaRPr lang="ru-RU" kern="10" dirty="0" smtClean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CC6600"/>
                  </a:gs>
                  <a:gs pos="100000">
                    <a:srgbClr val="CC3300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571612"/>
            <a:ext cx="6643734" cy="5016758"/>
          </a:xfrm>
          <a:prstGeom prst="rect">
            <a:avLst/>
          </a:prstGeom>
          <a:solidFill>
            <a:srgbClr val="FFFF00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4000" b="1" dirty="0" smtClean="0">
                <a:solidFill>
                  <a:schemeClr val="accent6"/>
                </a:solidFill>
              </a:rPr>
              <a:t>Личные (гражданские) права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 Политические права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4000" b="1" dirty="0" smtClean="0">
                <a:solidFill>
                  <a:srgbClr val="008000"/>
                </a:solidFill>
              </a:rPr>
              <a:t> Социальные права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4000" b="1" dirty="0" smtClean="0">
                <a:solidFill>
                  <a:srgbClr val="CC6600"/>
                </a:solidFill>
              </a:rPr>
              <a:t> </a:t>
            </a:r>
            <a:r>
              <a:rPr lang="ru-RU" sz="4000" b="1" dirty="0" smtClean="0">
                <a:solidFill>
                  <a:schemeClr val="accent2"/>
                </a:solidFill>
              </a:rPr>
              <a:t>Экономические права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4000" b="1" dirty="0" smtClean="0">
                <a:solidFill>
                  <a:srgbClr val="CC6600"/>
                </a:solidFill>
              </a:rPr>
              <a:t>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Культурные права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нта лицом вверх 4"/>
          <p:cNvSpPr/>
          <p:nvPr/>
        </p:nvSpPr>
        <p:spPr>
          <a:xfrm>
            <a:off x="857224" y="214290"/>
            <a:ext cx="7429552" cy="714380"/>
          </a:xfrm>
          <a:prstGeom prst="ribbon2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571604" y="285728"/>
            <a:ext cx="54292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5BD3"/>
                </a:solidFill>
                <a:latin typeface="Impact"/>
              </a:rPr>
              <a:t>Личные права</a:t>
            </a:r>
            <a:endParaRPr lang="ru-RU" sz="4000" kern="10" dirty="0">
              <a:ln w="9525">
                <a:noFill/>
                <a:round/>
                <a:headEnd/>
                <a:tailEnd/>
              </a:ln>
              <a:solidFill>
                <a:srgbClr val="005BD3"/>
              </a:solidFill>
              <a:latin typeface="Impac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000109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CC33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ahoma"/>
                <a:cs typeface="Tahoma"/>
              </a:rPr>
              <a:t>Неотъемлемые права, которые принадлежат каждому человеку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857365"/>
            <a:ext cx="6072230" cy="46628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право на жизнь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охрана достоинства личности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свобода и личная     неприкосновенность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свобода передвижения и места жительства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свобода совести и вероисповедания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свобода слова и мысли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право на тайну переписки, телефонных переговоров,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почтовых , телеграфных и иных сообщений.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неприкосновенность частной жизни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неприкосновенность жилища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свободный выбор национальной принадлежности и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языка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 descr="C:\Documents and Settings\1\Мои документы\соц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3522" y="2214554"/>
            <a:ext cx="2870093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\Мои документы\поли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301184">
            <a:off x="4328087" y="2422173"/>
            <a:ext cx="4411743" cy="300689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42910" y="42860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flip="none" rotWithShape="1">
                  <a:gsLst>
                    <a:gs pos="0">
                      <a:srgbClr val="CC6600"/>
                    </a:gs>
                    <a:gs pos="100000">
                      <a:srgbClr val="CC3300"/>
                    </a:gs>
                  </a:gsLst>
                  <a:lin ang="13500000" scaled="1"/>
                  <a:tileRect/>
                </a:gradFill>
                <a:latin typeface="Impact"/>
              </a:rPr>
              <a:t>Политические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CC3300"/>
                    </a:gs>
                  </a:gsLst>
                  <a:path path="rect">
                    <a:fillToRect r="100000" b="100000"/>
                  </a:path>
                </a:gradFill>
                <a:latin typeface="Impact"/>
              </a:rPr>
              <a:t> права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CC6600"/>
                  </a:gs>
                  <a:gs pos="100000">
                    <a:srgbClr val="CC3300"/>
                  </a:gs>
                </a:gsLst>
                <a:path path="rect">
                  <a:fillToRect r="100000" b="100000"/>
                </a:path>
              </a:gradFill>
              <a:latin typeface="Impac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071547"/>
            <a:ext cx="52149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связанные с возможностью участвовать в управлении делами государства</a:t>
            </a:r>
            <a:endParaRPr lang="ru-RU" b="1" kern="10" dirty="0">
              <a:ln w="9525">
                <a:noFill/>
                <a:round/>
                <a:headEnd/>
                <a:tailEnd/>
              </a:ln>
              <a:solidFill>
                <a:schemeClr val="accent6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790090"/>
            <a:ext cx="4643470" cy="504753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b="1" i="1" dirty="0" smtClean="0"/>
              <a:t>Право создания общественных политических объединений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i="1" dirty="0" smtClean="0"/>
              <a:t>Право проводить политические митинги, собрания, шествия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i="1" dirty="0" smtClean="0"/>
              <a:t> Право избирать и быть избранным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i="1" dirty="0" smtClean="0"/>
              <a:t>Свобода массовой информации</a:t>
            </a:r>
          </a:p>
          <a:p>
            <a:pPr lvl="1">
              <a:spcBef>
                <a:spcPct val="50000"/>
              </a:spcBef>
              <a:defRPr/>
            </a:pPr>
            <a:endParaRPr lang="ru-RU" sz="28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7929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/>
                </a:solidFill>
                <a:effectLst>
                  <a:outerShdw dist="40000" dir="5400000" algn="tl" rotWithShape="0">
                    <a:srgbClr val="000000">
                      <a:alpha val="32999"/>
                    </a:srgbClr>
                  </a:outerShdw>
                </a:effectLst>
                <a:latin typeface="Impact"/>
              </a:rPr>
              <a:t>социальные права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/>
              </a:solidFill>
              <a:effectLst>
                <a:outerShdw dist="40000" dir="5400000" algn="tl" rotWithShape="0">
                  <a:srgbClr val="000000">
                    <a:alpha val="32999"/>
                  </a:srgbClr>
                </a:outerShdw>
              </a:effectLst>
              <a:latin typeface="Impac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14423"/>
            <a:ext cx="5429288" cy="4524315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rgbClr val="CC6600"/>
                </a:solidFill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</a:rPr>
              <a:t>право на отдых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 защита материнства и детства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 охрана здоровья и медицинская помощь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 социальное обеспечение по возрасту, в случае</a:t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    болезни, инвалидности, потери кормильца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право на благоприятную окружающую среду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Documents and Settings\1\Мои документы\соц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3386" y="1928802"/>
            <a:ext cx="3837770" cy="451555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знак завершения 6"/>
          <p:cNvSpPr/>
          <p:nvPr/>
        </p:nvSpPr>
        <p:spPr>
          <a:xfrm>
            <a:off x="1928794" y="357166"/>
            <a:ext cx="5357850" cy="642942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2910" y="357166"/>
            <a:ext cx="79296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CC3300"/>
                    </a:gs>
                  </a:gsLst>
                  <a:path path="rect">
                    <a:fillToRect r="100000" b="100000"/>
                  </a:path>
                </a:gradFill>
                <a:latin typeface="Impact"/>
              </a:rPr>
              <a:t>экономические права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CC6600"/>
                  </a:gs>
                  <a:gs pos="100000">
                    <a:srgbClr val="CC3300"/>
                  </a:gs>
                </a:gsLst>
                <a:path path="rect">
                  <a:fillToRect r="100000" b="100000"/>
                </a:path>
              </a:gradFill>
              <a:latin typeface="Impac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071546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CC33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возможности свободного распоряжения имущественными благами</a:t>
            </a:r>
          </a:p>
          <a:p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CC33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и ведением хозяйственной деятельности</a:t>
            </a:r>
            <a:endParaRPr lang="ru-RU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CC6600"/>
                  </a:gs>
                  <a:gs pos="100000">
                    <a:srgbClr val="CC3300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714489"/>
            <a:ext cx="5072098" cy="5078313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61938" indent="274638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право частной собственности на землю и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    имущество</a:t>
            </a:r>
          </a:p>
          <a:p>
            <a:pPr marL="261938" indent="274638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 свобода труда, выбора деятельности и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    профессии</a:t>
            </a:r>
          </a:p>
          <a:p>
            <a:pPr marL="261938" indent="274638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 право на труд и оплату труда</a:t>
            </a:r>
          </a:p>
          <a:p>
            <a:pPr marL="261938" indent="274638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 право на индивидуальные и коллективные </a:t>
            </a:r>
          </a:p>
          <a:p>
            <a:pPr marL="261938" indent="274638">
              <a:spcBef>
                <a:spcPct val="50000"/>
              </a:spcBef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трудовые споры                </a:t>
            </a:r>
          </a:p>
          <a:p>
            <a:pPr marL="261938" indent="274638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право на жилище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Documents and Settings\1\Мои документы\труд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27727">
            <a:off x="5262400" y="2136074"/>
            <a:ext cx="3097164" cy="41808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</p:pic>
      <p:sp>
        <p:nvSpPr>
          <p:cNvPr id="6" name="Лента лицом вверх 5"/>
          <p:cNvSpPr/>
          <p:nvPr/>
        </p:nvSpPr>
        <p:spPr>
          <a:xfrm>
            <a:off x="6357950" y="4357694"/>
            <a:ext cx="785818" cy="285752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лако 5"/>
          <p:cNvSpPr/>
          <p:nvPr/>
        </p:nvSpPr>
        <p:spPr>
          <a:xfrm>
            <a:off x="2071670" y="214290"/>
            <a:ext cx="5072098" cy="107157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71472" y="357166"/>
            <a:ext cx="79296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mpact"/>
              </a:rPr>
              <a:t>культурные</a:t>
            </a:r>
            <a:r>
              <a:rPr lang="ru-RU" sz="4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 </a:t>
            </a:r>
            <a:r>
              <a:rPr lang="ru-RU" sz="40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mpact"/>
              </a:rPr>
              <a:t>права</a:t>
            </a:r>
            <a:endParaRPr lang="ru-RU" sz="40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Impac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214423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CC33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обеспечивающие духовное развитие и самореализацию личности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205588"/>
            <a:ext cx="3071834" cy="45550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261938" indent="-261938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право на образование</a:t>
            </a:r>
          </a:p>
          <a:p>
            <a:pPr marL="261938" indent="-261938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свобода литературного, художественного,              научного , технического творчества, преподавания</a:t>
            </a:r>
            <a:endParaRPr lang="en-US" sz="2000" b="1" dirty="0" smtClean="0">
              <a:solidFill>
                <a:schemeClr val="accent6"/>
              </a:solidFill>
            </a:endParaRPr>
          </a:p>
          <a:p>
            <a:pPr marL="261938" indent="-261938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право участвовать в культурной жизни </a:t>
            </a:r>
            <a:br>
              <a:rPr lang="ru-RU" sz="2000" b="1" dirty="0" smtClean="0">
                <a:solidFill>
                  <a:schemeClr val="accent6"/>
                </a:solidFill>
              </a:rPr>
            </a:br>
            <a:r>
              <a:rPr lang="ru-RU" sz="2000" b="1" dirty="0" smtClean="0">
                <a:solidFill>
                  <a:schemeClr val="accent6"/>
                </a:solidFill>
              </a:rPr>
              <a:t>страны</a:t>
            </a:r>
          </a:p>
          <a:p>
            <a:pPr marL="261938" indent="-261938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пользоваться музеями, театрами, </a:t>
            </a:r>
            <a:endParaRPr lang="ru-RU" sz="2000" b="1" dirty="0"/>
          </a:p>
        </p:txBody>
      </p:sp>
      <p:pic>
        <p:nvPicPr>
          <p:cNvPr id="5" name="Picture 5" descr="C:\Documents and Settings\1\Мои документы\Мои рисунки\про школу\карт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0328" y="2071679"/>
            <a:ext cx="4648210" cy="42862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3906708" cy="369332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latin typeface="Bookman Old Style"/>
              </a:rPr>
              <a:t>Проверка усвоения знаний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714356"/>
            <a:ext cx="8072494" cy="461665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rgbClr val="00B050"/>
                </a:solidFill>
              </a:rPr>
              <a:t>Напишите, к какой группе прав относятся следующие права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428736"/>
            <a:ext cx="7929618" cy="521681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Право на жизнь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Право принимать участие в управлении страной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Право на образование 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Право владеть имуществом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Право на участие в выборах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Право на свободу литературного, художественного, технического творчества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Право на отдых, на досуг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Право на личную неприкосновенность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Право на охрану здоровья и медицинскую помощь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Право на равную оплату за равный труд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Право на свободу убеждения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Право на участие мирных собраний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56436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993366"/>
                </a:solidFill>
              </a:rPr>
              <a:t>ПРОВЕРЬ</a:t>
            </a:r>
            <a:r>
              <a:rPr lang="ru-RU" sz="3200" b="1" dirty="0" smtClean="0"/>
              <a:t>  </a:t>
            </a:r>
            <a:r>
              <a:rPr lang="ru-RU" sz="3200" b="1" dirty="0" smtClean="0">
                <a:solidFill>
                  <a:srgbClr val="993366"/>
                </a:solidFill>
              </a:rPr>
              <a:t>СЕБЯ</a:t>
            </a:r>
            <a:endParaRPr lang="ru-RU" sz="3200" b="1" dirty="0">
              <a:solidFill>
                <a:srgbClr val="9933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959093"/>
            <a:ext cx="3643338" cy="493981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b="1" dirty="0" smtClean="0">
                <a:solidFill>
                  <a:schemeClr val="accent6"/>
                </a:solidFill>
              </a:rPr>
              <a:t>Личные  права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b="1" dirty="0" smtClean="0">
                <a:solidFill>
                  <a:schemeClr val="accent6"/>
                </a:solidFill>
              </a:rPr>
              <a:t>Политические права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b="1" dirty="0" smtClean="0">
                <a:solidFill>
                  <a:schemeClr val="accent6"/>
                </a:solidFill>
              </a:rPr>
              <a:t>Культурные права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b="1" dirty="0" smtClean="0">
                <a:solidFill>
                  <a:schemeClr val="accent6"/>
                </a:solidFill>
              </a:rPr>
              <a:t>Экономические права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b="1" dirty="0" smtClean="0">
                <a:solidFill>
                  <a:schemeClr val="accent6"/>
                </a:solidFill>
              </a:rPr>
              <a:t>Политические права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b="1" dirty="0" smtClean="0">
                <a:solidFill>
                  <a:schemeClr val="accent6"/>
                </a:solidFill>
              </a:rPr>
              <a:t>Культурные права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b="1" dirty="0" smtClean="0">
                <a:solidFill>
                  <a:schemeClr val="accent6"/>
                </a:solidFill>
              </a:rPr>
              <a:t>Социальные права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b="1" dirty="0" smtClean="0">
                <a:solidFill>
                  <a:schemeClr val="accent6"/>
                </a:solidFill>
              </a:rPr>
              <a:t>Личные  права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b="1" dirty="0" smtClean="0">
                <a:solidFill>
                  <a:schemeClr val="accent6"/>
                </a:solidFill>
              </a:rPr>
              <a:t>Социальные права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b="1" dirty="0" smtClean="0">
                <a:solidFill>
                  <a:schemeClr val="accent6"/>
                </a:solidFill>
              </a:rPr>
              <a:t> Экономические права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b="1" dirty="0" smtClean="0">
                <a:solidFill>
                  <a:schemeClr val="accent6"/>
                </a:solidFill>
              </a:rPr>
              <a:t> Личные  права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b="1" dirty="0" smtClean="0">
                <a:solidFill>
                  <a:schemeClr val="accent6"/>
                </a:solidFill>
              </a:rPr>
              <a:t> Политические права</a:t>
            </a:r>
            <a:endParaRPr lang="ru-RU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76438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По тексту Конституции заполни таблицу: 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142984"/>
          <a:ext cx="8596394" cy="5622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0276"/>
                <a:gridCol w="3406118"/>
              </a:tblGrid>
              <a:tr h="684534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Основы</a:t>
                      </a:r>
                      <a:r>
                        <a:rPr lang="ru-RU" baseline="0" dirty="0" smtClean="0"/>
                        <a:t> конституционного строя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Статьи Конституции</a:t>
                      </a:r>
                      <a:endParaRPr lang="ru-RU" dirty="0"/>
                    </a:p>
                  </a:txBody>
                  <a:tcPr/>
                </a:tc>
              </a:tr>
              <a:tr h="39659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1.Народовластие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659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2.Федерализм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659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3.Правовое государство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659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4.Разделение властей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659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5.Приоритет прав человека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453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6.Российская Федерация – социальное государство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659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7.Суверенитет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659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8.Экономическое многообразие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659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9.Политическое многообразие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659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10.Идеологический плюрализм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453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11.Светский характер государства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675832"/>
            <a:ext cx="4071966" cy="53095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4857752" y="571481"/>
            <a:ext cx="3786214" cy="56938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C00000"/>
                </a:solidFill>
                <a:latin typeface="Arial"/>
              </a:rPr>
              <a:t>Первым конституционным </a:t>
            </a:r>
          </a:p>
          <a:p>
            <a:pPr>
              <a:defRPr/>
            </a:pPr>
            <a:r>
              <a:rPr lang="ru-RU" sz="2800" b="1" i="1" dirty="0">
                <a:solidFill>
                  <a:srgbClr val="C00000"/>
                </a:solidFill>
                <a:latin typeface="Arial"/>
              </a:rPr>
              <a:t>проектом, появившимся в </a:t>
            </a:r>
            <a:r>
              <a:rPr lang="ru-RU" sz="2800" b="1" i="1" dirty="0" smtClean="0">
                <a:solidFill>
                  <a:srgbClr val="C00000"/>
                </a:solidFill>
                <a:latin typeface="Arial"/>
              </a:rPr>
              <a:t>России можно назвать </a:t>
            </a:r>
          </a:p>
          <a:p>
            <a:pPr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Arial"/>
              </a:rPr>
              <a:t>«План </a:t>
            </a:r>
            <a:endParaRPr lang="ru-RU" sz="2800" b="1" i="1" dirty="0">
              <a:solidFill>
                <a:srgbClr val="C00000"/>
              </a:solidFill>
              <a:latin typeface="Arial"/>
            </a:endParaRPr>
          </a:p>
          <a:p>
            <a:pPr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Arial"/>
              </a:rPr>
              <a:t>Государственного </a:t>
            </a:r>
            <a:endParaRPr lang="ru-RU" sz="2800" b="1" i="1" dirty="0">
              <a:solidFill>
                <a:srgbClr val="C00000"/>
              </a:solidFill>
              <a:latin typeface="Arial"/>
            </a:endParaRPr>
          </a:p>
          <a:p>
            <a:pPr>
              <a:defRPr/>
            </a:pPr>
            <a:r>
              <a:rPr lang="ru-RU" sz="2800" b="1" i="1" dirty="0">
                <a:solidFill>
                  <a:srgbClr val="C00000"/>
                </a:solidFill>
                <a:latin typeface="Arial"/>
              </a:rPr>
              <a:t>преобразования» , </a:t>
            </a:r>
          </a:p>
          <a:p>
            <a:pPr>
              <a:defRPr/>
            </a:pPr>
            <a:r>
              <a:rPr lang="ru-RU" sz="2800" b="1" i="1" dirty="0">
                <a:solidFill>
                  <a:srgbClr val="C00000"/>
                </a:solidFill>
                <a:latin typeface="Arial"/>
              </a:rPr>
              <a:t>разработанный в 1809 г. </a:t>
            </a:r>
          </a:p>
          <a:p>
            <a:pPr>
              <a:defRPr/>
            </a:pPr>
            <a:r>
              <a:rPr lang="ru-RU" sz="2800" b="1" i="1" dirty="0">
                <a:solidFill>
                  <a:srgbClr val="C00000"/>
                </a:solidFill>
                <a:latin typeface="Arial"/>
              </a:rPr>
              <a:t>графом </a:t>
            </a:r>
            <a:r>
              <a:rPr lang="ru-RU" sz="2800" b="1" i="1" dirty="0" smtClean="0">
                <a:solidFill>
                  <a:srgbClr val="C00000"/>
                </a:solidFill>
                <a:latin typeface="Arial"/>
              </a:rPr>
              <a:t>Сперанским М.М.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636444" y="4770544"/>
            <a:ext cx="32154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C000"/>
                </a:solidFill>
                <a:latin typeface="Arial" charset="0"/>
              </a:rPr>
              <a:t>Сперанский Михаил Михайлович </a:t>
            </a:r>
          </a:p>
          <a:p>
            <a:r>
              <a:rPr lang="ru-RU" sz="2000" dirty="0">
                <a:solidFill>
                  <a:srgbClr val="FFC000"/>
                </a:solidFill>
                <a:latin typeface="Arial" charset="0"/>
              </a:rPr>
              <a:t>(1772-1839)</a:t>
            </a:r>
            <a:r>
              <a:rPr lang="ru-RU" dirty="0">
                <a:solidFill>
                  <a:srgbClr val="CC3300"/>
                </a:solidFill>
                <a:latin typeface="Arial" charset="0"/>
              </a:rPr>
              <a:t> </a:t>
            </a:r>
            <a:endParaRPr lang="ru-RU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7303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3370" y="1500174"/>
            <a:ext cx="4551067" cy="4742212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57158" y="285729"/>
            <a:ext cx="85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5BD3"/>
                </a:solidFill>
              </a:rPr>
              <a:t>Вывод: </a:t>
            </a:r>
            <a:r>
              <a:rPr lang="ru-RU" sz="4000" b="1" dirty="0" smtClean="0">
                <a:solidFill>
                  <a:srgbClr val="FF0000"/>
                </a:solidFill>
              </a:rPr>
              <a:t>Конституция РФ –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основной закон нашей страны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643050"/>
            <a:ext cx="4143404" cy="4524315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Bookman Old Style"/>
              </a:rPr>
              <a:t>Любовь к Родине и уважение к закону начинается с уважения к Конституции страны! 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60748"/>
            <a:ext cx="4071936" cy="55971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5004048" y="428604"/>
            <a:ext cx="3528392" cy="56323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Arial"/>
              </a:rPr>
              <a:t>Программа конституционных 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Arial"/>
              </a:rPr>
              <a:t>преобразований была 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Arial"/>
              </a:rPr>
              <a:t>разработана императором 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Arial"/>
              </a:rPr>
              <a:t>Александром </a:t>
            </a:r>
            <a:r>
              <a:rPr lang="kl-GL" sz="2400" b="1" i="1" dirty="0">
                <a:solidFill>
                  <a:schemeClr val="accent4">
                    <a:lumMod val="75000"/>
                  </a:schemeClr>
                </a:solidFill>
                <a:latin typeface="Arial"/>
              </a:rPr>
              <a:t>II. 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Arial"/>
              </a:rPr>
              <a:t>Но его идее не суждено было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сбыться. </a:t>
            </a:r>
          </a:p>
          <a:p>
            <a:pPr>
              <a:defRPr/>
            </a:pP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pPr>
              <a:defRPr/>
            </a:pP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1 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Arial"/>
              </a:rPr>
              <a:t>марта 1881 года он был убит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народовольцами.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pPr>
              <a:defRPr/>
            </a:pP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 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6091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642938"/>
            <a:ext cx="3752850" cy="55006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60647"/>
            <a:ext cx="2860049" cy="318195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4644008" y="3714752"/>
            <a:ext cx="4176464" cy="2585323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Arial"/>
              </a:rPr>
              <a:t>17 октября 1905 г. Николай II </a:t>
            </a: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Arial"/>
              </a:rPr>
              <a:t>подписал манифест «Об </a:t>
            </a: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Arial"/>
              </a:rPr>
              <a:t>усовершенствовании </a:t>
            </a: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Arial"/>
              </a:rPr>
              <a:t>государственного порядка»: </a:t>
            </a: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Arial"/>
              </a:rPr>
              <a:t>- подданным были дарованы политические и гражданские права и свободы; </a:t>
            </a: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Arial"/>
              </a:rPr>
              <a:t>- провозглашалось создание Государственной думы. 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152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88640"/>
            <a:ext cx="6048648" cy="1200329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FFFF00"/>
                </a:solidFill>
                <a:latin typeface="Arial"/>
              </a:rPr>
              <a:t>За время существования советского государства Конституции были приняты в 1918 , 1924 , 1936 («Сталинская конституция») и 1977 гг. («Брежневская конституция»)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5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695450"/>
            <a:ext cx="7786688" cy="46624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338786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14356"/>
            <a:ext cx="4366925" cy="471490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860032" y="642918"/>
            <a:ext cx="378393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15 октября 1993 года президент </a:t>
            </a:r>
            <a:endParaRPr lang="ru-RU" sz="2400" b="1" i="1" dirty="0" smtClean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Б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. Н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. Ельцин подписал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указ о всенародном голосовании по проекту Конституции России и утвердил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«Положение о всенародном голосовании по проекту Конституции Российской Федерации 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12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декабря 1993 года»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3986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65016">
            <a:off x="4925418" y="1268887"/>
            <a:ext cx="3597200" cy="49719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2" name="Прямоугольник 1"/>
          <p:cNvSpPr/>
          <p:nvPr/>
        </p:nvSpPr>
        <p:spPr>
          <a:xfrm>
            <a:off x="642910" y="642918"/>
            <a:ext cx="4714908" cy="4401205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Arial"/>
              </a:rPr>
              <a:t>12 декабря 1993 года </a:t>
            </a:r>
          </a:p>
          <a:p>
            <a:pPr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Arial"/>
              </a:rPr>
              <a:t>Всенародным голосованием </a:t>
            </a:r>
          </a:p>
          <a:p>
            <a:pPr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Arial"/>
              </a:rPr>
              <a:t>была принята Конституция </a:t>
            </a:r>
          </a:p>
          <a:p>
            <a:pPr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Arial"/>
              </a:rPr>
              <a:t>Российской Федерации. </a:t>
            </a:r>
          </a:p>
          <a:p>
            <a:pPr>
              <a:defRPr/>
            </a:pP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Arial"/>
              </a:rPr>
              <a:t>12 декабря День Конституции </a:t>
            </a:r>
          </a:p>
          <a:p>
            <a:pPr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Arial"/>
              </a:rPr>
              <a:t>причислен к памятным датам России.</a:t>
            </a:r>
            <a:endParaRPr lang="ru-RU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428604"/>
            <a:ext cx="7500990" cy="563231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/>
              </a:rPr>
              <a:t>Действующая Конституция России состоит из Преамбулы и двух разделов. </a:t>
            </a:r>
          </a:p>
          <a:p>
            <a:pPr>
              <a:defRPr/>
            </a:pPr>
            <a:r>
              <a:rPr lang="ru-RU" sz="2000" b="1" i="1" dirty="0" smtClean="0">
                <a:solidFill>
                  <a:schemeClr val="accent5"/>
                </a:solidFill>
                <a:latin typeface="Arial"/>
              </a:rPr>
              <a:t>В Преамбуле провозглашается, что народ России принимает данную Конституцию; закрепляются демократические и гуманистические ценности; определяется место России в современном мире. </a:t>
            </a:r>
          </a:p>
          <a:p>
            <a:pPr>
              <a:defRPr/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Первый раздел включает 9 глав и состоит из 137 статей, закрепляющих основы политической, общественной, правовой, экономической, социальной систем в Российской Федерации, основные права и свободы личности, федеративное устройство Российской Федерации, статус органов публичной власти, а также порядок пересмотра Конституции и внесения в неё поправок. </a:t>
            </a:r>
          </a:p>
          <a:p>
            <a:pPr>
              <a:defRPr/>
            </a:pPr>
            <a:r>
              <a:rPr lang="ru-RU" sz="2000" b="1" i="1" dirty="0" smtClean="0">
                <a:solidFill>
                  <a:schemeClr val="accent6"/>
                </a:solidFill>
                <a:latin typeface="Arial"/>
              </a:rPr>
              <a:t>Второй раздел определяет заключительные и переходные положения и служит основой преемственности и стабильности конституционно-правовых норм. </a:t>
            </a:r>
            <a:endParaRPr lang="ru-RU" sz="2000" b="1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3500430" y="1214422"/>
            <a:ext cx="207170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14546" y="357166"/>
            <a:ext cx="4643470" cy="646331"/>
          </a:xfrm>
          <a:prstGeom prst="rect">
            <a:avLst/>
          </a:prstGeom>
          <a:solidFill>
            <a:schemeClr val="accent5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Конституция РФ</a:t>
            </a:r>
            <a:endParaRPr lang="ru-RU" sz="3600" kern="10" dirty="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4678" y="1214423"/>
            <a:ext cx="264320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Arial Narrow" pitchFamily="34" charset="0"/>
              </a:rPr>
              <a:t>определяет</a:t>
            </a:r>
          </a:p>
          <a:p>
            <a:endParaRPr lang="ru-RU" sz="2400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1" y="2571744"/>
            <a:ext cx="2071701" cy="1015663"/>
          </a:xfrm>
          <a:prstGeom prst="rect">
            <a:avLst/>
          </a:prstGeom>
          <a:solidFill>
            <a:schemeClr val="tx2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rgbClr val="92D050"/>
                </a:solidFill>
              </a:rPr>
              <a:t>Нравственные</a:t>
            </a:r>
          </a:p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rgbClr val="92D050"/>
                </a:solidFill>
              </a:rPr>
              <a:t>ценности</a:t>
            </a:r>
            <a:endParaRPr lang="ru-RU" sz="2400" dirty="0">
              <a:solidFill>
                <a:srgbClr val="92D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3357562"/>
            <a:ext cx="2071702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rgbClr val="FFFF00"/>
                </a:solidFill>
              </a:rPr>
              <a:t>Ценности социального мира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1" y="3643314"/>
            <a:ext cx="1928826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Ценности патриотизма</a:t>
            </a:r>
          </a:p>
          <a:p>
            <a:pPr>
              <a:spcBef>
                <a:spcPct val="50000"/>
              </a:spcBef>
              <a:defRPr/>
            </a:pPr>
            <a:endParaRPr lang="ru-RU" sz="24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2428868"/>
            <a:ext cx="2500330" cy="1384995"/>
          </a:xfrm>
          <a:prstGeom prst="rect">
            <a:avLst/>
          </a:prstGeom>
          <a:solidFill>
            <a:srgbClr val="92D050"/>
          </a:solidFill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rgbClr val="0070C0"/>
                </a:solidFill>
              </a:rPr>
              <a:t>Ценности международного </a:t>
            </a:r>
          </a:p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rgbClr val="0070C0"/>
                </a:solidFill>
              </a:rPr>
              <a:t>сотрудничества</a:t>
            </a:r>
            <a:endParaRPr lang="ru-RU" sz="2400" dirty="0">
              <a:solidFill>
                <a:srgbClr val="0070C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1643042" y="1716076"/>
            <a:ext cx="1857388" cy="712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822033" y="2178835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572132" y="1928802"/>
            <a:ext cx="114300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928926" y="2500306"/>
            <a:ext cx="107157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5143504" y="2643182"/>
            <a:ext cx="71438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5-конечная звезда 14"/>
          <p:cNvSpPr/>
          <p:nvPr/>
        </p:nvSpPr>
        <p:spPr>
          <a:xfrm>
            <a:off x="857224" y="521495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2428860" y="550070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7072330" y="100010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671</Words>
  <Application>Microsoft Office PowerPoint</Application>
  <PresentationFormat>Экран (4:3)</PresentationFormat>
  <Paragraphs>150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35</cp:revision>
  <dcterms:created xsi:type="dcterms:W3CDTF">2013-10-11T07:29:49Z</dcterms:created>
  <dcterms:modified xsi:type="dcterms:W3CDTF">2013-12-16T13:01:45Z</dcterms:modified>
</cp:coreProperties>
</file>