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4" r:id="rId11"/>
    <p:sldId id="272" r:id="rId12"/>
    <p:sldId id="268" r:id="rId13"/>
    <p:sldId id="267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  <a:srgbClr val="FF0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5D4E4-9972-4AAD-A15E-0092B03F91CF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53CB-0EB4-48CD-A4A5-18F59EE1D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3760-C817-4BEC-9E84-D5C791F450E0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5FF8-3469-4965-8A92-752EFBE30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1821F-CC7E-44BD-97C3-2C025B6F6134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1BA34-1A76-4996-B8E8-D64272BB0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500A-8A5B-4C30-B917-BA387D0D62FB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89E2C-F5C5-4863-8EEA-A1AEB7276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DCED-2FF3-4ADE-A1F6-1894BA304D5C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B2CA6-D7B1-4906-A91E-89D63A4E2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9CDAD-6253-4CC0-92A6-FDC7D420687F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9ADDA-A379-4763-A5AB-658670578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B20CC-4D16-4739-AD54-6AF7C74091E2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69392-D91C-4685-B229-5389A32AA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5277-E1B8-4BF2-A00D-7F3C2BE55670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D95C7-16BA-4D20-AC66-D120A4D72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4C5F-F6BB-477E-AE37-64EBF9DC64ED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73EE8-77E1-44E7-8D16-4B2504A3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9CFB-A723-47AB-B68F-DF6006E13A2B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F17A-E823-485B-AB76-8BC4DFC9A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68F79-E968-447F-A457-A24BAC4860B6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048B-CFC4-4933-B367-396BF2747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A559C2-F125-4A10-A284-C12AA3490B97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5A9BF6-BAFE-436E-AB07-E24B1AAAE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Рисунок1"/>
          <p:cNvPicPr>
            <a:picLocks noChangeAspect="1" noChangeArrowheads="1"/>
          </p:cNvPicPr>
          <p:nvPr/>
        </p:nvPicPr>
        <p:blipFill>
          <a:blip r:embed="rId2">
            <a:lum contrast="-36000"/>
          </a:blip>
          <a:srcRect/>
          <a:stretch>
            <a:fillRect/>
          </a:stretch>
        </p:blipFill>
        <p:spPr bwMode="auto">
          <a:xfrm>
            <a:off x="0" y="0"/>
            <a:ext cx="10548938" cy="774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1547813" y="0"/>
            <a:ext cx="7331075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Муниципальное казенное общеобразовательное учреждение </a:t>
            </a:r>
          </a:p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средняя общеобразовательная школа № 20</a:t>
            </a:r>
          </a:p>
        </p:txBody>
      </p:sp>
      <p:pic>
        <p:nvPicPr>
          <p:cNvPr id="13315" name="Picture 6" descr="Photo-0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1484313"/>
            <a:ext cx="2862262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795963" y="4508500"/>
            <a:ext cx="3671887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b="1">
                <a:solidFill>
                  <a:schemeClr val="bg1"/>
                </a:solidFill>
                <a:cs typeface="Arial" charset="0"/>
              </a:rPr>
              <a:t>Презентацию подготовила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b="1">
                <a:solidFill>
                  <a:schemeClr val="bg1"/>
                </a:solidFill>
                <a:cs typeface="Arial" charset="0"/>
              </a:rPr>
              <a:t>учитель математики</a:t>
            </a:r>
            <a:br>
              <a:rPr lang="ru-RU" sz="2000" b="1">
                <a:solidFill>
                  <a:schemeClr val="bg1"/>
                </a:solidFill>
                <a:cs typeface="Arial" charset="0"/>
              </a:rPr>
            </a:br>
            <a:r>
              <a:rPr lang="ru-RU" sz="2000" b="1">
                <a:solidFill>
                  <a:schemeClr val="bg1"/>
                </a:solidFill>
                <a:cs typeface="Arial" charset="0"/>
              </a:rPr>
              <a:t>МКОУ СОШ№20 Фролова О.Н.</a:t>
            </a:r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611188" y="2060575"/>
            <a:ext cx="49482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</a:rPr>
              <a:t>Методологическая грамотность педагога </a:t>
            </a:r>
            <a:br>
              <a:rPr lang="ru-RU" sz="3600" b="1">
                <a:solidFill>
                  <a:schemeClr val="bg1"/>
                </a:solidFill>
              </a:rPr>
            </a:br>
            <a:r>
              <a:rPr lang="ru-RU" sz="3600" b="1">
                <a:solidFill>
                  <a:schemeClr val="bg1"/>
                </a:solidFill>
              </a:rPr>
              <a:t>при использовании тестовой технологии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</a:rPr>
              <a:t>Задание, в котором нарушено требование однозначности.</a:t>
            </a:r>
          </a:p>
          <a:p>
            <a:pPr eaLnBrk="1" hangingPunct="1">
              <a:lnSpc>
                <a:spcPct val="90000"/>
              </a:lnSpc>
            </a:pPr>
            <a:endParaRPr lang="ru-RU" sz="28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chemeClr val="hlink"/>
                </a:solidFill>
              </a:rPr>
              <a:t>Площадь треугольника вычисляется по формуле ______ .</a:t>
            </a:r>
          </a:p>
          <a:p>
            <a:pPr eaLnBrk="1" hangingPunct="1">
              <a:lnSpc>
                <a:spcPct val="90000"/>
              </a:lnSpc>
            </a:pPr>
            <a:endParaRPr lang="ru-RU" sz="28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</a:rPr>
              <a:t>При  выполнении последнего задания ученик может дать несколько возможных правильных ответов. При этом, может быть и не тот, который ожидает учитель.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       </a:t>
            </a:r>
            <a:r>
              <a:rPr lang="ru-RU" sz="2000" b="1" i="1" smtClean="0">
                <a:solidFill>
                  <a:schemeClr val="hlink"/>
                </a:solidFill>
              </a:rPr>
              <a:t>На вопрос: «Где произошло Бородинское сражение?» можно абсолютно точно ответить «Под Москвой», «В России», «У деревни Бородино», «В поле».</a:t>
            </a:r>
            <a:br>
              <a:rPr lang="ru-RU" sz="2000" b="1" i="1" smtClean="0">
                <a:solidFill>
                  <a:schemeClr val="hlink"/>
                </a:solidFill>
              </a:rPr>
            </a:br>
            <a:r>
              <a:rPr lang="ru-RU" sz="2000" b="1" i="1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solidFill>
                  <a:schemeClr val="hlink"/>
                </a:solidFill>
              </a:rPr>
              <a:t>Например, в заданиях с вопросами типа «Кто первым изобрел…?» не поясняется, должен ли ответ содержать фамилию, инициалы, национальность ученого, а также один или несколько ученых имеются в виду. Не учитывается, что вопрос «Кто?» применяется в русском языке и для случая одного человека, и для случая группы.</a:t>
            </a:r>
            <a:br>
              <a:rPr lang="ru-RU" sz="2000" b="1" i="1" smtClean="0">
                <a:solidFill>
                  <a:schemeClr val="hlink"/>
                </a:solidFill>
              </a:rPr>
            </a:br>
            <a:endParaRPr lang="ru-RU" sz="20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solidFill>
                  <a:schemeClr val="hlink"/>
                </a:solidFill>
              </a:rPr>
              <a:t>  Вопрос сформулированный так: «Назовите признаки  параллелограмма...», не содержит пояснения, сколько признаков нужно назвать.</a:t>
            </a:r>
            <a:br>
              <a:rPr lang="ru-RU" sz="2000" b="1" i="1" smtClean="0">
                <a:solidFill>
                  <a:schemeClr val="hlink"/>
                </a:solidFill>
              </a:rPr>
            </a:br>
            <a:endParaRPr lang="ru-RU" sz="20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solidFill>
                  <a:schemeClr val="hlink"/>
                </a:solidFill>
              </a:rPr>
              <a:t>На вопрос «Когда началась Великая отечественная война?» можно ответить; «в июне», «в XX веке» и пр.;</a:t>
            </a:r>
            <a:br>
              <a:rPr lang="ru-RU" sz="2000" b="1" i="1" smtClean="0">
                <a:solidFill>
                  <a:schemeClr val="hlink"/>
                </a:solidFill>
              </a:rPr>
            </a:br>
            <a:r>
              <a:rPr lang="ru-RU" sz="2000" b="1" i="1" smtClean="0">
                <a:solidFill>
                  <a:schemeClr val="hlink"/>
                </a:solidFill>
              </a:rPr>
              <a:t/>
            </a:r>
            <a:br>
              <a:rPr lang="ru-RU" sz="2000" b="1" i="1" smtClean="0">
                <a:solidFill>
                  <a:schemeClr val="hlink"/>
                </a:solidFill>
              </a:rPr>
            </a:br>
            <a:endParaRPr lang="ru-RU" sz="2000" b="1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FF3399"/>
                </a:solidFill>
              </a:rPr>
              <a:t>Алгоритм составления тестов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b="1" i="1" smtClean="0">
                <a:solidFill>
                  <a:schemeClr val="hlink"/>
                </a:solidFill>
              </a:rPr>
              <a:t>1) Определение целей тестирования;</a:t>
            </a:r>
            <a:r>
              <a:rPr lang="ru-RU" sz="1400" b="1" i="1" u="sng" smtClean="0">
                <a:solidFill>
                  <a:schemeClr val="hlink"/>
                </a:solidFill>
              </a:rPr>
              <a:t/>
            </a:r>
            <a:br>
              <a:rPr lang="ru-RU" sz="1400" b="1" i="1" u="sng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2) Определение вида контроля - входной (установочный), промежуточный, тематический, рубежный, итоговый;</a:t>
            </a:r>
            <a:r>
              <a:rPr lang="ru-RU" sz="1400" b="1" i="1" u="sng" smtClean="0">
                <a:solidFill>
                  <a:schemeClr val="hlink"/>
                </a:solidFill>
              </a:rPr>
              <a:t/>
            </a:r>
            <a:br>
              <a:rPr lang="ru-RU" sz="1400" b="1" i="1" u="sng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3)Выбор формы тестового задания, который зависит от целей тестирования и</a:t>
            </a:r>
            <a:r>
              <a:rPr lang="ru-RU" sz="1400" b="1" i="1" u="sng" smtClean="0">
                <a:solidFill>
                  <a:schemeClr val="hlink"/>
                </a:solidFill>
              </a:rPr>
              <a:t> </a:t>
            </a:r>
            <a:r>
              <a:rPr lang="ru-RU" sz="1400" b="1" i="1" smtClean="0">
                <a:solidFill>
                  <a:schemeClr val="hlink"/>
                </a:solidFill>
              </a:rPr>
              <a:t>содержания;</a:t>
            </a:r>
            <a:r>
              <a:rPr lang="ru-RU" sz="1400" b="1" i="1" u="sng" smtClean="0">
                <a:solidFill>
                  <a:schemeClr val="hlink"/>
                </a:solidFill>
              </a:rPr>
              <a:t/>
            </a:r>
            <a:br>
              <a:rPr lang="ru-RU" sz="1400" b="1" i="1" u="sng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4) Основным элементом тестовых заданий является инструкция, текст задания и ключ(ответ который находиться у преподавателя);</a:t>
            </a:r>
            <a:r>
              <a:rPr lang="ru-RU" sz="1400" b="1" i="1" u="sng" smtClean="0">
                <a:solidFill>
                  <a:schemeClr val="hlink"/>
                </a:solidFill>
              </a:rPr>
              <a:t/>
            </a:r>
            <a:br>
              <a:rPr lang="ru-RU" sz="1400" b="1" i="1" u="sng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5) Инструкция определяет характер интеллектуальной деятельности учеников:</a:t>
            </a:r>
            <a:r>
              <a:rPr lang="ru-RU" sz="1400" b="1" i="1" u="sng" smtClean="0">
                <a:solidFill>
                  <a:schemeClr val="hlink"/>
                </a:solidFill>
              </a:rPr>
              <a:t> </a:t>
            </a:r>
            <a:r>
              <a:rPr lang="ru-RU" sz="1400" b="1" i="1" smtClean="0">
                <a:solidFill>
                  <a:schemeClr val="hlink"/>
                </a:solidFill>
              </a:rPr>
              <a:t>должна быть чёткой, понятной для выполнения; 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6) При формулировке теста задания необходимо придерживаться следующих методических советов: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  - основной текст задания содержит не более 8-10 слов;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  - каждый тест должен выражать одну идею, одну мысль;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  - задания должны быть кратким, четкими, легко читаемыми;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  - формулировка заданий не должна содержать двусмысленностей, а тем более ловушек;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  - располагать тесты по возрастанию трудности;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  - каждое задание и ответ формулировать так , чтобы верный ответ могли дать только те кто хорошо усвоил материал;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  - задания сформулировать так чтобы ответы могли быть получены путем  рассуждения, 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 - правильные ответы должны распределяться в случайном порядке;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 - ответы на один вопрос не должны зависеть от ответов на другие вопросы;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    -  ответы не должны содержать подсказки, быть нелепыми.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7) Тест должен включать разнообразные тестовые задания по форме ,содержанию ,степени сложности и количеству ,и достаточно полно охватить материал проверяемой темы.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8)  Тестовые задания должны быть равноуровневыми по степени сложности;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b="1" i="1" smtClean="0">
                <a:solidFill>
                  <a:schemeClr val="hlink"/>
                </a:solidFill>
              </a:rPr>
              <a:t>9)  Задание теста должно обеспечивать проверку знаний и умений на трех уровнях: узнавания и воспроизведения, применения в знакомой ситуации, применения в новой ситуации или творческого применения.</a:t>
            </a:r>
            <a:br>
              <a:rPr lang="ru-RU" sz="1400" b="1" i="1" smtClean="0">
                <a:solidFill>
                  <a:schemeClr val="hlink"/>
                </a:solidFill>
              </a:rPr>
            </a:b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u="sng" smtClean="0">
                <a:solidFill>
                  <a:srgbClr val="FF3399"/>
                </a:solidFill>
              </a:rPr>
              <a:t>Позитивная динамика общей успеваемости обучающихся.</a:t>
            </a:r>
          </a:p>
        </p:txBody>
      </p:sp>
      <p:pic>
        <p:nvPicPr>
          <p:cNvPr id="2662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12875"/>
            <a:ext cx="7380288" cy="1862138"/>
          </a:xfrm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619250" y="3068638"/>
            <a:ext cx="5681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 i="1">
                <a:solidFill>
                  <a:srgbClr val="FF3399"/>
                </a:solidFill>
              </a:rPr>
              <a:t>Позитивная динамика «качества знаний» </a:t>
            </a:r>
            <a:br>
              <a:rPr lang="ru-RU" sz="2000" b="1" i="1">
                <a:solidFill>
                  <a:srgbClr val="FF3399"/>
                </a:solidFill>
              </a:rPr>
            </a:br>
            <a:r>
              <a:rPr lang="ru-RU" sz="2000" b="1" i="1">
                <a:solidFill>
                  <a:srgbClr val="FF3399"/>
                </a:solidFill>
              </a:rPr>
              <a:t>обучающихся по математике</a:t>
            </a:r>
            <a:r>
              <a:rPr lang="ru-RU"/>
              <a:t> </a:t>
            </a: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005263"/>
            <a:ext cx="5535613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084" y="2146567"/>
            <a:ext cx="8089864" cy="32253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«Если нет диагностической цели, то нет и объективного контроля качества…» </a:t>
            </a:r>
          </a:p>
          <a:p>
            <a:pPr>
              <a:defRPr/>
            </a:pP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</a:t>
            </a:r>
          </a:p>
          <a:p>
            <a:pPr algn="r">
              <a:defRPr/>
            </a:pP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</a:t>
            </a:r>
            <a:r>
              <a:rPr lang="ru-RU" sz="28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В.П. Беспалько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942975"/>
            <a:ext cx="6264275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u="sng" smtClean="0">
                <a:solidFill>
                  <a:srgbClr val="FF3399"/>
                </a:solidFill>
              </a:rPr>
              <a:t>Цель работы</a:t>
            </a:r>
            <a:r>
              <a:rPr lang="ru-RU" smtClean="0">
                <a:solidFill>
                  <a:srgbClr val="FF3399"/>
                </a:solidFill>
              </a:rPr>
              <a:t>: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68313" y="2133600"/>
            <a:ext cx="8229600" cy="24050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rgbClr val="FF0066"/>
                </a:solidFill>
              </a:rPr>
              <a:t>Показать, что применение качественного тестового материала- это одно из направлений повышения эффективности управления качеством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u="sng" smtClean="0">
                <a:solidFill>
                  <a:srgbClr val="FF0066"/>
                </a:solidFill>
              </a:rPr>
              <a:t>Тестология-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2565400"/>
            <a:ext cx="8229600" cy="21764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FF0066"/>
                </a:solidFill>
              </a:rPr>
              <a:t>наука об измерении психофизиологических и личностных характеристик, а также объема и качества ЗУН. </a:t>
            </a:r>
          </a:p>
          <a:p>
            <a:pPr eaLnBrk="1" hangingPunct="1"/>
            <a:endParaRPr lang="ru-RU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u="sng" smtClean="0">
                <a:solidFill>
                  <a:srgbClr val="FF0066"/>
                </a:solidFill>
                <a:latin typeface="Arial" charset="0"/>
                <a:cs typeface="Arial" charset="0"/>
              </a:rPr>
              <a:t>Педагогический тест –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229600" cy="33416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b="1" i="1" smtClean="0">
                <a:solidFill>
                  <a:schemeClr val="hlink"/>
                </a:solidFill>
                <a:latin typeface="Arial" charset="0"/>
                <a:cs typeface="Arial" charset="0"/>
              </a:rPr>
              <a:t>система специально подобранных проверочных заданий специфической формы, позволяющих качественно оценить учебные достижения в одной или нескольких областях знаний.</a:t>
            </a:r>
            <a:r>
              <a:rPr lang="ru-RU" sz="4000" smtClean="0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u="sng" smtClean="0">
                <a:solidFill>
                  <a:srgbClr val="FF0066"/>
                </a:solidFill>
              </a:rPr>
              <a:t>Свойства теста: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hlink"/>
                </a:solidFill>
              </a:rPr>
              <a:t>Валидность- степень пригодности теста для измерения именно тех качеств (испытуемых), которые он по замыслу должен измерять </a:t>
            </a:r>
          </a:p>
          <a:p>
            <a:pPr eaLnBrk="1" hangingPunct="1"/>
            <a:r>
              <a:rPr lang="ru-RU" sz="2800" b="1" i="1" smtClean="0">
                <a:solidFill>
                  <a:schemeClr val="hlink"/>
                </a:solidFill>
              </a:rPr>
              <a:t> Надежность-степень устойчивости (неизменности) результатов при повторном тестировании той же (такой же) группы испытуемых.</a:t>
            </a:r>
            <a:br>
              <a:rPr lang="ru-RU" sz="2800" b="1" i="1" smtClean="0">
                <a:solidFill>
                  <a:schemeClr val="hlink"/>
                </a:solidFill>
              </a:rPr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u="sng" smtClean="0">
                <a:solidFill>
                  <a:srgbClr val="FF0066"/>
                </a:solidFill>
              </a:rPr>
              <a:t>Некоторые недостатки </a:t>
            </a:r>
            <a:br>
              <a:rPr lang="ru-RU" sz="3200" b="1" i="1" u="sng" smtClean="0">
                <a:solidFill>
                  <a:srgbClr val="FF0066"/>
                </a:solidFill>
              </a:rPr>
            </a:br>
            <a:r>
              <a:rPr lang="ru-RU" sz="3200" b="1" i="1" u="sng" smtClean="0">
                <a:solidFill>
                  <a:srgbClr val="FF0066"/>
                </a:solidFill>
              </a:rPr>
              <a:t>педагогических тестов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 </a:t>
            </a:r>
            <a:r>
              <a:rPr lang="ru-RU" sz="2400" b="1" i="1" smtClean="0">
                <a:solidFill>
                  <a:schemeClr val="hlink"/>
                </a:solidFill>
              </a:rPr>
              <a:t>Неравномерность «покрытия» учебного материала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smtClean="0">
                <a:solidFill>
                  <a:schemeClr val="hlink"/>
                </a:solidFill>
              </a:rPr>
              <a:t>Необъективность весов ТЗ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smtClean="0">
                <a:solidFill>
                  <a:schemeClr val="hlink"/>
                </a:solidFill>
              </a:rPr>
              <a:t>Малое количество ТЗ в тесте или одновариантность теста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smtClean="0">
                <a:solidFill>
                  <a:schemeClr val="hlink"/>
                </a:solidFill>
              </a:rPr>
              <a:t>Отсутствие ориентации заданий на учет присущих человеку свойств и качеств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smtClean="0">
                <a:solidFill>
                  <a:schemeClr val="hlink"/>
                </a:solidFill>
              </a:rPr>
              <a:t>Присутствие связи между последовательными заданиями, когда для верного выполнения одного задания учащийся пользуется или вынужден пользоваться информацией из других заданий.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smtClean="0">
                <a:solidFill>
                  <a:schemeClr val="hlink"/>
                </a:solidFill>
              </a:rPr>
              <a:t>Вопросы и ответы однообразны, нудны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smtClean="0">
                <a:solidFill>
                  <a:schemeClr val="hlink"/>
                </a:solidFill>
              </a:rPr>
              <a:t>Нет четких инструкций к тесту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684213" y="908050"/>
            <a:ext cx="7859712" cy="719138"/>
          </a:xfrm>
        </p:spPr>
        <p:txBody>
          <a:bodyPr/>
          <a:lstStyle/>
          <a:p>
            <a:pPr eaLnBrk="1" hangingPunct="1"/>
            <a:r>
              <a:rPr lang="ru-RU" sz="3200" b="1" i="1" u="sng" smtClean="0"/>
              <a:t/>
            </a:r>
            <a:br>
              <a:rPr lang="ru-RU" sz="3200" b="1" i="1" u="sng" smtClean="0"/>
            </a:br>
            <a:r>
              <a:rPr lang="ru-RU" sz="3200" b="1" i="1" u="sng" smtClean="0"/>
              <a:t/>
            </a:r>
            <a:br>
              <a:rPr lang="ru-RU" sz="3200" b="1" i="1" u="sng" smtClean="0"/>
            </a:br>
            <a:r>
              <a:rPr lang="ru-RU" sz="3200" b="1" i="1" u="sng" smtClean="0">
                <a:solidFill>
                  <a:srgbClr val="FF0000"/>
                </a:solidFill>
              </a:rPr>
              <a:t>Некоторые  недостатки тестовых заданий и их  причины </a:t>
            </a:r>
            <a:r>
              <a:rPr lang="ru-RU" sz="3200" b="1" i="1" smtClean="0">
                <a:solidFill>
                  <a:srgbClr val="FF0000"/>
                </a:solidFill>
              </a:rPr>
              <a:t/>
            </a:r>
            <a:br>
              <a:rPr lang="ru-RU" sz="3200" b="1" i="1" smtClean="0">
                <a:solidFill>
                  <a:srgbClr val="FF0000"/>
                </a:solidFill>
              </a:rPr>
            </a:b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68313" y="1989138"/>
            <a:ext cx="8424862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000" smtClean="0"/>
              <a:t>           </a:t>
            </a:r>
            <a:r>
              <a:rPr lang="ru-RU" sz="1600" smtClean="0">
                <a:solidFill>
                  <a:schemeClr val="hlink"/>
                </a:solidFill>
              </a:rPr>
              <a:t>1. В списке ответов правильный ответ, как правило, самый длинный. 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600" smtClean="0">
                <a:solidFill>
                  <a:schemeClr val="hlink"/>
                </a:solidFill>
              </a:rPr>
              <a:t> 2. Неправильные варианты ответов бывают не согласованными с вопросом задания в падежах, родах, числах и т.д.   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600" smtClean="0">
                <a:solidFill>
                  <a:schemeClr val="hlink"/>
                </a:solidFill>
              </a:rPr>
              <a:t> 3. В вариантах выполнения заданий встречаются перекрестные логические и информационные ссылки, что усложняет нахождение верного варианта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600" smtClean="0">
                <a:solidFill>
                  <a:schemeClr val="hlink"/>
                </a:solidFill>
              </a:rPr>
              <a:t> 4. Верный вариант выполнения задания можно с большой степенью вероятности «вычислить» логически, путем исключения явно неверных.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600" smtClean="0">
                <a:solidFill>
                  <a:schemeClr val="hlink"/>
                </a:solidFill>
              </a:rPr>
              <a:t> 5. Вопрос содержит дополнительную информацию, могущую показаться неверной части испытуемых 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600" smtClean="0">
                <a:solidFill>
                  <a:schemeClr val="hlink"/>
                </a:solidFill>
              </a:rPr>
              <a:t> 6. Вопрос задания многословен, содержит придаточные предложения, двусмыслен.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600" smtClean="0">
                <a:solidFill>
                  <a:schemeClr val="hlink"/>
                </a:solidFill>
              </a:rPr>
              <a:t> 7. В задании отсутствует задание или вопрос, т. е. есть только текст в области задания и четыре варианта текста в области ответов.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600" smtClean="0">
                <a:solidFill>
                  <a:schemeClr val="hlink"/>
                </a:solidFill>
              </a:rPr>
              <a:t> 8 . Задание предполагает непропорционально высокие затраты времени на знакомство испытуемого со всеми вариантами выполнения.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600" smtClean="0">
                <a:solidFill>
                  <a:schemeClr val="hlink"/>
                </a:solidFill>
              </a:rPr>
              <a:t>9. Нарушение изоморфизма. В заданиях, где требуется перенумеровать или сопоставить друг другу элементы, встречаются элементы, которым можно сопоставить разный порядок или которые можно одновременно сопоставить нескольким элементам.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600" smtClean="0">
                <a:solidFill>
                  <a:schemeClr val="hlink"/>
                </a:solidFill>
              </a:rPr>
              <a:t>10. Вопрос задания не подразумевает полный однозначный ответ, не очерчивает круг обязательной информации, которую должен содержать ответ. Такая ошибка составителей часто встречается в заданиях всех видов тестов.</a:t>
            </a:r>
            <a:br>
              <a:rPr lang="ru-RU" sz="1600" smtClean="0">
                <a:solidFill>
                  <a:schemeClr val="hlink"/>
                </a:solidFill>
              </a:rPr>
            </a:br>
            <a:r>
              <a:rPr lang="ru-RU" sz="1000" smtClean="0">
                <a:solidFill>
                  <a:schemeClr val="hlink"/>
                </a:solidFill>
              </a:rPr>
              <a:t/>
            </a:r>
            <a:br>
              <a:rPr lang="ru-RU" sz="1000" smtClean="0">
                <a:solidFill>
                  <a:schemeClr val="hlink"/>
                </a:solidFill>
              </a:rPr>
            </a:br>
            <a:endParaRPr lang="ru-RU" sz="10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u="sng" smtClean="0">
                <a:solidFill>
                  <a:srgbClr val="FF3399"/>
                </a:solidFill>
              </a:rPr>
              <a:t>Примеры:</a:t>
            </a:r>
            <a:br>
              <a:rPr lang="ru-RU" sz="3200" b="1" i="1" u="sng" smtClean="0">
                <a:solidFill>
                  <a:srgbClr val="FF3399"/>
                </a:solidFill>
              </a:rPr>
            </a:br>
            <a:r>
              <a:rPr lang="ru-RU" sz="3200" b="1" i="1" u="sng" smtClean="0">
                <a:solidFill>
                  <a:srgbClr val="FF3399"/>
                </a:solidFill>
              </a:rPr>
              <a:t>задания не должны допускать двойного толкования: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</a:rPr>
              <a:t>_____________, у которого все стороны равны, называется ___________.</a:t>
            </a:r>
            <a:br>
              <a:rPr lang="ru-RU" sz="2800" b="1" i="1" smtClean="0">
                <a:solidFill>
                  <a:schemeClr val="hlink"/>
                </a:solidFill>
              </a:rPr>
            </a:br>
            <a:r>
              <a:rPr lang="ru-RU" sz="2800" b="1" i="1" smtClean="0">
                <a:solidFill>
                  <a:schemeClr val="hlink"/>
                </a:solidFill>
              </a:rPr>
              <a:t/>
            </a:r>
            <a:br>
              <a:rPr lang="ru-RU" sz="2800" b="1" i="1" smtClean="0">
                <a:solidFill>
                  <a:schemeClr val="hlink"/>
                </a:solidFill>
              </a:rPr>
            </a:br>
            <a:r>
              <a:rPr lang="ru-RU" sz="2800" b="1" i="1" smtClean="0">
                <a:solidFill>
                  <a:schemeClr val="hlink"/>
                </a:solidFill>
              </a:rPr>
              <a:t>Параллелограмм, у которого все стороны равны, называется ромбом.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</a:rPr>
              <a:t>    Треугольник, у которого все стороны равны, называется равносторонним.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</a:rPr>
              <a:t>   Прямоугольник, у которого все стороны равны, называется квадратом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718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Слайд 1</vt:lpstr>
      <vt:lpstr>Слайд 2</vt:lpstr>
      <vt:lpstr>Цель работы:</vt:lpstr>
      <vt:lpstr>Тестология-</vt:lpstr>
      <vt:lpstr>Педагогический тест –</vt:lpstr>
      <vt:lpstr>Свойства теста:</vt:lpstr>
      <vt:lpstr>Некоторые недостатки  педагогических тестов</vt:lpstr>
      <vt:lpstr>  Некоторые  недостатки тестовых заданий и их  причины   </vt:lpstr>
      <vt:lpstr>Примеры: задания не должны допускать двойного толкования:</vt:lpstr>
      <vt:lpstr>Слайд 10</vt:lpstr>
      <vt:lpstr>Слайд 11</vt:lpstr>
      <vt:lpstr>Алгоритм составления тестов</vt:lpstr>
      <vt:lpstr>Позитивная динамика общей успеваемости обучающихся.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111</cp:lastModifiedBy>
  <cp:revision>7</cp:revision>
  <dcterms:created xsi:type="dcterms:W3CDTF">2013-01-28T19:17:44Z</dcterms:created>
  <dcterms:modified xsi:type="dcterms:W3CDTF">2013-04-24T07:55:16Z</dcterms:modified>
</cp:coreProperties>
</file>