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5"/>
  </p:notesMasterIdLst>
  <p:sldIdLst>
    <p:sldId id="296" r:id="rId2"/>
    <p:sldId id="287" r:id="rId3"/>
    <p:sldId id="289" r:id="rId4"/>
    <p:sldId id="268" r:id="rId5"/>
    <p:sldId id="260" r:id="rId6"/>
    <p:sldId id="270" r:id="rId7"/>
    <p:sldId id="294" r:id="rId8"/>
    <p:sldId id="295" r:id="rId9"/>
    <p:sldId id="283" r:id="rId10"/>
    <p:sldId id="286" r:id="rId11"/>
    <p:sldId id="278" r:id="rId12"/>
    <p:sldId id="279" r:id="rId13"/>
    <p:sldId id="281" r:id="rId14"/>
    <p:sldId id="302" r:id="rId15"/>
    <p:sldId id="271" r:id="rId16"/>
    <p:sldId id="300" r:id="rId17"/>
    <p:sldId id="297" r:id="rId18"/>
    <p:sldId id="298" r:id="rId19"/>
    <p:sldId id="299" r:id="rId20"/>
    <p:sldId id="274" r:id="rId21"/>
    <p:sldId id="267" r:id="rId22"/>
    <p:sldId id="301" r:id="rId23"/>
    <p:sldId id="30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3"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7" autoAdjust="0"/>
    <p:restoredTop sz="94729" autoAdjust="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316951-1C89-493F-B8CA-FBDC97EC2AB1}" type="datetimeFigureOut">
              <a:rPr lang="ru-RU"/>
              <a:pPr>
                <a:defRPr/>
              </a:pPr>
              <a:t>18.01.2011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F08FEBD-5FC0-40AA-B492-279903448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87C9D8-59B8-486D-B8EA-BE309A601E1F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7404BE-6359-456F-86B6-67665B53A15B}" type="slidenum">
              <a:rPr lang="ru-RU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14F4A81-D9EC-49A0-8051-4110D7B6F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BB76-200A-482D-8DB3-F52672A2A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7204-0832-49C3-A2B1-366567B8C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14813-B96D-4F4A-9773-B245CFFE8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7B204-F0B0-4915-BABA-2043B5573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756CAA-04E2-42F9-965D-C733004D7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E228894-7E26-4E71-B81D-B1AA6543C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E4F0FB-BB55-457C-B89A-2D74C77E5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21E587-8121-4676-B7AB-97613CAA1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448132-90F8-4CE2-A0BF-FD8F2384D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A00AA-BF50-493A-9217-B14742589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CC31D6-EC52-49B2-8E0D-9E312A59B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6D38F2-6467-413D-8762-1A546D408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1047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0000">
              <a:schemeClr val="bg2">
                <a:tint val="80000"/>
                <a:satMod val="355000"/>
              </a:schemeClr>
            </a:gs>
            <a:gs pos="100000">
              <a:schemeClr val="bg2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6CA6C92-C40C-4A24-B8D1-CBBA9AA7A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12" r:id="rId7"/>
    <p:sldLayoutId id="2147483821" r:id="rId8"/>
    <p:sldLayoutId id="2147483822" r:id="rId9"/>
    <p:sldLayoutId id="2147483813" r:id="rId10"/>
    <p:sldLayoutId id="2147483814" r:id="rId11"/>
    <p:sldLayoutId id="2147483823" r:id="rId12"/>
    <p:sldLayoutId id="2147483824" r:id="rId13"/>
  </p:sldLayoutIdLst>
  <p:transition spd="slow" advTm="1104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DE8CD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Рисунок1.jpg"/>
          <p:cNvPicPr>
            <a:picLocks noGrp="1" noChangeAspect="1"/>
          </p:cNvPicPr>
          <p:nvPr>
            <p:ph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-142900"/>
            <a:ext cx="9786877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2291" name="Прямоугольник 4"/>
          <p:cNvSpPr>
            <a:spLocks noChangeArrowheads="1"/>
          </p:cNvSpPr>
          <p:nvPr/>
        </p:nvSpPr>
        <p:spPr bwMode="auto">
          <a:xfrm>
            <a:off x="2286000" y="1500188"/>
            <a:ext cx="6000750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300" b="1">
                <a:solidFill>
                  <a:schemeClr val="bg2"/>
                </a:solidFill>
              </a:rPr>
              <a:t>Забастовки на</a:t>
            </a:r>
          </a:p>
          <a:p>
            <a:pPr algn="ctr"/>
            <a:r>
              <a:rPr lang="ru-RU" sz="4000" b="1">
                <a:solidFill>
                  <a:schemeClr val="bg2"/>
                </a:solidFill>
              </a:rPr>
              <a:t>железнодорожном</a:t>
            </a:r>
            <a:r>
              <a:rPr lang="ru-RU" sz="4300" b="1">
                <a:solidFill>
                  <a:schemeClr val="bg2"/>
                </a:solidFill>
              </a:rPr>
              <a:t> транспорте </a:t>
            </a:r>
          </a:p>
          <a:p>
            <a:pPr algn="ctr"/>
            <a:r>
              <a:rPr lang="ru-RU" sz="2800" b="1">
                <a:solidFill>
                  <a:schemeClr val="bg2"/>
                </a:solidFill>
              </a:rPr>
              <a:t>( обзор забастовок в Европе и в России)</a:t>
            </a:r>
            <a:endParaRPr lang="ru-RU" sz="36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" pitchFamily="2" charset="2"/>
              <a:buChar char="ü"/>
            </a:pPr>
            <a:r>
              <a:rPr lang="ru-RU" smtClean="0"/>
              <a:t>Считать время отдыха локомотивных бригад в пунктах отдыха рабочим</a:t>
            </a:r>
          </a:p>
          <a:p>
            <a:pPr>
              <a:buFont typeface="Wingdings" pitchFamily="2" charset="2"/>
              <a:buChar char="ü"/>
            </a:pPr>
            <a:endParaRPr lang="ru-RU" smtClean="0"/>
          </a:p>
          <a:p>
            <a:pPr>
              <a:buFont typeface="Wingdings" pitchFamily="2" charset="2"/>
              <a:buChar char="ü"/>
            </a:pPr>
            <a:r>
              <a:rPr lang="ru-RU" smtClean="0"/>
              <a:t> Ввести доплату за выслугу лет в зависимости от непрерывного стажа работы</a:t>
            </a:r>
          </a:p>
          <a:p>
            <a:pPr>
              <a:buFont typeface="Wingdings" pitchFamily="2" charset="2"/>
              <a:buChar char="ü"/>
            </a:pPr>
            <a:endParaRPr lang="ru-RU" smtClean="0"/>
          </a:p>
          <a:p>
            <a:pPr>
              <a:buFont typeface="Wingdings" pitchFamily="2" charset="2"/>
              <a:buChar char="ü"/>
            </a:pPr>
            <a:endParaRPr lang="ru-RU" smtClean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1012217_20071124000400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" y="857250"/>
            <a:ext cx="2500312" cy="2276475"/>
          </a:xfrm>
        </p:spPr>
      </p:pic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995738" y="7651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429000" y="428625"/>
            <a:ext cx="5319713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3200" b="1" dirty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ru-RU" sz="3200" b="1" dirty="0">
                <a:latin typeface="+mn-lt"/>
              </a:rPr>
              <a:t>Суд признал забастовку работников ОАО"РЖД", объявленную профессиональным объединением  РПЛБЖ, незаконной и запретил ее проведение.</a:t>
            </a:r>
            <a:r>
              <a:rPr lang="ru-RU" sz="3200" dirty="0">
                <a:latin typeface="+mn-lt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6453187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400" b="1" dirty="0" smtClean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b="1" dirty="0" smtClean="0"/>
              <a:t>   </a:t>
            </a:r>
            <a:r>
              <a:rPr lang="ru-RU" b="1" dirty="0" smtClean="0"/>
              <a:t>Суд мотивировал свое решением  тем, что</a:t>
            </a:r>
            <a:r>
              <a:rPr lang="ru-RU" b="1" dirty="0"/>
              <a:t>  согласно требований </a:t>
            </a:r>
            <a:r>
              <a:rPr lang="ru-RU" b="1" dirty="0" smtClean="0"/>
              <a:t>норм   Российского законодательства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забастовки в организациях железнодорожного транспорта </a:t>
            </a:r>
            <a:r>
              <a:rPr lang="ru-RU" sz="3400" b="1" dirty="0" smtClean="0"/>
              <a:t>являются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незаконными и не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допускаются. </a:t>
            </a:r>
            <a:endParaRPr lang="ru-RU" sz="3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</a:t>
            </a:r>
            <a:r>
              <a:rPr lang="ru-RU" sz="2800" b="1" dirty="0" smtClean="0"/>
              <a:t>ст. 55   </a:t>
            </a:r>
            <a:r>
              <a:rPr lang="ru-RU" sz="2400" b="1" dirty="0" smtClean="0"/>
              <a:t>Конституции РФ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    </a:t>
            </a:r>
            <a:r>
              <a:rPr lang="ru-RU" sz="2800" b="1" dirty="0" smtClean="0"/>
              <a:t>ст. 413 </a:t>
            </a:r>
            <a:r>
              <a:rPr lang="ru-RU" sz="2400" b="1" dirty="0" smtClean="0"/>
              <a:t>ТК РФ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    ст. 26   </a:t>
            </a:r>
            <a:r>
              <a:rPr lang="ru-RU" sz="2400" b="1" dirty="0" smtClean="0"/>
              <a:t>Федерального закона "О железнодорожном транспорте в Российской Федерации» </a:t>
            </a:r>
            <a:endParaRPr lang="ru-RU" sz="2800" b="1" dirty="0" smtClean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400" b="1" dirty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ст. 26 пункт 2 </a:t>
            </a:r>
            <a:b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Федерального закона "О железнодорожном транспорте в Российской Федерации"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smtClean="0">
                <a:latin typeface="Comic Sans MS" pitchFamily="66" charset="0"/>
              </a:rPr>
              <a:t>«Забастовка как средство разрешения коллективных трудовых споров работниками железнодорожного транспорта общего пользования, деятельность которых связана с движением поездов, маневровой работой, а также с обслуживанием пассажиров, грузоотправителей (отправителей) и грузополучателей (получателей) на железнодорожном транспорте общего пользования и перечень профессий которых определяется федеральным законом, </a:t>
            </a:r>
            <a:r>
              <a:rPr lang="ru-RU" sz="2400" b="1" u="heavy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является незаконной и не допускается.»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900" dirty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0" y="0"/>
            <a:ext cx="9358313" cy="6858000"/>
          </a:xfrm>
          <a:solidFill>
            <a:srgbClr val="002060"/>
          </a:solidFill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Забастовка на Московской железной дороге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(вторая попытка: апрель 2008 г.)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28 апреля 2008 г.</a:t>
            </a:r>
            <a:r>
              <a:rPr lang="ru-RU" sz="3600" b="1" dirty="0" smtClean="0"/>
              <a:t> </a:t>
            </a:r>
            <a:r>
              <a:rPr lang="ru-RU" sz="2800" b="1" dirty="0" smtClean="0"/>
              <a:t>на Московской железной дороге состоялась 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грандиозная забастовка без предупреждения</a:t>
            </a:r>
            <a:r>
              <a:rPr lang="ru-RU" sz="3600" b="1" dirty="0" smtClean="0"/>
              <a:t> </a:t>
            </a:r>
            <a:r>
              <a:rPr lang="ru-RU" sz="2800" b="1" dirty="0" smtClean="0"/>
              <a:t>по инициативе работников входящих в первичную профсоюзную организацию РПЛБЖ. </a:t>
            </a:r>
            <a:endParaRPr lang="ru-RU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smtClean="0"/>
              <a:t>В ней участвовало чуть меньше 400 человек : две смены локомотивных бригад по 130 человек. </a:t>
            </a:r>
          </a:p>
          <a:p>
            <a:r>
              <a:rPr lang="ru-RU" smtClean="0"/>
              <a:t>Основой забастовки были коллективы депо «Железнодорожное» и депо «Пушкинское» </a:t>
            </a:r>
          </a:p>
        </p:txBody>
      </p:sp>
      <p:pic>
        <p:nvPicPr>
          <p:cNvPr id="27651" name="Picture 9" descr="1209415504_267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3214688"/>
            <a:ext cx="40290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Срыв графика «рабочих» электричек в понедельник утром привел к полному хаосу.</a:t>
            </a:r>
          </a:p>
          <a:p>
            <a:pPr>
              <a:buNone/>
            </a:pPr>
            <a:r>
              <a:rPr lang="ru-RU" dirty="0" smtClean="0"/>
              <a:t>   На вокзале в Москве, по свидетельствам очевидцев, прибытие переполненных поездов сопровождалось давкой на перронах 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0042"/>
            <a:ext cx="34290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Почему железнодорожники так подвели москвичей и жителей Подмосковья, разъяснил генеральный инспектор труда из Объединения профсоюзов России Сергей Храмов.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По его словам, у бастующих были три требования: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Первое</a:t>
            </a:r>
            <a:r>
              <a:rPr lang="ru-RU" dirty="0" smtClean="0"/>
              <a:t> – введение одинаково высокой зарплаты для </a:t>
            </a:r>
            <a:r>
              <a:rPr lang="ru-RU" dirty="0" smtClean="0"/>
              <a:t>всех </a:t>
            </a:r>
            <a:r>
              <a:rPr lang="ru-RU" dirty="0" smtClean="0"/>
              <a:t>машинистов.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Второе</a:t>
            </a:r>
            <a:r>
              <a:rPr lang="ru-RU" dirty="0" smtClean="0"/>
              <a:t> – восстановление отмененной доплаты за выслугу лет.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Третье</a:t>
            </a:r>
            <a:r>
              <a:rPr lang="ru-RU" dirty="0" smtClean="0"/>
              <a:t> – прекращение давления на членов профсоюзного движения.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smtClean="0"/>
              <a:t>Московская забастовка железнодорожников не вызвала серьезного экономического убытка, поскольку ОАО «РЖД»  оперативно организовало замену забастовщикам.</a:t>
            </a:r>
          </a:p>
          <a:p>
            <a:r>
              <a:rPr lang="ru-RU" smtClean="0"/>
              <a:t>В помощь немногочисленным электричкам, которые повели штрейкбрехеры, из Подмосковья были пущены дополнительно 100 автобусов.</a:t>
            </a:r>
          </a:p>
        </p:txBody>
      </p:sp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endParaRPr lang="ru-RU" sz="2800" smtClean="0"/>
          </a:p>
          <a:p>
            <a:endParaRPr lang="ru-RU" sz="2800" smtClean="0"/>
          </a:p>
          <a:p>
            <a:r>
              <a:rPr lang="ru-RU" sz="2800" smtClean="0"/>
              <a:t>В ноябре 2007 г. по Европе прокатилась волна забастовочного движения работников транспорта (в т.ч. железнодорожного).</a:t>
            </a:r>
          </a:p>
          <a:p>
            <a:endParaRPr lang="ru-RU" smtClean="0"/>
          </a:p>
          <a:p>
            <a:r>
              <a:rPr lang="ru-RU" sz="2800" smtClean="0"/>
              <a:t>Забастовки и акции протеста прошли в Бельгии</a:t>
            </a:r>
            <a:r>
              <a:rPr lang="ru-RU" smtClean="0"/>
              <a:t>, </a:t>
            </a:r>
            <a:r>
              <a:rPr lang="ru-RU" sz="2800" smtClean="0"/>
              <a:t>Венгрии, Греции, Германии, Нидерландах, Франции. </a:t>
            </a:r>
            <a:endParaRPr lang="ru-RU" smtClean="0"/>
          </a:p>
        </p:txBody>
      </p:sp>
      <p:pic>
        <p:nvPicPr>
          <p:cNvPr id="13316" name="Picture 5" descr="1011360_200711211417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8575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По итогам забастовки руководство ОАО «РЖД»  пошло на уступки: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16 мая 2008 г. в Госдуме состоялось заседание Комитета по труду и социальной политике, посвященное проблеме железнодорожников.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 1 июля 2008 г. было решено увеличить оклад  работникам Московских локомотивных бригад на 12%, региональные доплаты на 20%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357188"/>
            <a:ext cx="8229600" cy="5792787"/>
          </a:xfrm>
        </p:spPr>
        <p:txBody>
          <a:bodyPr>
            <a:normAutofit fontScale="2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000" b="1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800" b="1" dirty="0" smtClean="0"/>
              <a:t>Несмотря на некоторые положительные результаты, руководство ОАО «РЖД» официально не признала действия протестующих  </a:t>
            </a:r>
            <a:r>
              <a:rPr lang="ru-RU" sz="19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забастовкой.</a:t>
            </a:r>
            <a:endParaRPr lang="ru-RU" sz="14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4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400" b="1" dirty="0" smtClean="0"/>
              <a:t>Бунт, анархия … Участников забастовки обвинили в том, что они нарушили положения трудового законодательства и совершили дисциплинарный проступок</a:t>
            </a:r>
            <a:r>
              <a:rPr lang="ru-RU" sz="11200" b="1" dirty="0" smtClean="0"/>
              <a:t>.</a:t>
            </a:r>
            <a:endParaRPr lang="ru-RU" sz="1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56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11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14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5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/>
              <a:t>Все участники забастовки были подвергнуты дисциплинарным взысканиям (объявление выговора), а также лишены  премиальной оплаты в размере 100% за апрель. 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1200" b="1" dirty="0" smtClean="0"/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/>
              <a:t>Троих участников забастовки было решено уволить.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Tm="11047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Вопросы: 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1. Почему руководство ОАО "РЖД" не признало действия протестующих локомотивных бригад забастовкой?</a:t>
            </a:r>
            <a:endParaRPr lang="ru-RU" dirty="0" smtClean="0"/>
          </a:p>
          <a:p>
            <a:endParaRPr lang="ru-RU" i="1" dirty="0" smtClean="0"/>
          </a:p>
          <a:p>
            <a:r>
              <a:rPr lang="ru-RU" i="1" dirty="0" smtClean="0"/>
              <a:t>2. Законно ли поступило руководство ОАО "РЖД", подвергнув участников забастовки дисциплинарным взысканиям (выговор и увольнение)?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 advTm="11047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39825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Бастующие на перронах</a:t>
            </a:r>
            <a:r>
              <a:rPr lang="ru-RU" sz="28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путей во Франции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800" smtClean="0"/>
          </a:p>
        </p:txBody>
      </p:sp>
      <p:pic>
        <p:nvPicPr>
          <p:cNvPr id="14340" name="Picture 8" descr="1011359_2007112114173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268413"/>
            <a:ext cx="8424862" cy="5256212"/>
          </a:xfrm>
        </p:spPr>
      </p:pic>
      <p:pic>
        <p:nvPicPr>
          <p:cNvPr id="14341" name="Picture 8" descr="1011359_20071121141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285875"/>
            <a:ext cx="84248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30925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Основные требования бастующих: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 </a:t>
            </a:r>
            <a:r>
              <a:rPr lang="ru-RU" sz="3000" dirty="0" smtClean="0"/>
              <a:t>Повысить заработную  плату на 10% - 30%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</a:t>
            </a:r>
            <a:r>
              <a:rPr lang="ru-RU" sz="3000" dirty="0" smtClean="0"/>
              <a:t>Возобновить «специальные                              пенсионные режимы»:  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   -  </a:t>
            </a:r>
            <a:r>
              <a:rPr lang="ru-RU" sz="2800" dirty="0" smtClean="0"/>
              <a:t>Особые пенсионные отчисления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-    Досрочный выход на пенсию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57166"/>
            <a:ext cx="4810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26832_0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700213"/>
            <a:ext cx="7993063" cy="4824412"/>
          </a:xfrm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3850" y="404813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</a:rPr>
              <a:t>Финансовые потери только от дезорганизации грузовых перевозок превысили 100 миллионов евро.</a:t>
            </a:r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0" y="0"/>
            <a:ext cx="9358313" cy="6858000"/>
          </a:xfrm>
          <a:solidFill>
            <a:srgbClr val="002060"/>
          </a:solidFill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Забастовка на Российском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железнодорожном транспорте.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 ноябрь 2007 г.)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В ноябре 2007 </a:t>
            </a:r>
            <a:r>
              <a:rPr lang="ru-RU" sz="4000" dirty="0" smtClean="0"/>
              <a:t>г. </a:t>
            </a:r>
            <a:r>
              <a:rPr lang="ru-RU" sz="3600" dirty="0" smtClean="0"/>
              <a:t>на всеобщей волне Европейского забастовочного движения планировалась Всероссийская забастовка железнодорожников.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/>
              <a:t>В забастовке  собирались </a:t>
            </a:r>
            <a:r>
              <a:rPr lang="ru-RU" sz="4000" dirty="0" smtClean="0"/>
              <a:t>принять </a:t>
            </a:r>
            <a:r>
              <a:rPr lang="ru-RU" sz="3600" dirty="0" smtClean="0"/>
              <a:t>участие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более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10 тысяч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работников </a:t>
            </a:r>
            <a:r>
              <a:rPr lang="ru-RU" sz="3600" dirty="0" smtClean="0"/>
              <a:t>ОАО «РЖД» </a:t>
            </a:r>
            <a:endParaRPr lang="ru-RU" sz="4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4000" dirty="0" smtClean="0"/>
          </a:p>
        </p:txBody>
      </p:sp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smtClean="0"/>
              <a:t>Инициаторы забастовки- работники локомотивных бригад ОАО «РЖД»  готовились к масштабной забастовке в знак протеста против  «аморальной политики» руководства ОАО «РЖД».</a:t>
            </a:r>
          </a:p>
          <a:p>
            <a:endParaRPr lang="ru-RU" smtClean="0"/>
          </a:p>
        </p:txBody>
      </p:sp>
    </p:spTree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smtClean="0"/>
              <a:t>Основные  требования к руководству ОАО «РЖД» :</a:t>
            </a:r>
          </a:p>
          <a:p>
            <a:pPr>
              <a:buFont typeface="Wingdings" pitchFamily="2" charset="2"/>
              <a:buChar char="ü"/>
            </a:pPr>
            <a:endParaRPr lang="ru-RU" smtClean="0"/>
          </a:p>
          <a:p>
            <a:pPr>
              <a:buFont typeface="Wingdings" pitchFamily="2" charset="2"/>
              <a:buChar char="ü"/>
            </a:pPr>
            <a:r>
              <a:rPr lang="ru-RU" smtClean="0"/>
              <a:t>Увеличение минимального размера оплаты труда до уровня величины прожиточного минимума в Москве: с 3620 до 6100 рублей.</a:t>
            </a:r>
          </a:p>
          <a:p>
            <a:pPr>
              <a:buFont typeface="Wingdings" pitchFamily="2" charset="2"/>
              <a:buChar char="ü"/>
            </a:pPr>
            <a:endParaRPr lang="ru-RU" smtClean="0"/>
          </a:p>
          <a:p>
            <a:pPr>
              <a:buFont typeface="Wingdings" pitchFamily="2" charset="2"/>
              <a:buChar char="ü"/>
            </a:pPr>
            <a:r>
              <a:rPr lang="ru-RU" smtClean="0"/>
              <a:t>Доплата за работу с вредными условиями труда</a:t>
            </a:r>
          </a:p>
        </p:txBody>
      </p:sp>
    </p:spTree>
    <p:custDataLst>
      <p:tags r:id="rId1"/>
    </p:custDataLst>
  </p:cSld>
  <p:clrMapOvr>
    <a:masterClrMapping/>
  </p:clrMapOvr>
  <p:transition spd="slow" advTm="11047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4|1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9|2.1|2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8|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671</Words>
  <Application>Microsoft Office PowerPoint</Application>
  <PresentationFormat>Экран (4:3)</PresentationFormat>
  <Paragraphs>104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Слайд 1</vt:lpstr>
      <vt:lpstr>Слайд 2</vt:lpstr>
      <vt:lpstr>Бастующие на перронах путей во Франции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ст. 26 пункт 2  Федерального закона "О железнодорожном транспорте в Российской Федерации"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Вопросы: </vt:lpstr>
    </vt:vector>
  </TitlesOfParts>
  <Company>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Забастовка на железнодорожном транспорте</dc:title>
  <dc:creator>егор</dc:creator>
  <cp:lastModifiedBy>Татьяна</cp:lastModifiedBy>
  <cp:revision>79</cp:revision>
  <dcterms:created xsi:type="dcterms:W3CDTF">2009-01-30T10:26:49Z</dcterms:created>
  <dcterms:modified xsi:type="dcterms:W3CDTF">2011-01-18T14:20:22Z</dcterms:modified>
</cp:coreProperties>
</file>