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62" r:id="rId2"/>
    <p:sldId id="264" r:id="rId3"/>
    <p:sldId id="263" r:id="rId4"/>
    <p:sldId id="265" r:id="rId5"/>
    <p:sldId id="266" r:id="rId6"/>
    <p:sldId id="268" r:id="rId7"/>
    <p:sldId id="307" r:id="rId8"/>
    <p:sldId id="296" r:id="rId9"/>
    <p:sldId id="272" r:id="rId10"/>
    <p:sldId id="309" r:id="rId11"/>
    <p:sldId id="310" r:id="rId12"/>
    <p:sldId id="311" r:id="rId13"/>
    <p:sldId id="273" r:id="rId14"/>
    <p:sldId id="284" r:id="rId15"/>
    <p:sldId id="298" r:id="rId16"/>
    <p:sldId id="299" r:id="rId17"/>
    <p:sldId id="308" r:id="rId18"/>
    <p:sldId id="291" r:id="rId19"/>
    <p:sldId id="293" r:id="rId20"/>
    <p:sldId id="269" r:id="rId21"/>
    <p:sldId id="283" r:id="rId22"/>
    <p:sldId id="281" r:id="rId23"/>
    <p:sldId id="312" r:id="rId24"/>
    <p:sldId id="313" r:id="rId25"/>
    <p:sldId id="314" r:id="rId26"/>
    <p:sldId id="297" r:id="rId27"/>
    <p:sldId id="318" r:id="rId28"/>
    <p:sldId id="315" r:id="rId29"/>
    <p:sldId id="258" r:id="rId30"/>
    <p:sldId id="316" r:id="rId31"/>
    <p:sldId id="301" r:id="rId32"/>
    <p:sldId id="319" r:id="rId33"/>
    <p:sldId id="321" r:id="rId34"/>
    <p:sldId id="30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FF543-B9BB-43BE-A264-72E0C49D5CBE}" type="datetimeFigureOut">
              <a:rPr lang="ru-RU" smtClean="0"/>
              <a:pPr/>
              <a:t>05.01.2014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2E510-918C-4B6D-849E-49DBFA5852C6}" type="slidenum">
              <a:rPr lang="ru-RU" smtClean="0"/>
              <a:pPr/>
              <a:t>‹#›</a:t>
            </a:fld>
            <a:endParaRPr lang="ru-RU"/>
          </a:p>
        </p:txBody>
      </p:sp>
    </p:spTree>
    <p:extLst>
      <p:ext uri="{BB962C8B-B14F-4D97-AF65-F5344CB8AC3E}">
        <p14:creationId xmlns:p14="http://schemas.microsoft.com/office/powerpoint/2010/main" val="327143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42E510-918C-4B6D-849E-49DBFA5852C6}"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D604E61-876A-484F-A8A3-15273381C2B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77FB668-522F-4F76-B810-12ACE22ECD07}" type="datetimeFigureOut">
              <a:rPr lang="ru-RU" smtClean="0"/>
              <a:pPr/>
              <a:t>05.01.2014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D604E61-876A-484F-A8A3-15273381C2B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77FB668-522F-4F76-B810-12ACE22ECD07}" type="datetimeFigureOut">
              <a:rPr lang="ru-RU" smtClean="0"/>
              <a:pPr/>
              <a:t>05.01.2014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D604E61-876A-484F-A8A3-15273381C2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358246" cy="2428892"/>
          </a:xfrm>
        </p:spPr>
        <p:txBody>
          <a:bodyPr>
            <a:normAutofit/>
          </a:bodyPr>
          <a:lstStyle/>
          <a:p>
            <a:r>
              <a:rPr lang="en-US" sz="2800" dirty="0" smtClean="0">
                <a:solidFill>
                  <a:srgbClr val="002060"/>
                </a:solidFill>
                <a:effectLst/>
                <a:latin typeface="Times New Roman" pitchFamily="18" charset="0"/>
                <a:cs typeface="Times New Roman" pitchFamily="18" charset="0"/>
              </a:rPr>
              <a:t/>
            </a:r>
            <a:br>
              <a:rPr lang="en-US" sz="2800" dirty="0" smtClean="0">
                <a:solidFill>
                  <a:srgbClr val="002060"/>
                </a:solidFill>
                <a:effectLst/>
                <a:latin typeface="Times New Roman" pitchFamily="18" charset="0"/>
                <a:cs typeface="Times New Roman" pitchFamily="18" charset="0"/>
              </a:rPr>
            </a:br>
            <a:r>
              <a:rPr lang="ru-RU" sz="2800" dirty="0" smtClean="0">
                <a:solidFill>
                  <a:srgbClr val="002060"/>
                </a:solidFill>
                <a:effectLst/>
                <a:latin typeface="Times New Roman" pitchFamily="18" charset="0"/>
                <a:cs typeface="Times New Roman" pitchFamily="18" charset="0"/>
              </a:rPr>
              <a:t/>
            </a:r>
            <a:br>
              <a:rPr lang="ru-RU" sz="2800" dirty="0" smtClean="0">
                <a:solidFill>
                  <a:srgbClr val="002060"/>
                </a:solidFill>
                <a:effectLst/>
                <a:latin typeface="Times New Roman" pitchFamily="18" charset="0"/>
                <a:cs typeface="Times New Roman" pitchFamily="18" charset="0"/>
              </a:rPr>
            </a:br>
            <a:r>
              <a:rPr lang="ru-RU" sz="2800" dirty="0" smtClean="0">
                <a:solidFill>
                  <a:srgbClr val="002060"/>
                </a:solidFill>
                <a:effectLst/>
                <a:latin typeface="Times New Roman" pitchFamily="18" charset="0"/>
                <a:cs typeface="Times New Roman" pitchFamily="18" charset="0"/>
              </a:rPr>
              <a:t/>
            </a:r>
            <a:br>
              <a:rPr lang="ru-RU" sz="2800" dirty="0" smtClean="0">
                <a:solidFill>
                  <a:srgbClr val="002060"/>
                </a:solidFill>
                <a:effectLst/>
                <a:latin typeface="Times New Roman" pitchFamily="18" charset="0"/>
                <a:cs typeface="Times New Roman" pitchFamily="18" charset="0"/>
              </a:rPr>
            </a:br>
            <a:r>
              <a:rPr lang="ru-RU" sz="2800" dirty="0" smtClean="0">
                <a:solidFill>
                  <a:srgbClr val="002060"/>
                </a:solidFill>
                <a:effectLst/>
                <a:latin typeface="Times New Roman" pitchFamily="18" charset="0"/>
                <a:cs typeface="Times New Roman" pitchFamily="18" charset="0"/>
              </a:rPr>
              <a:t/>
            </a:r>
            <a:br>
              <a:rPr lang="ru-RU" sz="2800" dirty="0" smtClean="0">
                <a:solidFill>
                  <a:srgbClr val="002060"/>
                </a:solidFill>
                <a:effectLst/>
                <a:latin typeface="Times New Roman" pitchFamily="18" charset="0"/>
                <a:cs typeface="Times New Roman" pitchFamily="18" charset="0"/>
              </a:rPr>
            </a:br>
            <a:endParaRPr lang="ru-RU" dirty="0">
              <a:solidFill>
                <a:srgbClr val="00206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0" y="2000240"/>
            <a:ext cx="9144000" cy="3286148"/>
          </a:xfrm>
        </p:spPr>
        <p:txBody>
          <a:bodyPr>
            <a:noAutofit/>
          </a:bodyPr>
          <a:lstStyle/>
          <a:p>
            <a:pPr algn="ctr">
              <a:buNone/>
            </a:pPr>
            <a:r>
              <a:rPr lang="ru-RU" sz="3200" b="1" dirty="0" smtClean="0">
                <a:solidFill>
                  <a:srgbClr val="FF0000"/>
                </a:solidFill>
                <a:latin typeface="Times New Roman" pitchFamily="18" charset="0"/>
                <a:cs typeface="Times New Roman" pitchFamily="18" charset="0"/>
              </a:rPr>
              <a:t>Тема: </a:t>
            </a:r>
            <a:endParaRPr lang="en-US" sz="3200" b="1" dirty="0" smtClean="0">
              <a:solidFill>
                <a:srgbClr val="FF0000"/>
              </a:solidFill>
              <a:latin typeface="Times New Roman" pitchFamily="18" charset="0"/>
              <a:cs typeface="Times New Roman" pitchFamily="18" charset="0"/>
            </a:endParaRPr>
          </a:p>
          <a:p>
            <a:pPr algn="ctr">
              <a:buNone/>
            </a:pPr>
            <a:r>
              <a:rPr lang="ru-RU" sz="3200" b="1" dirty="0" smtClean="0">
                <a:solidFill>
                  <a:srgbClr val="FF0000"/>
                </a:solidFill>
                <a:latin typeface="Times New Roman" pitchFamily="18" charset="0"/>
                <a:cs typeface="Times New Roman" pitchFamily="18" charset="0"/>
              </a:rPr>
              <a:t>ИНДИВИДУАЛЬНЫЕ </a:t>
            </a:r>
            <a:endParaRPr lang="en-US" sz="3200" b="1" dirty="0" smtClean="0">
              <a:solidFill>
                <a:srgbClr val="FF0000"/>
              </a:solidFill>
              <a:latin typeface="Times New Roman" pitchFamily="18" charset="0"/>
              <a:cs typeface="Times New Roman" pitchFamily="18" charset="0"/>
            </a:endParaRPr>
          </a:p>
          <a:p>
            <a:pPr algn="ctr">
              <a:buNone/>
            </a:pPr>
            <a:r>
              <a:rPr lang="ru-RU" sz="3200" b="1" dirty="0" smtClean="0">
                <a:solidFill>
                  <a:srgbClr val="FF0000"/>
                </a:solidFill>
                <a:latin typeface="Times New Roman" pitchFamily="18" charset="0"/>
                <a:cs typeface="Times New Roman" pitchFamily="18" charset="0"/>
              </a:rPr>
              <a:t>ПРЕДПРИНИМАТЕЛИ</a:t>
            </a:r>
            <a:endParaRPr lang="ru-RU"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920" y="571480"/>
            <a:ext cx="7855294" cy="2357454"/>
          </a:xfrm>
        </p:spPr>
        <p:txBody>
          <a:bodyPr>
            <a:normAutofit/>
          </a:bodyPr>
          <a:lstStyle/>
          <a:p>
            <a:pPr marL="0" indent="0"/>
            <a:r>
              <a:rPr lang="ru-RU" sz="3200" dirty="0" smtClean="0">
                <a:solidFill>
                  <a:schemeClr val="tx1"/>
                </a:solidFill>
                <a:effectLst/>
                <a:latin typeface="Times New Roman" pitchFamily="18" charset="0"/>
                <a:cs typeface="Times New Roman" pitchFamily="18" charset="0"/>
              </a:rPr>
              <a:t>Предпринимательской деятельностью могут заниматься только дееспособные граждане!</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dirty="0"/>
          </a:p>
        </p:txBody>
      </p:sp>
      <p:pic>
        <p:nvPicPr>
          <p:cNvPr id="8" name="Содержимое 7" descr="брак.jpg"/>
          <p:cNvPicPr>
            <a:picLocks noGrp="1" noChangeAspect="1"/>
          </p:cNvPicPr>
          <p:nvPr>
            <p:ph idx="1"/>
          </p:nvPr>
        </p:nvPicPr>
        <p:blipFill>
          <a:blip r:embed="rId2"/>
          <a:stretch>
            <a:fillRect/>
          </a:stretch>
        </p:blipFill>
        <p:spPr>
          <a:xfrm>
            <a:off x="3571868" y="3000372"/>
            <a:ext cx="2286016" cy="2000264"/>
          </a:xfrm>
        </p:spPr>
      </p:pic>
      <p:pic>
        <p:nvPicPr>
          <p:cNvPr id="9" name="Рисунок 8" descr="blanki_na_otpusk_7018_105.jpg"/>
          <p:cNvPicPr>
            <a:picLocks noChangeAspect="1"/>
          </p:cNvPicPr>
          <p:nvPr/>
        </p:nvPicPr>
        <p:blipFill>
          <a:blip r:embed="rId3"/>
          <a:stretch>
            <a:fillRect/>
          </a:stretch>
        </p:blipFill>
        <p:spPr>
          <a:xfrm>
            <a:off x="6357950" y="3000372"/>
            <a:ext cx="2286016" cy="2000264"/>
          </a:xfrm>
          <a:prstGeom prst="rect">
            <a:avLst/>
          </a:prstGeom>
        </p:spPr>
      </p:pic>
      <p:pic>
        <p:nvPicPr>
          <p:cNvPr id="10" name="Рисунок 9" descr="18-300x300.jpg"/>
          <p:cNvPicPr>
            <a:picLocks noChangeAspect="1"/>
          </p:cNvPicPr>
          <p:nvPr/>
        </p:nvPicPr>
        <p:blipFill>
          <a:blip r:embed="rId4"/>
          <a:stretch>
            <a:fillRect/>
          </a:stretch>
        </p:blipFill>
        <p:spPr>
          <a:xfrm>
            <a:off x="428596" y="2357430"/>
            <a:ext cx="2857500" cy="2857500"/>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357158" y="5500702"/>
            <a:ext cx="1143008"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5357850" cy="5357850"/>
          </a:xfrm>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На основании письменного согласия родителей, </a:t>
            </a:r>
            <a:br>
              <a:rPr lang="ru-RU" dirty="0" smtClean="0">
                <a:solidFill>
                  <a:srgbClr val="FF0000"/>
                </a:solidFill>
                <a:effectLst/>
                <a:latin typeface="Times New Roman" pitchFamily="18" charset="0"/>
                <a:cs typeface="Times New Roman" pitchFamily="18" charset="0"/>
              </a:rPr>
            </a:br>
            <a:r>
              <a:rPr lang="ru-RU" dirty="0" smtClean="0">
                <a:solidFill>
                  <a:srgbClr val="FF0000"/>
                </a:solidFill>
                <a:effectLst/>
                <a:latin typeface="Times New Roman" pitchFamily="18" charset="0"/>
                <a:cs typeface="Times New Roman" pitchFamily="18" charset="0"/>
              </a:rPr>
              <a:t>заверенного нотариально, </a:t>
            </a:r>
            <a:r>
              <a:rPr lang="ru-RU" dirty="0" smtClean="0">
                <a:solidFill>
                  <a:schemeClr val="tx1"/>
                </a:solidFill>
                <a:effectLst/>
                <a:latin typeface="Times New Roman" pitchFamily="18" charset="0"/>
                <a:cs typeface="Times New Roman" pitchFamily="18" charset="0"/>
              </a:rPr>
              <a:t>несовершеннолетние граждане могут заниматься индивидуальной предпринимательской деятельностью </a:t>
            </a:r>
            <a:r>
              <a:rPr lang="ru-RU" u="sng" dirty="0" smtClean="0">
                <a:solidFill>
                  <a:srgbClr val="FF0000"/>
                </a:solidFill>
                <a:effectLst/>
                <a:latin typeface="Times New Roman" pitchFamily="18" charset="0"/>
                <a:cs typeface="Times New Roman" pitchFamily="18" charset="0"/>
              </a:rPr>
              <a:t>с 14 лет</a:t>
            </a:r>
            <a:r>
              <a:rPr lang="ru-RU" dirty="0" smtClean="0">
                <a:solidFill>
                  <a:srgbClr val="FF0000"/>
                </a:solidFill>
                <a:effectLst/>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sz="3100" dirty="0">
              <a:solidFill>
                <a:schemeClr val="tx1"/>
              </a:solidFill>
              <a:latin typeface="Times New Roman" pitchFamily="18" charset="0"/>
              <a:cs typeface="Times New Roman" pitchFamily="18" charset="0"/>
            </a:endParaRPr>
          </a:p>
        </p:txBody>
      </p:sp>
      <p:pic>
        <p:nvPicPr>
          <p:cNvPr id="4" name="Содержимое 3" descr="девочки.jpg"/>
          <p:cNvPicPr>
            <a:picLocks noGrp="1" noChangeAspect="1"/>
          </p:cNvPicPr>
          <p:nvPr>
            <p:ph idx="1"/>
          </p:nvPr>
        </p:nvPicPr>
        <p:blipFill>
          <a:blip r:embed="rId2"/>
          <a:stretch>
            <a:fillRect/>
          </a:stretch>
        </p:blipFill>
        <p:spPr>
          <a:xfrm>
            <a:off x="5857884" y="857232"/>
            <a:ext cx="2508261" cy="2357454"/>
          </a:xfrm>
        </p:spPr>
      </p:pic>
      <p:pic>
        <p:nvPicPr>
          <p:cNvPr id="5" name="Picture 2"/>
          <p:cNvPicPr>
            <a:picLocks noChangeAspect="1" noChangeArrowheads="1"/>
          </p:cNvPicPr>
          <p:nvPr/>
        </p:nvPicPr>
        <p:blipFill>
          <a:blip r:embed="rId3" cstate="print"/>
          <a:srcRect/>
          <a:stretch>
            <a:fillRect/>
          </a:stretch>
        </p:blipFill>
        <p:spPr bwMode="auto">
          <a:xfrm>
            <a:off x="428596" y="5429264"/>
            <a:ext cx="1143008"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1408750"/>
          </a:xfrm>
        </p:spPr>
        <p:txBody>
          <a:bodyPr>
            <a:noAutofit/>
          </a:bodyPr>
          <a:lstStyle/>
          <a:p>
            <a:r>
              <a:rPr lang="ru-RU" sz="2800" dirty="0" smtClean="0">
                <a:solidFill>
                  <a:srgbClr val="FF0000"/>
                </a:solidFill>
                <a:latin typeface="Times New Roman" pitchFamily="18" charset="0"/>
                <a:cs typeface="Times New Roman" pitchFamily="18" charset="0"/>
              </a:rPr>
              <a:t>Закон РФ «О конкуренции и ограничении монополистической деятельности на товарных рынках»</a:t>
            </a:r>
            <a:endParaRPr lang="ru-RU" sz="2800" dirty="0">
              <a:solidFill>
                <a:srgbClr val="FF0000"/>
              </a:solidFill>
              <a:latin typeface="Times New Roman" pitchFamily="18" charset="0"/>
              <a:cs typeface="Times New Roman" pitchFamily="18" charset="0"/>
            </a:endParaRPr>
          </a:p>
        </p:txBody>
      </p:sp>
      <p:pic>
        <p:nvPicPr>
          <p:cNvPr id="4" name="Содержимое 3" descr="img_18925.jpg"/>
          <p:cNvPicPr>
            <a:picLocks noGrp="1" noChangeAspect="1"/>
          </p:cNvPicPr>
          <p:nvPr>
            <p:ph idx="1"/>
          </p:nvPr>
        </p:nvPicPr>
        <p:blipFill>
          <a:blip r:embed="rId2"/>
          <a:stretch>
            <a:fillRect/>
          </a:stretch>
        </p:blipFill>
        <p:spPr>
          <a:xfrm>
            <a:off x="2214546" y="1643050"/>
            <a:ext cx="5357850" cy="4143404"/>
          </a:xfrm>
        </p:spPr>
      </p:pic>
      <p:cxnSp>
        <p:nvCxnSpPr>
          <p:cNvPr id="6" name="Прямая соединительная линия 5"/>
          <p:cNvCxnSpPr/>
          <p:nvPr/>
        </p:nvCxnSpPr>
        <p:spPr>
          <a:xfrm>
            <a:off x="2071670" y="1500174"/>
            <a:ext cx="5857916" cy="4572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10800000" flipV="1">
            <a:off x="1857356" y="1643050"/>
            <a:ext cx="6000792" cy="45005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428604"/>
            <a:ext cx="5572164" cy="6072230"/>
          </a:xfrm>
          <a:ln w="38100">
            <a:solidFill>
              <a:srgbClr val="FF0000"/>
            </a:solidFill>
          </a:ln>
        </p:spPr>
        <p:txBody>
          <a:bodyPr>
            <a:noAutofit/>
          </a:bodyPr>
          <a:lstStyle/>
          <a:p>
            <a:pPr marL="0" indent="0">
              <a:buNone/>
            </a:pPr>
            <a:endParaRPr lang="ru-RU" sz="2400" dirty="0" smtClean="0">
              <a:latin typeface="Times New Roman" pitchFamily="18" charset="0"/>
              <a:cs typeface="Times New Roman" pitchFamily="18" charset="0"/>
            </a:endParaRPr>
          </a:p>
          <a:p>
            <a:pPr marL="0" indent="0">
              <a:buNone/>
            </a:pPr>
            <a:endParaRPr lang="ru-RU" sz="2400" b="1" dirty="0" smtClean="0">
              <a:latin typeface="Times New Roman" pitchFamily="18" charset="0"/>
              <a:cs typeface="Times New Roman" pitchFamily="18" charset="0"/>
            </a:endParaRPr>
          </a:p>
          <a:p>
            <a:pPr marL="0" indent="0" algn="ctr">
              <a:buNone/>
            </a:pPr>
            <a:r>
              <a:rPr lang="ru-RU" sz="2400" b="1" dirty="0" smtClean="0">
                <a:solidFill>
                  <a:srgbClr val="FF0000"/>
                </a:solidFill>
                <a:latin typeface="Times New Roman" pitchFamily="18" charset="0"/>
                <a:cs typeface="Times New Roman" pitchFamily="18" charset="0"/>
              </a:rPr>
              <a:t>Индивидуальные предприниматели </a:t>
            </a:r>
            <a:r>
              <a:rPr lang="ru-RU" sz="2400" b="1" dirty="0" smtClean="0">
                <a:solidFill>
                  <a:schemeClr val="accent6"/>
                </a:solidFill>
                <a:latin typeface="Times New Roman" pitchFamily="18" charset="0"/>
                <a:cs typeface="Times New Roman" pitchFamily="18" charset="0"/>
              </a:rPr>
              <a:t>- физические лица, </a:t>
            </a:r>
            <a:r>
              <a:rPr lang="ru-RU" sz="2400" b="1" dirty="0" smtClean="0">
                <a:solidFill>
                  <a:srgbClr val="FF0000"/>
                </a:solidFill>
                <a:latin typeface="Times New Roman" pitchFamily="18" charset="0"/>
                <a:cs typeface="Times New Roman" pitchFamily="18" charset="0"/>
              </a:rPr>
              <a:t>зарегистрированные в установленном порядке</a:t>
            </a:r>
            <a:r>
              <a:rPr lang="ru-RU" sz="2400" b="1" dirty="0" smtClean="0">
                <a:solidFill>
                  <a:schemeClr val="accent6"/>
                </a:solidFill>
                <a:latin typeface="Times New Roman" pitchFamily="18" charset="0"/>
                <a:cs typeface="Times New Roman" pitchFamily="18" charset="0"/>
              </a:rPr>
              <a:t> и осуществляющие предпринимательскую деятельность без образования юридического лица, главы крестьянских (фермерских) хозяйств. </a:t>
            </a:r>
            <a:br>
              <a:rPr lang="ru-RU" sz="2400" b="1" dirty="0" smtClean="0">
                <a:solidFill>
                  <a:schemeClr val="accent6"/>
                </a:solidFill>
                <a:latin typeface="Times New Roman" pitchFamily="18" charset="0"/>
                <a:cs typeface="Times New Roman" pitchFamily="18" charset="0"/>
              </a:rPr>
            </a:br>
            <a:endParaRPr lang="ru-RU" sz="2400" b="1" dirty="0" smtClean="0">
              <a:solidFill>
                <a:schemeClr val="accent6"/>
              </a:solidFill>
              <a:latin typeface="Times New Roman" pitchFamily="18" charset="0"/>
              <a:cs typeface="Times New Roman" pitchFamily="18" charset="0"/>
            </a:endParaRPr>
          </a:p>
          <a:p>
            <a:pPr marL="0" indent="0">
              <a:buNone/>
            </a:pPr>
            <a:endParaRPr lang="ru-RU" sz="2400" b="1" dirty="0" smtClean="0">
              <a:solidFill>
                <a:schemeClr val="accent6"/>
              </a:solidFill>
              <a:latin typeface="Times New Roman" pitchFamily="18" charset="0"/>
              <a:cs typeface="Times New Roman" pitchFamily="18" charset="0"/>
            </a:endParaRPr>
          </a:p>
          <a:p>
            <a:pPr marL="0" indent="0">
              <a:buNone/>
            </a:pPr>
            <a:endParaRPr lang="ru-RU" sz="2400" b="1" dirty="0" smtClean="0">
              <a:solidFill>
                <a:schemeClr val="accent6"/>
              </a:solidFill>
              <a:latin typeface="Times New Roman" pitchFamily="18" charset="0"/>
              <a:cs typeface="Times New Roman" pitchFamily="18" charset="0"/>
            </a:endParaRPr>
          </a:p>
          <a:p>
            <a:pPr marL="0" indent="0" algn="r">
              <a:buNone/>
            </a:pPr>
            <a:r>
              <a:rPr lang="ru-RU" sz="2400" b="1" i="1" u="sng" dirty="0" smtClean="0">
                <a:solidFill>
                  <a:schemeClr val="accent6"/>
                </a:solidFill>
                <a:latin typeface="Times New Roman" pitchFamily="18" charset="0"/>
                <a:cs typeface="Times New Roman" pitchFamily="18" charset="0"/>
              </a:rPr>
              <a:t>Статья 11 НК РФ</a:t>
            </a:r>
          </a:p>
          <a:p>
            <a:pPr marL="0" indent="0">
              <a:buNone/>
            </a:pPr>
            <a:endParaRPr lang="ru-RU" sz="2400" b="1" dirty="0">
              <a:solidFill>
                <a:schemeClr val="accent6"/>
              </a:solidFill>
              <a:latin typeface="Times New Roman" pitchFamily="18" charset="0"/>
              <a:cs typeface="Times New Roman" pitchFamily="18" charset="0"/>
            </a:endParaRPr>
          </a:p>
        </p:txBody>
      </p:sp>
      <p:pic>
        <p:nvPicPr>
          <p:cNvPr id="5" name="Содержимое 4" descr="налоговый-кодекс-РФ.jpg"/>
          <p:cNvPicPr>
            <a:picLocks noGrp="1" noChangeAspect="1"/>
          </p:cNvPicPr>
          <p:nvPr>
            <p:ph sz="half" idx="2"/>
          </p:nvPr>
        </p:nvPicPr>
        <p:blipFill>
          <a:blip r:embed="rId2"/>
          <a:stretch>
            <a:fillRect/>
          </a:stretch>
        </p:blipFill>
        <p:spPr>
          <a:xfrm>
            <a:off x="6000760" y="1142984"/>
            <a:ext cx="2550742" cy="3576355"/>
          </a:xfrm>
        </p:spPr>
      </p:pic>
      <p:pic>
        <p:nvPicPr>
          <p:cNvPr id="4" name="Picture 2"/>
          <p:cNvPicPr>
            <a:picLocks noChangeAspect="1" noChangeArrowheads="1"/>
          </p:cNvPicPr>
          <p:nvPr/>
        </p:nvPicPr>
        <p:blipFill>
          <a:blip r:embed="rId3" cstate="print"/>
          <a:srcRect/>
          <a:stretch>
            <a:fillRect/>
          </a:stretch>
        </p:blipFill>
        <p:spPr bwMode="auto">
          <a:xfrm>
            <a:off x="428596" y="5429264"/>
            <a:ext cx="1071570"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71472" y="428604"/>
            <a:ext cx="7772400" cy="1971676"/>
          </a:xfrm>
        </p:spPr>
        <p:txBody>
          <a:bodyPr>
            <a:noAutofit/>
          </a:bodyPr>
          <a:lstStyle/>
          <a:p>
            <a:pPr algn="ctr"/>
            <a:r>
              <a:rPr lang="ru-RU" sz="2800" dirty="0" smtClean="0">
                <a:effectLst/>
                <a:latin typeface="Times New Roman" pitchFamily="18" charset="0"/>
                <a:cs typeface="Times New Roman" pitchFamily="18" charset="0"/>
              </a:rPr>
              <a:t/>
            </a:r>
            <a:br>
              <a:rPr lang="ru-RU" sz="2800" dirty="0" smtClean="0">
                <a:effectLst/>
                <a:latin typeface="Times New Roman" pitchFamily="18" charset="0"/>
                <a:cs typeface="Times New Roman" pitchFamily="18" charset="0"/>
              </a:rPr>
            </a:br>
            <a:r>
              <a:rPr lang="ru-RU" sz="2800" dirty="0" smtClean="0">
                <a:effectLst/>
                <a:latin typeface="Times New Roman" pitchFamily="18" charset="0"/>
                <a:cs typeface="Times New Roman" pitchFamily="18" charset="0"/>
              </a:rPr>
              <a:t/>
            </a:r>
            <a:br>
              <a:rPr lang="ru-RU" sz="2800" dirty="0" smtClean="0">
                <a:effectLst/>
                <a:latin typeface="Times New Roman" pitchFamily="18" charset="0"/>
                <a:cs typeface="Times New Roman" pitchFamily="18" charset="0"/>
              </a:rPr>
            </a:br>
            <a:r>
              <a:rPr lang="ru-RU" sz="2800" dirty="0" smtClean="0">
                <a:solidFill>
                  <a:srgbClr val="FF0000"/>
                </a:solidFill>
                <a:effectLst/>
                <a:latin typeface="Times New Roman" pitchFamily="18" charset="0"/>
                <a:cs typeface="Times New Roman" pitchFamily="18" charset="0"/>
              </a:rPr>
              <a:t>Индивидуальный предприниматель </a:t>
            </a:r>
            <a:r>
              <a:rPr lang="en-US" sz="2800" dirty="0" smtClean="0">
                <a:solidFill>
                  <a:srgbClr val="FF0000"/>
                </a:solidFill>
                <a:effectLst/>
                <a:latin typeface="Times New Roman" pitchFamily="18" charset="0"/>
                <a:cs typeface="Times New Roman" pitchFamily="18" charset="0"/>
              </a:rPr>
              <a:t>(</a:t>
            </a:r>
            <a:r>
              <a:rPr lang="ru-RU" sz="2800" dirty="0" smtClean="0">
                <a:solidFill>
                  <a:srgbClr val="FF0000"/>
                </a:solidFill>
                <a:effectLst/>
                <a:latin typeface="Times New Roman" pitchFamily="18" charset="0"/>
                <a:cs typeface="Times New Roman" pitchFamily="18" charset="0"/>
              </a:rPr>
              <a:t>ИП)</a:t>
            </a:r>
            <a:br>
              <a:rPr lang="ru-RU" sz="2800" dirty="0" smtClean="0">
                <a:solidFill>
                  <a:srgbClr val="FF0000"/>
                </a:solidFill>
                <a:effectLst/>
                <a:latin typeface="Times New Roman" pitchFamily="18" charset="0"/>
                <a:cs typeface="Times New Roman" pitchFamily="18" charset="0"/>
              </a:rPr>
            </a:br>
            <a:r>
              <a:rPr lang="ru-RU" sz="4400" dirty="0" smtClean="0">
                <a:solidFill>
                  <a:srgbClr val="FF0000"/>
                </a:solidFill>
                <a:effectLst/>
                <a:latin typeface="Times New Roman" pitchFamily="18" charset="0"/>
                <a:cs typeface="Times New Roman" pitchFamily="18" charset="0"/>
              </a:rPr>
              <a:t>=</a:t>
            </a:r>
            <a:r>
              <a:rPr lang="ru-RU" sz="4000" dirty="0" smtClean="0">
                <a:solidFill>
                  <a:srgbClr val="FF0000"/>
                </a:solidFill>
                <a:effectLst/>
                <a:latin typeface="Times New Roman" pitchFamily="18" charset="0"/>
                <a:cs typeface="Times New Roman" pitchFamily="18" charset="0"/>
              </a:rPr>
              <a:t> </a:t>
            </a:r>
            <a:r>
              <a:rPr lang="ru-RU" sz="2800" dirty="0" smtClean="0">
                <a:solidFill>
                  <a:srgbClr val="FF0000"/>
                </a:solidFill>
                <a:effectLst/>
                <a:latin typeface="Times New Roman" pitchFamily="18" charset="0"/>
                <a:cs typeface="Times New Roman" pitchFamily="18" charset="0"/>
              </a:rPr>
              <a:t/>
            </a:r>
            <a:br>
              <a:rPr lang="ru-RU" sz="2800" dirty="0" smtClean="0">
                <a:solidFill>
                  <a:srgbClr val="FF0000"/>
                </a:solidFill>
                <a:effectLst/>
                <a:latin typeface="Times New Roman" pitchFamily="18" charset="0"/>
                <a:cs typeface="Times New Roman" pitchFamily="18" charset="0"/>
              </a:rPr>
            </a:br>
            <a:r>
              <a:rPr lang="ru-RU" sz="2800" dirty="0" smtClean="0">
                <a:solidFill>
                  <a:schemeClr val="tx1"/>
                </a:solidFill>
                <a:effectLst/>
                <a:latin typeface="Times New Roman" pitchFamily="18" charset="0"/>
                <a:cs typeface="Times New Roman" pitchFamily="18" charset="0"/>
              </a:rPr>
              <a:t>Предприниматель без образования юридического лица (ПБОЮЛ)</a:t>
            </a:r>
            <a:endParaRPr lang="ru-RU" sz="2800" dirty="0">
              <a:solidFill>
                <a:schemeClr val="tx1"/>
              </a:solidFill>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428596" y="2500306"/>
            <a:ext cx="7772400" cy="3786214"/>
          </a:xfrm>
        </p:spPr>
        <p:txBody>
          <a:bodyPr>
            <a:normAutofit/>
          </a:bodyPr>
          <a:lstStyle/>
          <a:p>
            <a:pPr algn="l"/>
            <a:endParaRPr lang="ru-RU" sz="3200" b="1" dirty="0" smtClean="0">
              <a:solidFill>
                <a:schemeClr val="tx1"/>
              </a:solidFill>
              <a:latin typeface="Times New Roman" pitchFamily="18" charset="0"/>
              <a:cs typeface="Times New Roman" pitchFamily="18" charset="0"/>
            </a:endParaRPr>
          </a:p>
          <a:p>
            <a:pPr algn="l"/>
            <a:r>
              <a:rPr lang="ru-RU" sz="3200" b="1" dirty="0" smtClean="0">
                <a:solidFill>
                  <a:schemeClr val="tx1"/>
                </a:solidFill>
                <a:latin typeface="Times New Roman" pitchFamily="18" charset="0"/>
                <a:cs typeface="Times New Roman" pitchFamily="18" charset="0"/>
              </a:rPr>
              <a:t>«Бизнесмен»</a:t>
            </a:r>
          </a:p>
          <a:p>
            <a:pPr algn="l"/>
            <a:r>
              <a:rPr lang="ru-RU" sz="3200" b="1" dirty="0" smtClean="0">
                <a:solidFill>
                  <a:schemeClr val="tx1"/>
                </a:solidFill>
                <a:latin typeface="Times New Roman" pitchFamily="18" charset="0"/>
                <a:cs typeface="Times New Roman" pitchFamily="18" charset="0"/>
              </a:rPr>
              <a:t>«Коммерсант»</a:t>
            </a:r>
          </a:p>
          <a:p>
            <a:pPr algn="l"/>
            <a:r>
              <a:rPr lang="ru-RU" sz="3200" b="1" dirty="0" smtClean="0">
                <a:solidFill>
                  <a:schemeClr val="tx1"/>
                </a:solidFill>
                <a:latin typeface="Times New Roman" pitchFamily="18" charset="0"/>
                <a:cs typeface="Times New Roman" pitchFamily="18" charset="0"/>
              </a:rPr>
              <a:t>«Частный предприниматель (ЧП)»</a:t>
            </a:r>
          </a:p>
          <a:p>
            <a:pPr algn="l"/>
            <a:endParaRPr lang="ru-RU" sz="3200" b="1" dirty="0" smtClean="0">
              <a:solidFill>
                <a:schemeClr val="tx1"/>
              </a:solidFill>
              <a:latin typeface="Times New Roman" pitchFamily="18" charset="0"/>
              <a:cs typeface="Times New Roman" pitchFamily="18" charset="0"/>
            </a:endParaRPr>
          </a:p>
          <a:p>
            <a:endParaRPr lang="ru-RU" dirty="0"/>
          </a:p>
        </p:txBody>
      </p:sp>
      <p:pic>
        <p:nvPicPr>
          <p:cNvPr id="9" name="Picture 2" descr="&amp;Ncy;&amp;acy; &amp;ocy;&amp;scy;&amp;ncy;&amp;ocy;&amp;vcy;&amp;iecy; &amp;chcy;&amp;iecy;&amp;gcy;&amp;ocy; &amp;dcy;&amp;iecy;&amp;jcy;&amp;scy;&amp;tcy;&amp;vcy;&amp;ucy;&amp;iecy;&amp;tcy; &amp;Icy;&amp;Pcy;"/>
          <p:cNvPicPr>
            <a:picLocks noChangeAspect="1" noChangeArrowheads="1"/>
          </p:cNvPicPr>
          <p:nvPr/>
        </p:nvPicPr>
        <p:blipFill>
          <a:blip r:embed="rId2"/>
          <a:srcRect/>
          <a:stretch>
            <a:fillRect/>
          </a:stretch>
        </p:blipFill>
        <p:spPr bwMode="auto">
          <a:xfrm>
            <a:off x="6500826" y="4572008"/>
            <a:ext cx="2000264" cy="17145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7224" y="428604"/>
            <a:ext cx="7322362" cy="1071570"/>
          </a:xfrm>
        </p:spPr>
        <p:txBody>
          <a:bodyPr>
            <a:normAutofit fontScale="92500" lnSpcReduction="10000"/>
          </a:bodyPr>
          <a:lstStyle/>
          <a:p>
            <a:pPr algn="ctr"/>
            <a:r>
              <a:rPr lang="ru-RU" dirty="0" smtClean="0">
                <a:solidFill>
                  <a:schemeClr val="accent1">
                    <a:lumMod val="75000"/>
                  </a:schemeClr>
                </a:solidFill>
              </a:rPr>
              <a:t>Нормативно-правовые акты,</a:t>
            </a:r>
            <a:br>
              <a:rPr lang="ru-RU" dirty="0" smtClean="0">
                <a:solidFill>
                  <a:schemeClr val="accent1">
                    <a:lumMod val="75000"/>
                  </a:schemeClr>
                </a:solidFill>
              </a:rPr>
            </a:br>
            <a:r>
              <a:rPr lang="ru-RU" dirty="0" smtClean="0">
                <a:solidFill>
                  <a:schemeClr val="accent1">
                    <a:lumMod val="75000"/>
                  </a:schemeClr>
                </a:solidFill>
              </a:rPr>
              <a:t>регулирующие деятельность</a:t>
            </a:r>
            <a:br>
              <a:rPr lang="ru-RU" dirty="0" smtClean="0">
                <a:solidFill>
                  <a:schemeClr val="accent1">
                    <a:lumMod val="75000"/>
                  </a:schemeClr>
                </a:solidFill>
              </a:rPr>
            </a:br>
            <a:r>
              <a:rPr lang="ru-RU" dirty="0" smtClean="0">
                <a:solidFill>
                  <a:schemeClr val="accent1">
                    <a:lumMod val="75000"/>
                  </a:schemeClr>
                </a:solidFill>
              </a:rPr>
              <a:t>индивидуальных предпринимателей:</a:t>
            </a:r>
            <a:endParaRPr lang="ru-RU" dirty="0">
              <a:solidFill>
                <a:schemeClr val="accent1">
                  <a:lumMod val="75000"/>
                </a:schemeClr>
              </a:solidFill>
            </a:endParaRPr>
          </a:p>
        </p:txBody>
      </p:sp>
      <p:sp>
        <p:nvSpPr>
          <p:cNvPr id="5" name="Содержимое 4"/>
          <p:cNvSpPr>
            <a:spLocks noGrp="1"/>
          </p:cNvSpPr>
          <p:nvPr>
            <p:ph sz="quarter" idx="2"/>
          </p:nvPr>
        </p:nvSpPr>
        <p:spPr>
          <a:xfrm>
            <a:off x="428596" y="1447800"/>
            <a:ext cx="8215370" cy="4838720"/>
          </a:xfrm>
        </p:spPr>
        <p:txBody>
          <a:bodyPr>
            <a:normAutofit/>
          </a:bodyPr>
          <a:lstStyle/>
          <a:p>
            <a:pPr marL="0" indent="0">
              <a:buNone/>
            </a:pPr>
            <a:r>
              <a:rPr lang="ru-RU" dirty="0" smtClean="0">
                <a:latin typeface="Times New Roman" pitchFamily="18" charset="0"/>
                <a:cs typeface="Times New Roman" pitchFamily="18" charset="0"/>
              </a:rPr>
              <a:t>1.Федеральный закон № 294-ФЗ от 26.12.2008 г.</a:t>
            </a:r>
          </a:p>
          <a:p>
            <a:pPr marL="0" indent="0">
              <a:buNone/>
            </a:pPr>
            <a:r>
              <a:rPr lang="ru-RU" dirty="0" smtClean="0">
                <a:latin typeface="Times New Roman" pitchFamily="18" charset="0"/>
                <a:cs typeface="Times New Roman" pitchFamily="18" charset="0"/>
              </a:rPr>
              <a:t> «О защите прав юридических лиц и индивидуальных предпринимателей при осуществлении государственного (надзора) и муниципального контроля»</a:t>
            </a:r>
          </a:p>
          <a:p>
            <a:pPr marL="457200" indent="-457200">
              <a:buNone/>
            </a:pPr>
            <a:r>
              <a:rPr lang="ru-RU" dirty="0" smtClean="0">
                <a:latin typeface="Times New Roman" pitchFamily="18" charset="0"/>
                <a:cs typeface="Times New Roman" pitchFamily="18" charset="0"/>
              </a:rPr>
              <a:t>2.Федеральный закон № 127-ФЗ от 26.10.2002 г.</a:t>
            </a:r>
          </a:p>
          <a:p>
            <a:pPr marL="457200" indent="-457200">
              <a:buNone/>
            </a:pPr>
            <a:r>
              <a:rPr lang="ru-RU" dirty="0" smtClean="0">
                <a:latin typeface="Times New Roman" pitchFamily="18" charset="0"/>
                <a:cs typeface="Times New Roman" pitchFamily="18" charset="0"/>
              </a:rPr>
              <a:t>«О несостоятельности (банкротстве)». </a:t>
            </a:r>
          </a:p>
          <a:p>
            <a:pPr marL="457200" indent="-457200">
              <a:buNone/>
            </a:pPr>
            <a:r>
              <a:rPr lang="ru-RU" dirty="0" smtClean="0">
                <a:latin typeface="Times New Roman" pitchFamily="18" charset="0"/>
                <a:cs typeface="Times New Roman" pitchFamily="18" charset="0"/>
              </a:rPr>
              <a:t>3.Федеральный закон  № 99-ФЗ от 4.05.2011 г. </a:t>
            </a:r>
          </a:p>
          <a:p>
            <a:pPr marL="457200" indent="-457200">
              <a:buNone/>
            </a:pPr>
            <a:r>
              <a:rPr lang="ru-RU" dirty="0" smtClean="0">
                <a:latin typeface="Times New Roman" pitchFamily="18" charset="0"/>
                <a:cs typeface="Times New Roman" pitchFamily="18" charset="0"/>
              </a:rPr>
              <a:t>«О лицензировании отдельных видов деятельности» и т.д.</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4. </a:t>
            </a:r>
            <a:r>
              <a:rPr lang="ru-RU" dirty="0" smtClean="0">
                <a:latin typeface="Times New Roman" pitchFamily="18" charset="0"/>
                <a:cs typeface="Times New Roman" pitchFamily="18" charset="0"/>
              </a:rPr>
              <a:t>Федеральный закон № 129-ФЗ от 08.08.2001</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г.   </a:t>
            </a:r>
          </a:p>
          <a:p>
            <a:pPr>
              <a:buNone/>
            </a:pPr>
            <a:r>
              <a:rPr lang="ru-RU" dirty="0" smtClean="0">
                <a:latin typeface="Times New Roman" pitchFamily="18" charset="0"/>
                <a:cs typeface="Times New Roman" pitchFamily="18" charset="0"/>
              </a:rPr>
              <a:t>"О государственной регистрации юридических лиц и индивидуальных предпринимателей» и т. д.</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357158" y="714356"/>
            <a:ext cx="4786346" cy="5143536"/>
          </a:xfrm>
        </p:spPr>
        <p:txBody>
          <a:bodyPr>
            <a:normAutofit/>
          </a:bodyPr>
          <a:lstStyle/>
          <a:p>
            <a:pPr marL="0" indent="0">
              <a:buNone/>
            </a:pPr>
            <a:r>
              <a:rPr lang="ru-RU" sz="3600" u="sng" dirty="0" smtClean="0">
                <a:solidFill>
                  <a:schemeClr val="accent1">
                    <a:lumMod val="75000"/>
                  </a:schemeClr>
                </a:solidFill>
                <a:latin typeface="Times New Roman" pitchFamily="18" charset="0"/>
                <a:cs typeface="Times New Roman" pitchFamily="18" charset="0"/>
              </a:rPr>
              <a:t>Современный федеральный закон об индивидуальных предпринимателях пока не принят.</a:t>
            </a:r>
          </a:p>
          <a:p>
            <a:endParaRPr lang="ru-RU" dirty="0"/>
          </a:p>
        </p:txBody>
      </p:sp>
      <p:pic>
        <p:nvPicPr>
          <p:cNvPr id="7" name="Содержимое 6" descr="zakon_ob_IP.jpg"/>
          <p:cNvPicPr>
            <a:picLocks noGrp="1" noChangeAspect="1"/>
          </p:cNvPicPr>
          <p:nvPr>
            <p:ph sz="quarter" idx="4"/>
          </p:nvPr>
        </p:nvPicPr>
        <p:blipFill>
          <a:blip r:embed="rId2"/>
          <a:stretch>
            <a:fillRect/>
          </a:stretch>
        </p:blipFill>
        <p:spPr>
          <a:xfrm>
            <a:off x="5143504" y="642918"/>
            <a:ext cx="3429024" cy="3000396"/>
          </a:xfrm>
        </p:spPr>
      </p:pic>
      <p:cxnSp>
        <p:nvCxnSpPr>
          <p:cNvPr id="9" name="Прямая соединительная линия 8"/>
          <p:cNvCxnSpPr/>
          <p:nvPr/>
        </p:nvCxnSpPr>
        <p:spPr>
          <a:xfrm>
            <a:off x="5000628" y="571480"/>
            <a:ext cx="3714776" cy="32861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4857752" y="571480"/>
            <a:ext cx="3786214" cy="328614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428596" y="428604"/>
            <a:ext cx="8286808" cy="6072230"/>
          </a:xfrm>
          <a:noFill/>
        </p:spPr>
        <p:txBody>
          <a:bodyPr>
            <a:normAutofit/>
          </a:bodyPr>
          <a:lstStyle/>
          <a:p>
            <a:pPr algn="l"/>
            <a:endParaRPr lang="ru-RU" sz="2400" dirty="0" smtClean="0">
              <a:solidFill>
                <a:srgbClr val="FF0000"/>
              </a:solidFill>
              <a:latin typeface="Times New Roman" pitchFamily="18" charset="0"/>
              <a:cs typeface="Times New Roman" pitchFamily="18" charset="0"/>
            </a:endParaRPr>
          </a:p>
          <a:p>
            <a:pPr algn="ctr">
              <a:lnSpc>
                <a:spcPct val="150000"/>
              </a:lnSpc>
            </a:pPr>
            <a:r>
              <a:rPr lang="ru-RU" sz="2400" b="1" dirty="0" smtClean="0">
                <a:solidFill>
                  <a:schemeClr val="tx1"/>
                </a:solidFill>
                <a:latin typeface="Times New Roman" pitchFamily="18" charset="0"/>
                <a:cs typeface="Times New Roman" pitchFamily="18" charset="0"/>
              </a:rPr>
              <a:t>Право на занятие  предпринимательской деятельности без образования юридического лица возникает</a:t>
            </a:r>
          </a:p>
          <a:p>
            <a:pPr algn="ctr">
              <a:lnSpc>
                <a:spcPct val="150000"/>
              </a:lnSpc>
            </a:pPr>
            <a:r>
              <a:rPr lang="ru-RU" sz="2400" b="1" dirty="0" smtClean="0">
                <a:solidFill>
                  <a:schemeClr val="tx1"/>
                </a:solidFill>
                <a:latin typeface="Times New Roman" pitchFamily="18" charset="0"/>
                <a:cs typeface="Times New Roman" pitchFamily="18" charset="0"/>
              </a:rPr>
              <a:t> в момент внесения записи о государственной регистрации физического лица в качестве ИП  </a:t>
            </a:r>
            <a:r>
              <a:rPr lang="ru-RU" sz="2400" b="1" u="sng" dirty="0" smtClean="0">
                <a:solidFill>
                  <a:srgbClr val="FF0000"/>
                </a:solidFill>
                <a:latin typeface="Times New Roman" pitchFamily="18" charset="0"/>
                <a:cs typeface="Times New Roman" pitchFamily="18" charset="0"/>
              </a:rPr>
              <a:t>в ЕГРИП</a:t>
            </a:r>
            <a:r>
              <a:rPr lang="ru-RU" sz="2400" b="1" dirty="0" smtClean="0">
                <a:solidFill>
                  <a:srgbClr val="FF0000"/>
                </a:solidFill>
                <a:latin typeface="Times New Roman" pitchFamily="18" charset="0"/>
                <a:cs typeface="Times New Roman" pitchFamily="18" charset="0"/>
              </a:rPr>
              <a:t>!</a:t>
            </a:r>
          </a:p>
          <a:p>
            <a:pPr algn="ctr"/>
            <a:endParaRPr lang="ru-RU" sz="2400" b="1" dirty="0" smtClean="0">
              <a:solidFill>
                <a:srgbClr val="FF0000"/>
              </a:solidFill>
              <a:latin typeface="Times New Roman" pitchFamily="18" charset="0"/>
              <a:cs typeface="Times New Roman" pitchFamily="18" charset="0"/>
            </a:endParaRPr>
          </a:p>
          <a:p>
            <a:pPr algn="ctr"/>
            <a:endParaRPr lang="ru-RU" sz="2400" b="1" dirty="0" smtClean="0">
              <a:solidFill>
                <a:srgbClr val="FF0000"/>
              </a:solidFill>
              <a:latin typeface="Times New Roman" pitchFamily="18" charset="0"/>
              <a:cs typeface="Times New Roman" pitchFamily="18" charset="0"/>
            </a:endParaRPr>
          </a:p>
          <a:p>
            <a:pPr algn="l"/>
            <a:endParaRPr lang="ru-RU" sz="2400" b="1"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428596" y="5357826"/>
            <a:ext cx="1214446" cy="1071570"/>
          </a:xfrm>
          <a:prstGeom prst="rect">
            <a:avLst/>
          </a:prstGeom>
          <a:noFill/>
          <a:ln w="9525">
            <a:noFill/>
            <a:miter lim="800000"/>
            <a:headEnd/>
            <a:tailEnd/>
          </a:ln>
          <a:effectLst/>
        </p:spPr>
      </p:pic>
      <p:pic>
        <p:nvPicPr>
          <p:cNvPr id="4" name="Рисунок 3" descr="&amp;IEcy;&amp;Gcy;&amp;Rcy;&amp;Icy;&amp;Pcy;"/>
          <p:cNvPicPr/>
          <p:nvPr/>
        </p:nvPicPr>
        <p:blipFill>
          <a:blip r:embed="rId3"/>
          <a:srcRect/>
          <a:stretch>
            <a:fillRect/>
          </a:stretch>
        </p:blipFill>
        <p:spPr bwMode="auto">
          <a:xfrm>
            <a:off x="2643174" y="3643314"/>
            <a:ext cx="3357586" cy="2714644"/>
          </a:xfrm>
          <a:prstGeom prst="rect">
            <a:avLst/>
          </a:prstGeom>
          <a:noFill/>
          <a:ln w="28575">
            <a:solidFill>
              <a:schemeClr val="tx1">
                <a:lumMod val="85000"/>
                <a:lumOff val="15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429684" cy="6072230"/>
          </a:xfrm>
          <a:solidFill>
            <a:schemeClr val="bg1"/>
          </a:solidFill>
        </p:spPr>
        <p:txBody>
          <a:bodyPr>
            <a:noAutofit/>
          </a:bodyPr>
          <a:lstStyle/>
          <a:p>
            <a:pPr algn="ctr"/>
            <a:r>
              <a:rPr lang="ru-RU" sz="2400" dirty="0" smtClean="0">
                <a:solidFill>
                  <a:schemeClr val="tx1"/>
                </a:solidFill>
                <a:effectLst/>
                <a:latin typeface="Times New Roman" pitchFamily="18" charset="0"/>
                <a:cs typeface="Times New Roman" pitchFamily="18" charset="0"/>
              </a:rPr>
              <a:t> </a:t>
            </a:r>
            <a:br>
              <a:rPr lang="ru-RU" sz="2400" dirty="0" smtClean="0">
                <a:solidFill>
                  <a:schemeClr val="tx1"/>
                </a:solidFill>
                <a:effectLst/>
                <a:latin typeface="Times New Roman" pitchFamily="18" charset="0"/>
                <a:cs typeface="Times New Roman" pitchFamily="18" charset="0"/>
              </a:rPr>
            </a:br>
            <a:r>
              <a:rPr lang="ru-RU" sz="2400" dirty="0" smtClean="0">
                <a:solidFill>
                  <a:schemeClr val="tx1"/>
                </a:solidFill>
                <a:effectLst/>
                <a:latin typeface="Times New Roman" pitchFamily="18" charset="0"/>
                <a:cs typeface="Times New Roman" pitchFamily="18" charset="0"/>
              </a:rPr>
              <a:t/>
            </a:r>
            <a:br>
              <a:rPr lang="ru-RU" sz="2400" dirty="0" smtClean="0">
                <a:solidFill>
                  <a:schemeClr val="tx1"/>
                </a:solidFill>
                <a:effectLst/>
                <a:latin typeface="Times New Roman" pitchFamily="18" charset="0"/>
                <a:cs typeface="Times New Roman" pitchFamily="18" charset="0"/>
              </a:rPr>
            </a:br>
            <a:r>
              <a:rPr lang="ru-RU" sz="2400" dirty="0" smtClean="0">
                <a:solidFill>
                  <a:schemeClr val="tx1"/>
                </a:solidFill>
                <a:effectLst/>
                <a:latin typeface="Times New Roman" pitchFamily="18" charset="0"/>
                <a:cs typeface="Times New Roman" pitchFamily="18" charset="0"/>
              </a:rPr>
              <a:t/>
            </a:r>
            <a:br>
              <a:rPr lang="ru-RU" sz="2400" dirty="0" smtClean="0">
                <a:solidFill>
                  <a:schemeClr val="tx1"/>
                </a:solidFill>
                <a:effectLst/>
                <a:latin typeface="Times New Roman" pitchFamily="18" charset="0"/>
                <a:cs typeface="Times New Roman" pitchFamily="18" charset="0"/>
              </a:rPr>
            </a:br>
            <a:r>
              <a:rPr lang="ru-RU" sz="2400" dirty="0" smtClean="0">
                <a:solidFill>
                  <a:schemeClr val="tx1"/>
                </a:solidFill>
                <a:effectLst/>
                <a:latin typeface="Times New Roman" pitchFamily="18" charset="0"/>
                <a:cs typeface="Times New Roman" pitchFamily="18" charset="0"/>
              </a:rPr>
              <a:t/>
            </a:r>
            <a:br>
              <a:rPr lang="ru-RU" sz="2400" dirty="0" smtClean="0">
                <a:solidFill>
                  <a:schemeClr val="tx1"/>
                </a:solidFill>
                <a:effectLst/>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ru-RU" sz="2400" dirty="0" smtClean="0">
                <a:solidFill>
                  <a:schemeClr val="tx1"/>
                </a:solidFill>
                <a:effectLst/>
                <a:latin typeface="Times New Roman" pitchFamily="18" charset="0"/>
                <a:cs typeface="Times New Roman" pitchFamily="18" charset="0"/>
              </a:rPr>
              <a:t> </a:t>
            </a:r>
            <a:r>
              <a:rPr lang="ru-RU" sz="2800" dirty="0" smtClean="0">
                <a:solidFill>
                  <a:schemeClr val="tx1"/>
                </a:solidFill>
                <a:effectLst/>
                <a:latin typeface="Times New Roman" pitchFamily="18" charset="0"/>
                <a:cs typeface="Times New Roman" pitchFamily="18" charset="0"/>
              </a:rPr>
              <a:t>Государственный реестр</a:t>
            </a:r>
            <a:r>
              <a:rPr lang="en-US" sz="2800" dirty="0" smtClean="0">
                <a:solidFill>
                  <a:schemeClr val="tx1"/>
                </a:solidFill>
                <a:effectLst/>
                <a:latin typeface="Times New Roman" pitchFamily="18" charset="0"/>
                <a:cs typeface="Times New Roman" pitchFamily="18" charset="0"/>
              </a:rPr>
              <a:t/>
            </a:r>
            <a:br>
              <a:rPr lang="en-US" sz="2800" dirty="0" smtClean="0">
                <a:solidFill>
                  <a:schemeClr val="tx1"/>
                </a:solidFill>
                <a:effectLst/>
                <a:latin typeface="Times New Roman" pitchFamily="18" charset="0"/>
                <a:cs typeface="Times New Roman" pitchFamily="18" charset="0"/>
              </a:rPr>
            </a:br>
            <a:r>
              <a:rPr lang="ru-RU" sz="2800" dirty="0" smtClean="0">
                <a:solidFill>
                  <a:schemeClr val="tx1"/>
                </a:solidFill>
                <a:effectLst/>
                <a:latin typeface="Times New Roman" pitchFamily="18" charset="0"/>
                <a:cs typeface="Times New Roman" pitchFamily="18" charset="0"/>
              </a:rPr>
              <a:t>формируется </a:t>
            </a:r>
            <a:r>
              <a:rPr lang="en-US" sz="2800" dirty="0" smtClean="0">
                <a:solidFill>
                  <a:schemeClr val="tx1"/>
                </a:solidFill>
                <a:effectLst/>
                <a:latin typeface="Times New Roman" pitchFamily="18" charset="0"/>
                <a:cs typeface="Times New Roman" pitchFamily="18" charset="0"/>
              </a:rPr>
              <a:t/>
            </a:r>
            <a:br>
              <a:rPr lang="en-US" sz="2800" dirty="0" smtClean="0">
                <a:solidFill>
                  <a:schemeClr val="tx1"/>
                </a:solidFill>
                <a:effectLst/>
                <a:latin typeface="Times New Roman" pitchFamily="18" charset="0"/>
                <a:cs typeface="Times New Roman" pitchFamily="18" charset="0"/>
              </a:rPr>
            </a:br>
            <a:r>
              <a:rPr lang="ru-RU" sz="2800" dirty="0" smtClean="0">
                <a:solidFill>
                  <a:schemeClr val="tx1"/>
                </a:solidFill>
                <a:effectLst/>
                <a:latin typeface="Times New Roman" pitchFamily="18" charset="0"/>
                <a:cs typeface="Times New Roman" pitchFamily="18" charset="0"/>
              </a:rPr>
              <a:t>и ведется на муниципальном, региональном и федеральном уровнях </a:t>
            </a:r>
            <a:r>
              <a:rPr lang="en-US" sz="2800" dirty="0" smtClean="0">
                <a:solidFill>
                  <a:schemeClr val="tx1"/>
                </a:solidFill>
                <a:effectLst/>
                <a:latin typeface="Times New Roman" pitchFamily="18" charset="0"/>
                <a:cs typeface="Times New Roman" pitchFamily="18" charset="0"/>
              </a:rPr>
              <a:t/>
            </a:r>
            <a:br>
              <a:rPr lang="en-US" sz="2800" dirty="0" smtClean="0">
                <a:solidFill>
                  <a:schemeClr val="tx1"/>
                </a:solidFill>
                <a:effectLst/>
                <a:latin typeface="Times New Roman" pitchFamily="18" charset="0"/>
                <a:cs typeface="Times New Roman" pitchFamily="18" charset="0"/>
              </a:rPr>
            </a:br>
            <a:r>
              <a:rPr lang="ru-RU" sz="2800" dirty="0" smtClean="0">
                <a:solidFill>
                  <a:srgbClr val="FF0000"/>
                </a:solidFill>
                <a:effectLst/>
                <a:latin typeface="Times New Roman" pitchFamily="18" charset="0"/>
                <a:cs typeface="Times New Roman" pitchFamily="18" charset="0"/>
              </a:rPr>
              <a:t>Федеральной налоговой службой и ее территориальными органами</a:t>
            </a:r>
            <a:r>
              <a:rPr lang="en-US" sz="2400" dirty="0" smtClean="0">
                <a:solidFill>
                  <a:srgbClr val="FF0000"/>
                </a:solidFill>
                <a:effectLst/>
                <a:latin typeface="Times New Roman" pitchFamily="18" charset="0"/>
                <a:cs typeface="Times New Roman" pitchFamily="18" charset="0"/>
              </a:rPr>
              <a:t/>
            </a:r>
            <a:br>
              <a:rPr lang="en-US"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ru-RU" sz="2400" dirty="0" smtClean="0">
                <a:solidFill>
                  <a:srgbClr val="FF0000"/>
                </a:solidFill>
                <a:effectLst/>
                <a:latin typeface="Times New Roman" pitchFamily="18" charset="0"/>
                <a:cs typeface="Times New Roman" pitchFamily="18" charset="0"/>
              </a:rPr>
              <a:t/>
            </a:r>
            <a:br>
              <a:rPr lang="ru-RU" sz="2400" dirty="0" smtClean="0">
                <a:solidFill>
                  <a:srgbClr val="FF0000"/>
                </a:solidFill>
                <a:effectLst/>
                <a:latin typeface="Times New Roman" pitchFamily="18" charset="0"/>
                <a:cs typeface="Times New Roman" pitchFamily="18" charset="0"/>
              </a:rPr>
            </a:br>
            <a:r>
              <a:rPr lang="en-US" sz="2000" dirty="0" smtClean="0">
                <a:solidFill>
                  <a:srgbClr val="FF0000"/>
                </a:solidFill>
                <a:effectLst/>
                <a:latin typeface="Times New Roman" pitchFamily="18" charset="0"/>
                <a:cs typeface="Times New Roman" pitchFamily="18" charset="0"/>
              </a:rPr>
              <a:t/>
            </a:r>
            <a:br>
              <a:rPr lang="en-US" sz="2000" dirty="0" smtClean="0">
                <a:solidFill>
                  <a:srgbClr val="FF0000"/>
                </a:solidFill>
                <a:effectLst/>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1600" i="1" u="sng" dirty="0" smtClean="0">
                <a:solidFill>
                  <a:srgbClr val="FF0000"/>
                </a:solidFill>
                <a:effectLst/>
                <a:latin typeface="Times New Roman" pitchFamily="18" charset="0"/>
                <a:cs typeface="Times New Roman" pitchFamily="18" charset="0"/>
              </a:rPr>
              <a:t/>
            </a:r>
            <a:br>
              <a:rPr lang="en-US" sz="1600" i="1" u="sng" dirty="0" smtClean="0">
                <a:solidFill>
                  <a:srgbClr val="FF0000"/>
                </a:solidFill>
                <a:effectLst/>
                <a:latin typeface="Times New Roman" pitchFamily="18" charset="0"/>
                <a:cs typeface="Times New Roman" pitchFamily="18" charset="0"/>
              </a:rPr>
            </a:br>
            <a:r>
              <a:rPr lang="en-US" sz="2000" i="1" dirty="0" smtClean="0">
                <a:effectLst/>
                <a:latin typeface="Times New Roman" pitchFamily="18" charset="0"/>
                <a:cs typeface="Times New Roman" pitchFamily="18" charset="0"/>
              </a:rPr>
              <a:t/>
            </a:r>
            <a:br>
              <a:rPr lang="en-US" sz="2000" i="1" dirty="0" smtClean="0">
                <a:effectLst/>
                <a:latin typeface="Times New Roman" pitchFamily="18" charset="0"/>
                <a:cs typeface="Times New Roman" pitchFamily="18" charset="0"/>
              </a:rPr>
            </a:br>
            <a:endParaRPr lang="ru-RU" sz="2000" i="1" dirty="0">
              <a:effectLst/>
              <a:latin typeface="Times New Roman" pitchFamily="18" charset="0"/>
              <a:cs typeface="Times New Roman" pitchFamily="18" charset="0"/>
            </a:endParaRPr>
          </a:p>
        </p:txBody>
      </p:sp>
      <p:pic>
        <p:nvPicPr>
          <p:cNvPr id="4" name="Содержимое 3" descr="ффф.jpg"/>
          <p:cNvPicPr>
            <a:picLocks noGrp="1" noChangeAspect="1"/>
          </p:cNvPicPr>
          <p:nvPr>
            <p:ph idx="1"/>
          </p:nvPr>
        </p:nvPicPr>
        <p:blipFill>
          <a:blip r:embed="rId2"/>
          <a:stretch>
            <a:fillRect/>
          </a:stretch>
        </p:blipFill>
        <p:spPr>
          <a:xfrm>
            <a:off x="2571736" y="3357562"/>
            <a:ext cx="4000528" cy="3000396"/>
          </a:xfrm>
        </p:spPr>
      </p:pic>
      <p:pic>
        <p:nvPicPr>
          <p:cNvPr id="5" name="Picture 2"/>
          <p:cNvPicPr>
            <a:picLocks noChangeAspect="1" noChangeArrowheads="1"/>
          </p:cNvPicPr>
          <p:nvPr/>
        </p:nvPicPr>
        <p:blipFill>
          <a:blip r:embed="rId3" cstate="print"/>
          <a:srcRect/>
          <a:stretch>
            <a:fillRect/>
          </a:stretch>
        </p:blipFill>
        <p:spPr bwMode="auto">
          <a:xfrm>
            <a:off x="428596" y="5286388"/>
            <a:ext cx="1285884"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543956" cy="6113358"/>
          </a:xfrm>
          <a:solidFill>
            <a:schemeClr val="bg1"/>
          </a:solidFill>
          <a:ln w="38100">
            <a:solidFill>
              <a:srgbClr val="FF0000"/>
            </a:solidFill>
          </a:ln>
        </p:spPr>
        <p:txBody>
          <a:bodyPr>
            <a:normAutofit fontScale="92500" lnSpcReduction="10000"/>
          </a:bodyPr>
          <a:lstStyle/>
          <a:p>
            <a:endParaRPr lang="ru-RU" sz="2000" b="1" u="sng" dirty="0" smtClean="0">
              <a:latin typeface="Times New Roman" pitchFamily="18" charset="0"/>
              <a:cs typeface="Times New Roman" pitchFamily="18" charset="0"/>
            </a:endParaRPr>
          </a:p>
          <a:p>
            <a:pPr algn="ctr">
              <a:buNone/>
            </a:pPr>
            <a:r>
              <a:rPr lang="ru-RU" sz="2400" b="1" dirty="0" smtClean="0">
                <a:solidFill>
                  <a:srgbClr val="FF0000"/>
                </a:solidFill>
                <a:latin typeface="Times New Roman" pitchFamily="18" charset="0"/>
                <a:cs typeface="Times New Roman" pitchFamily="18" charset="0"/>
              </a:rPr>
              <a:t>Федеральный закон от 08.08.2001 N 129-ФЗ </a:t>
            </a:r>
          </a:p>
          <a:p>
            <a:pPr algn="ctr">
              <a:buNone/>
            </a:pPr>
            <a:r>
              <a:rPr lang="ru-RU" sz="2400" b="1" dirty="0" smtClean="0">
                <a:solidFill>
                  <a:srgbClr val="FF0000"/>
                </a:solidFill>
                <a:latin typeface="Times New Roman" pitchFamily="18" charset="0"/>
                <a:cs typeface="Times New Roman" pitchFamily="18" charset="0"/>
              </a:rPr>
              <a:t>"О государственной регистрации юридических лиц и индивидуальных предпринимателей»</a:t>
            </a:r>
          </a:p>
          <a:p>
            <a:pPr>
              <a:buNone/>
            </a:pPr>
            <a:endParaRPr lang="ru-RU" sz="2600" b="1" u="sng" dirty="0" smtClean="0">
              <a:latin typeface="Times New Roman" pitchFamily="18" charset="0"/>
              <a:cs typeface="Times New Roman" pitchFamily="18" charset="0"/>
            </a:endParaRPr>
          </a:p>
          <a:p>
            <a:pPr>
              <a:buNone/>
            </a:pPr>
            <a:r>
              <a:rPr lang="ru-RU" sz="2600" b="1" u="sng" dirty="0" smtClean="0">
                <a:latin typeface="Times New Roman" pitchFamily="18" charset="0"/>
                <a:cs typeface="Times New Roman" pitchFamily="18" charset="0"/>
              </a:rPr>
              <a:t>Статья 8. Сроки и место государственной регистрации</a:t>
            </a:r>
          </a:p>
          <a:p>
            <a:endParaRPr lang="ru-RU" sz="2000" b="1" u="sng" dirty="0" smtClean="0">
              <a:latin typeface="Times New Roman" pitchFamily="18" charset="0"/>
              <a:cs typeface="Times New Roman" pitchFamily="18" charset="0"/>
            </a:endParaRPr>
          </a:p>
          <a:p>
            <a:pPr marL="0" indent="0">
              <a:buNone/>
            </a:pPr>
            <a:r>
              <a:rPr lang="ru-RU" b="1" dirty="0" smtClean="0">
                <a:latin typeface="Times New Roman" pitchFamily="18" charset="0"/>
                <a:cs typeface="Times New Roman" pitchFamily="18" charset="0"/>
              </a:rPr>
              <a:t>1. Государственная регистрация осуществляется в срок </a:t>
            </a:r>
            <a:r>
              <a:rPr lang="ru-RU" b="1" dirty="0" smtClean="0">
                <a:solidFill>
                  <a:srgbClr val="FF0000"/>
                </a:solidFill>
                <a:latin typeface="Times New Roman" pitchFamily="18" charset="0"/>
                <a:cs typeface="Times New Roman" pitchFamily="18" charset="0"/>
              </a:rPr>
              <a:t>не более чем пять рабочих дней</a:t>
            </a:r>
            <a:r>
              <a:rPr lang="ru-RU" b="1" dirty="0" smtClean="0">
                <a:latin typeface="Times New Roman" pitchFamily="18" charset="0"/>
                <a:cs typeface="Times New Roman" pitchFamily="18" charset="0"/>
              </a:rPr>
              <a:t> со дня представления документов в регистрирующий орган.</a:t>
            </a:r>
          </a:p>
          <a:p>
            <a:pPr marL="342900" indent="-342900"/>
            <a:endParaRPr lang="en-US" b="1" dirty="0" smtClean="0">
              <a:latin typeface="Times New Roman" pitchFamily="18" charset="0"/>
              <a:cs typeface="Times New Roman" pitchFamily="18" charset="0"/>
            </a:endParaRPr>
          </a:p>
          <a:p>
            <a:pPr marL="0" indent="0">
              <a:buNone/>
            </a:pPr>
            <a:r>
              <a:rPr lang="ru-RU" b="1" dirty="0" smtClean="0">
                <a:latin typeface="Times New Roman" pitchFamily="18" charset="0"/>
                <a:cs typeface="Times New Roman" pitchFamily="18" charset="0"/>
              </a:rPr>
              <a:t>2. Государственная регистрация индивидуального предпринимателя осуществляется по месту его жительства.</a:t>
            </a:r>
          </a:p>
          <a:p>
            <a:pPr>
              <a:buNone/>
            </a:pP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endParaRPr lang="ru-RU" dirty="0" smtClean="0"/>
          </a:p>
          <a:p>
            <a:endParaRPr lang="ru-RU" dirty="0"/>
          </a:p>
        </p:txBody>
      </p:sp>
      <p:pic>
        <p:nvPicPr>
          <p:cNvPr id="4" name="Picture 2"/>
          <p:cNvPicPr>
            <a:picLocks noChangeAspect="1" noChangeArrowheads="1"/>
          </p:cNvPicPr>
          <p:nvPr/>
        </p:nvPicPr>
        <p:blipFill>
          <a:blip r:embed="rId3" cstate="print"/>
          <a:srcRect/>
          <a:stretch>
            <a:fillRect/>
          </a:stretch>
        </p:blipFill>
        <p:spPr bwMode="auto">
          <a:xfrm>
            <a:off x="428596" y="5429264"/>
            <a:ext cx="1143008"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57167"/>
            <a:ext cx="8572560"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I </a:t>
            </a:r>
            <a:r>
              <a:rPr lang="ru-RU" b="1" u="sng" dirty="0" smtClean="0">
                <a:latin typeface="Times New Roman" pitchFamily="18" charset="0"/>
                <a:cs typeface="Times New Roman" pitchFamily="18" charset="0"/>
              </a:rPr>
              <a:t>вариант</a:t>
            </a:r>
          </a:p>
          <a:p>
            <a:pPr algn="just"/>
            <a:r>
              <a:rPr lang="ru-RU" b="1" u="sng" dirty="0" smtClean="0">
                <a:latin typeface="Times New Roman" pitchFamily="18" charset="0"/>
                <a:cs typeface="Times New Roman" pitchFamily="18" charset="0"/>
              </a:rPr>
              <a:t>1. К каким формам собственности относится имущество нижеуказанных юридических лиц:</a:t>
            </a:r>
          </a:p>
          <a:p>
            <a:pPr algn="just"/>
            <a:r>
              <a:rPr lang="ru-RU" i="1" dirty="0" smtClean="0">
                <a:latin typeface="Times New Roman" pitchFamily="18" charset="0"/>
                <a:cs typeface="Times New Roman" pitchFamily="18" charset="0"/>
              </a:rPr>
              <a:t>А) МУП  «Водоканал»</a:t>
            </a:r>
          </a:p>
          <a:p>
            <a:pPr algn="just"/>
            <a:r>
              <a:rPr lang="ru-RU" i="1" dirty="0" smtClean="0">
                <a:latin typeface="Times New Roman" pitchFamily="18" charset="0"/>
                <a:cs typeface="Times New Roman" pitchFamily="18" charset="0"/>
              </a:rPr>
              <a:t>Б)</a:t>
            </a:r>
            <a:r>
              <a:rPr lang="ru-RU" i="1" dirty="0" smtClean="0"/>
              <a:t> </a:t>
            </a:r>
            <a:r>
              <a:rPr lang="ru-RU" i="1" dirty="0" smtClean="0">
                <a:latin typeface="Times New Roman" pitchFamily="18" charset="0"/>
                <a:cs typeface="Times New Roman" pitchFamily="18" charset="0"/>
              </a:rPr>
              <a:t>Российская объединенная демократическая партия «ЯБЛОКО»</a:t>
            </a:r>
          </a:p>
          <a:p>
            <a:pPr algn="just"/>
            <a:r>
              <a:rPr lang="ru-RU" i="1" dirty="0" smtClean="0">
                <a:latin typeface="Times New Roman" pitchFamily="18" charset="0"/>
                <a:cs typeface="Times New Roman" pitchFamily="18" charset="0"/>
              </a:rPr>
              <a:t>В)  ООО «Терминал Брокер»</a:t>
            </a:r>
          </a:p>
          <a:p>
            <a:pPr algn="just"/>
            <a:endParaRPr lang="ru-RU" sz="1600" b="1" i="1" dirty="0" smtClean="0">
              <a:latin typeface="Times New Roman" pitchFamily="18" charset="0"/>
              <a:cs typeface="Times New Roman" pitchFamily="18" charset="0"/>
            </a:endParaRPr>
          </a:p>
          <a:p>
            <a:pPr algn="just"/>
            <a:r>
              <a:rPr lang="ru-RU" b="1" u="sng" dirty="0" smtClean="0">
                <a:latin typeface="Times New Roman" pitchFamily="18" charset="0"/>
                <a:cs typeface="Times New Roman" pitchFamily="18" charset="0"/>
              </a:rPr>
              <a:t>2. Какие из перечисленных организаций не относятся к коммерческим юридическим лицам:</a:t>
            </a:r>
          </a:p>
          <a:p>
            <a:pPr algn="just"/>
            <a:endParaRPr lang="ru-RU" b="1" u="sng" dirty="0" smtClean="0">
              <a:latin typeface="Times New Roman" pitchFamily="18" charset="0"/>
              <a:cs typeface="Times New Roman" pitchFamily="18" charset="0"/>
            </a:endParaRPr>
          </a:p>
          <a:p>
            <a:pPr algn="just"/>
            <a:r>
              <a:rPr lang="ru-RU" sz="2000" i="1" dirty="0" smtClean="0">
                <a:latin typeface="Times New Roman" pitchFamily="18" charset="0"/>
                <a:cs typeface="Times New Roman" pitchFamily="18" charset="0"/>
              </a:rPr>
              <a:t>А) ФГУП «</a:t>
            </a:r>
            <a:r>
              <a:rPr lang="ru-RU" sz="2000" i="1" dirty="0" err="1" smtClean="0">
                <a:latin typeface="Times New Roman" pitchFamily="18" charset="0"/>
                <a:cs typeface="Times New Roman" pitchFamily="18" charset="0"/>
              </a:rPr>
              <a:t>Бурятавтодор</a:t>
            </a:r>
            <a:r>
              <a:rPr lang="ru-RU" sz="2000" i="1" dirty="0" smtClean="0">
                <a:latin typeface="Times New Roman" pitchFamily="18" charset="0"/>
                <a:cs typeface="Times New Roman" pitchFamily="18" charset="0"/>
              </a:rPr>
              <a:t>»</a:t>
            </a:r>
          </a:p>
          <a:p>
            <a:pPr algn="just"/>
            <a:r>
              <a:rPr lang="ru-RU" sz="2000" i="1" dirty="0" smtClean="0">
                <a:latin typeface="Times New Roman" pitchFamily="18" charset="0"/>
                <a:cs typeface="Times New Roman" pitchFamily="18" charset="0"/>
              </a:rPr>
              <a:t>Б) Союз промышленников и предпринимателей Республики Бурятия</a:t>
            </a:r>
          </a:p>
          <a:p>
            <a:pPr algn="just"/>
            <a:r>
              <a:rPr lang="ru-RU" sz="2000" i="1" dirty="0" smtClean="0">
                <a:latin typeface="Times New Roman" pitchFamily="18" charset="0"/>
                <a:cs typeface="Times New Roman" pitchFamily="18" charset="0"/>
              </a:rPr>
              <a:t>В) Государственный фонд занятости населения РФ</a:t>
            </a:r>
          </a:p>
          <a:p>
            <a:pPr algn="just"/>
            <a:endParaRPr lang="ru-RU" b="1" i="1" u="sng"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3. Назовите способ реорганизации юридического лица:</a:t>
            </a:r>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p:txBody>
      </p:sp>
      <p:sp>
        <p:nvSpPr>
          <p:cNvPr id="7" name="Овал 6"/>
          <p:cNvSpPr/>
          <p:nvPr/>
        </p:nvSpPr>
        <p:spPr>
          <a:xfrm>
            <a:off x="4000496" y="4714884"/>
            <a:ext cx="114300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t>С</a:t>
            </a:r>
            <a:endParaRPr lang="ru-RU" sz="4400" b="1" dirty="0"/>
          </a:p>
        </p:txBody>
      </p:sp>
      <p:sp>
        <p:nvSpPr>
          <p:cNvPr id="8" name="Овал 7"/>
          <p:cNvSpPr/>
          <p:nvPr/>
        </p:nvSpPr>
        <p:spPr>
          <a:xfrm>
            <a:off x="4786314" y="5286388"/>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a:t>
            </a:r>
            <a:endParaRPr lang="ru-RU" dirty="0"/>
          </a:p>
        </p:txBody>
      </p:sp>
      <p:cxnSp>
        <p:nvCxnSpPr>
          <p:cNvPr id="10" name="Прямая соединительная линия 9"/>
          <p:cNvCxnSpPr/>
          <p:nvPr/>
        </p:nvCxnSpPr>
        <p:spPr>
          <a:xfrm>
            <a:off x="4786314" y="5286388"/>
            <a:ext cx="428628" cy="35719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7" idx="6"/>
          </p:cNvCxnSpPr>
          <p:nvPr/>
        </p:nvCxnSpPr>
        <p:spPr>
          <a:xfrm flipV="1">
            <a:off x="4714876" y="5286388"/>
            <a:ext cx="428628" cy="357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000108"/>
            <a:ext cx="7786742" cy="1569660"/>
          </a:xfrm>
          <a:prstGeom prst="rect">
            <a:avLst/>
          </a:prstGeom>
        </p:spPr>
        <p:txBody>
          <a:bodyPr wrap="square">
            <a:spAutoFit/>
          </a:bodyPr>
          <a:lstStyle/>
          <a:p>
            <a:endParaRPr lang="ru-RU" sz="2400" b="1" dirty="0" smtClean="0">
              <a:solidFill>
                <a:srgbClr val="FF0000"/>
              </a:solidFill>
              <a:latin typeface="Times New Roman" pitchFamily="18" charset="0"/>
              <a:cs typeface="Times New Roman" pitchFamily="18" charset="0"/>
            </a:endParaRPr>
          </a:p>
          <a:p>
            <a:endParaRPr lang="ru-RU" sz="2400" b="1" dirty="0" smtClean="0">
              <a:solidFill>
                <a:srgbClr val="FF0000"/>
              </a:solidFill>
              <a:latin typeface="Times New Roman" pitchFamily="18" charset="0"/>
              <a:cs typeface="Times New Roman" pitchFamily="18" charset="0"/>
            </a:endParaRPr>
          </a:p>
          <a:p>
            <a:endParaRPr lang="ru-RU" sz="2400" b="1" dirty="0" smtClean="0">
              <a:solidFill>
                <a:srgbClr val="FF0000"/>
              </a:solidFill>
              <a:latin typeface="Times New Roman" pitchFamily="18" charset="0"/>
              <a:cs typeface="Times New Roman" pitchFamily="18" charset="0"/>
            </a:endParaRPr>
          </a:p>
          <a:p>
            <a:endParaRPr lang="ru-RU" sz="2400" b="1" dirty="0">
              <a:solidFill>
                <a:srgbClr val="FF0000"/>
              </a:solidFill>
              <a:latin typeface="Times New Roman" pitchFamily="18" charset="0"/>
              <a:cs typeface="Times New Roman" pitchFamily="18" charset="0"/>
            </a:endParaRPr>
          </a:p>
        </p:txBody>
      </p:sp>
      <p:sp>
        <p:nvSpPr>
          <p:cNvPr id="7" name="Прямоугольник 6"/>
          <p:cNvSpPr/>
          <p:nvPr/>
        </p:nvSpPr>
        <p:spPr>
          <a:xfrm rot="10800000" flipV="1">
            <a:off x="357158" y="418722"/>
            <a:ext cx="8429684" cy="5816977"/>
          </a:xfrm>
          <a:prstGeom prst="rect">
            <a:avLst/>
          </a:prstGeom>
          <a:ln w="57150">
            <a:solidFill>
              <a:srgbClr val="FF0000"/>
            </a:solidFill>
          </a:ln>
        </p:spPr>
        <p:txBody>
          <a:bodyPr wrap="square">
            <a:spAutoFit/>
          </a:bodyPr>
          <a:lstStyle/>
          <a:p>
            <a:r>
              <a:rPr lang="ru-RU" sz="2400" b="1" u="sng" dirty="0" smtClean="0">
                <a:latin typeface="Times New Roman" pitchFamily="18" charset="0"/>
                <a:cs typeface="Times New Roman" pitchFamily="18" charset="0"/>
              </a:rPr>
              <a:t>Статья 22.1.</a:t>
            </a:r>
          </a:p>
          <a:p>
            <a:endParaRPr lang="ru-RU" sz="2800" b="1" dirty="0" smtClean="0">
              <a:solidFill>
                <a:srgbClr val="FF0000"/>
              </a:solidFill>
              <a:latin typeface="Times New Roman" pitchFamily="18" charset="0"/>
              <a:cs typeface="Times New Roman" pitchFamily="18" charset="0"/>
            </a:endParaRPr>
          </a:p>
          <a:p>
            <a:pPr>
              <a:buFont typeface="Wingdings" pitchFamily="2" charset="2"/>
              <a:buChar char="ü"/>
            </a:pPr>
            <a:r>
              <a:rPr lang="ru-RU" sz="20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1) заявление о государственной регистрации, составленное по установленной форме</a:t>
            </a:r>
          </a:p>
          <a:p>
            <a:pPr>
              <a:buFont typeface="Wingdings" pitchFamily="2" charset="2"/>
              <a:buChar char="ü"/>
            </a:pPr>
            <a:endParaRPr lang="ru-RU" sz="2400" b="1" dirty="0" smtClean="0">
              <a:latin typeface="Times New Roman" pitchFamily="18" charset="0"/>
              <a:cs typeface="Times New Roman" pitchFamily="18" charset="0"/>
            </a:endParaRPr>
          </a:p>
          <a:p>
            <a:pPr>
              <a:buFont typeface="Wingdings" pitchFamily="2" charset="2"/>
              <a:buChar char="ü"/>
            </a:pPr>
            <a:r>
              <a:rPr lang="ru-RU" sz="2400" b="1" dirty="0" smtClean="0">
                <a:latin typeface="Times New Roman" pitchFamily="18" charset="0"/>
                <a:cs typeface="Times New Roman" pitchFamily="18" charset="0"/>
              </a:rPr>
              <a:t> 2) копия основного документа физического лица, регистрируемого в качестве индивидуального предпринимателя</a:t>
            </a:r>
          </a:p>
          <a:p>
            <a:pPr>
              <a:buFont typeface="Wingdings" pitchFamily="2" charset="2"/>
              <a:buChar char="ü"/>
            </a:pPr>
            <a:endParaRPr lang="ru-RU" sz="2400" b="1" dirty="0" smtClean="0">
              <a:latin typeface="Times New Roman" pitchFamily="18" charset="0"/>
              <a:cs typeface="Times New Roman" pitchFamily="18" charset="0"/>
            </a:endParaRPr>
          </a:p>
          <a:p>
            <a:pPr>
              <a:buFont typeface="Wingdings" pitchFamily="2" charset="2"/>
              <a:buChar char="ü"/>
            </a:pPr>
            <a:r>
              <a:rPr lang="ru-RU" sz="2400" b="1" dirty="0" smtClean="0">
                <a:latin typeface="Times New Roman" pitchFamily="18" charset="0"/>
                <a:cs typeface="Times New Roman" pitchFamily="18" charset="0"/>
              </a:rPr>
              <a:t> 3) документ об уплате  государственной пошлины</a:t>
            </a:r>
          </a:p>
          <a:p>
            <a:endParaRPr lang="ru-RU" sz="2400" b="1" dirty="0" smtClean="0">
              <a:latin typeface="Times New Roman" pitchFamily="18" charset="0"/>
              <a:cs typeface="Times New Roman" pitchFamily="18" charset="0"/>
            </a:endParaRPr>
          </a:p>
          <a:p>
            <a:r>
              <a:rPr lang="ru-RU" sz="2000" dirty="0" smtClean="0"/>
              <a:t>*</a:t>
            </a:r>
            <a:r>
              <a:rPr lang="ru-RU" sz="2000" i="1" dirty="0" smtClean="0">
                <a:latin typeface="Times New Roman" pitchFamily="18" charset="0"/>
                <a:cs typeface="Times New Roman" pitchFamily="18" charset="0"/>
              </a:rPr>
              <a:t>Размеры государственной пошлины </a:t>
            </a:r>
            <a:r>
              <a:rPr lang="en-US"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составляет - </a:t>
            </a:r>
            <a:r>
              <a:rPr lang="ru-RU" sz="2000" b="1" i="1" dirty="0" smtClean="0">
                <a:solidFill>
                  <a:srgbClr val="FF0000"/>
                </a:solidFill>
                <a:latin typeface="Times New Roman" pitchFamily="18" charset="0"/>
                <a:cs typeface="Times New Roman" pitchFamily="18" charset="0"/>
              </a:rPr>
              <a:t>800 рублей    </a:t>
            </a:r>
            <a:r>
              <a:rPr lang="ru-RU" sz="2000" i="1" dirty="0" smtClean="0">
                <a:solidFill>
                  <a:srgbClr val="FF0000"/>
                </a:solidFill>
                <a:latin typeface="Times New Roman" pitchFamily="18" charset="0"/>
                <a:cs typeface="Times New Roman" pitchFamily="18" charset="0"/>
              </a:rPr>
              <a:t>(статья 333.33.</a:t>
            </a:r>
            <a:r>
              <a:rPr lang="en-US" sz="2000" i="1" dirty="0" smtClean="0">
                <a:solidFill>
                  <a:srgbClr val="FF0000"/>
                </a:solidFill>
                <a:latin typeface="Times New Roman" pitchFamily="18" charset="0"/>
                <a:cs typeface="Times New Roman" pitchFamily="18" charset="0"/>
              </a:rPr>
              <a:t> </a:t>
            </a:r>
            <a:r>
              <a:rPr lang="ru-RU" sz="2000" i="1" dirty="0" smtClean="0">
                <a:solidFill>
                  <a:srgbClr val="FF0000"/>
                </a:solidFill>
                <a:latin typeface="Times New Roman" pitchFamily="18" charset="0"/>
                <a:cs typeface="Times New Roman" pitchFamily="18" charset="0"/>
              </a:rPr>
              <a:t>НК РФ) </a:t>
            </a:r>
          </a:p>
          <a:p>
            <a:endParaRPr lang="ru-RU" sz="2000" i="1" dirty="0" smtClean="0">
              <a:solidFill>
                <a:srgbClr val="FF0000"/>
              </a:solidFill>
              <a:latin typeface="Times New Roman" pitchFamily="18" charset="0"/>
              <a:cs typeface="Times New Roman" pitchFamily="18" charset="0"/>
            </a:endParaRPr>
          </a:p>
          <a:p>
            <a:r>
              <a:rPr lang="ru-RU" sz="2000" i="1" dirty="0" smtClean="0">
                <a:solidFill>
                  <a:srgbClr val="FF0000"/>
                </a:solidFill>
                <a:latin typeface="Times New Roman" pitchFamily="18" charset="0"/>
                <a:cs typeface="Times New Roman" pitchFamily="18" charset="0"/>
              </a:rPr>
              <a:t/>
            </a:r>
            <a:br>
              <a:rPr lang="ru-RU" sz="2000" i="1" dirty="0" smtClean="0">
                <a:solidFill>
                  <a:srgbClr val="FF0000"/>
                </a:solidFill>
                <a:latin typeface="Times New Roman" pitchFamily="18" charset="0"/>
                <a:cs typeface="Times New Roman" pitchFamily="18" charset="0"/>
              </a:rPr>
            </a:br>
            <a:endParaRPr lang="ru-RU" sz="2400" b="1" dirty="0" smtClean="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428596" y="5429264"/>
            <a:ext cx="1143008"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1.jpg"/>
          <p:cNvPicPr>
            <a:picLocks noGrp="1" noChangeAspect="1"/>
          </p:cNvPicPr>
          <p:nvPr>
            <p:ph sz="half" idx="1"/>
          </p:nvPr>
        </p:nvPicPr>
        <p:blipFill>
          <a:blip r:embed="rId2" cstate="print"/>
          <a:stretch>
            <a:fillRect/>
          </a:stretch>
        </p:blipFill>
        <p:spPr>
          <a:xfrm>
            <a:off x="2857488" y="428604"/>
            <a:ext cx="4071966" cy="6143668"/>
          </a:xfrm>
          <a:ln w="28575">
            <a:solidFill>
              <a:srgbClr val="CC66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358246" cy="6278642"/>
          </a:xfrm>
          <a:prstGeom prst="rect">
            <a:avLst/>
          </a:prstGeom>
        </p:spPr>
        <p:txBody>
          <a:bodyPr wrap="square">
            <a:spAutoFit/>
          </a:bodyPr>
          <a:lstStyle/>
          <a:p>
            <a:pPr algn="just"/>
            <a:r>
              <a:rPr lang="ru-RU" sz="2400" dirty="0" smtClean="0">
                <a:latin typeface="Times New Roman" pitchFamily="18" charset="0"/>
                <a:cs typeface="Times New Roman" pitchFamily="18" charset="0"/>
              </a:rPr>
              <a:t>       В соответствии с Налоговым кодексом РФ индивидуальные предприниматели как налогоплательщики должны встать на </a:t>
            </a:r>
            <a:r>
              <a:rPr lang="ru-RU" sz="2400" b="1" u="sng" dirty="0" smtClean="0">
                <a:solidFill>
                  <a:srgbClr val="FF0000"/>
                </a:solidFill>
                <a:latin typeface="Times New Roman" pitchFamily="18" charset="0"/>
                <a:cs typeface="Times New Roman" pitchFamily="18" charset="0"/>
              </a:rPr>
              <a:t>учёт в налоговом органе </a:t>
            </a:r>
            <a:r>
              <a:rPr lang="ru-RU" sz="2400" dirty="0" smtClean="0">
                <a:latin typeface="Times New Roman" pitchFamily="18" charset="0"/>
                <a:cs typeface="Times New Roman" pitchFamily="18" charset="0"/>
              </a:rPr>
              <a:t>по месту их жительства в течение </a:t>
            </a:r>
            <a:r>
              <a:rPr lang="ru-RU" sz="2400" u="sng" dirty="0" smtClean="0">
                <a:solidFill>
                  <a:srgbClr val="FF0000"/>
                </a:solidFill>
                <a:latin typeface="Times New Roman" pitchFamily="18" charset="0"/>
                <a:cs typeface="Times New Roman" pitchFamily="18" charset="0"/>
              </a:rPr>
              <a:t>10 дней после государственной регистрации. </a:t>
            </a:r>
          </a:p>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Также в </a:t>
            </a:r>
            <a:r>
              <a:rPr lang="ru-RU" sz="2400" dirty="0" smtClean="0">
                <a:solidFill>
                  <a:srgbClr val="FF0000"/>
                </a:solidFill>
                <a:latin typeface="Times New Roman" pitchFamily="18" charset="0"/>
                <a:cs typeface="Times New Roman" pitchFamily="18" charset="0"/>
              </a:rPr>
              <a:t>течение 10 дней с момента государственной регистрации </a:t>
            </a:r>
            <a:r>
              <a:rPr lang="ru-RU" sz="2400" dirty="0" smtClean="0">
                <a:latin typeface="Times New Roman" pitchFamily="18" charset="0"/>
                <a:cs typeface="Times New Roman" pitchFamily="18" charset="0"/>
              </a:rPr>
              <a:t>индивидуальные предприниматели обязаны встать на </a:t>
            </a:r>
            <a:r>
              <a:rPr lang="ru-RU" sz="2400" u="sng" dirty="0" smtClean="0">
                <a:solidFill>
                  <a:srgbClr val="FF0000"/>
                </a:solidFill>
                <a:latin typeface="Times New Roman" pitchFamily="18" charset="0"/>
                <a:cs typeface="Times New Roman" pitchFamily="18" charset="0"/>
              </a:rPr>
              <a:t>учёт во внебюджетные фонды</a:t>
            </a:r>
            <a:r>
              <a:rPr lang="ru-RU" sz="2400" dirty="0" smtClean="0">
                <a:latin typeface="Times New Roman" pitchFamily="18" charset="0"/>
                <a:cs typeface="Times New Roman" pitchFamily="18" charset="0"/>
              </a:rPr>
              <a:t>:</a:t>
            </a:r>
          </a:p>
          <a:p>
            <a:pPr>
              <a:buFontTx/>
              <a:buChar char="-"/>
            </a:pPr>
            <a:r>
              <a:rPr lang="ru-RU" sz="2800" b="1" dirty="0" smtClean="0">
                <a:solidFill>
                  <a:srgbClr val="FF0000"/>
                </a:solidFill>
                <a:latin typeface="Times New Roman" pitchFamily="18" charset="0"/>
                <a:cs typeface="Times New Roman" pitchFamily="18" charset="0"/>
              </a:rPr>
              <a:t>Пенсионный фонд РФ</a:t>
            </a:r>
          </a:p>
          <a:p>
            <a:pPr>
              <a:buFontTx/>
              <a:buChar char="-"/>
            </a:pPr>
            <a:r>
              <a:rPr lang="ru-RU" sz="2800" b="1" dirty="0" smtClean="0">
                <a:solidFill>
                  <a:srgbClr val="FF0000"/>
                </a:solidFill>
                <a:latin typeface="Times New Roman" pitchFamily="18" charset="0"/>
                <a:cs typeface="Times New Roman" pitchFamily="18" charset="0"/>
              </a:rPr>
              <a:t>Фонд социального страхования РФ</a:t>
            </a:r>
          </a:p>
          <a:p>
            <a:pPr>
              <a:buFontTx/>
              <a:buChar char="-"/>
            </a:pPr>
            <a:r>
              <a:rPr lang="ru-RU" sz="2800" b="1" dirty="0" smtClean="0">
                <a:solidFill>
                  <a:srgbClr val="FF0000"/>
                </a:solidFill>
                <a:latin typeface="Times New Roman" pitchFamily="18" charset="0"/>
                <a:cs typeface="Times New Roman" pitchFamily="18" charset="0"/>
              </a:rPr>
              <a:t> Федеральный фонд обязательного медицинского страхования</a:t>
            </a:r>
            <a:endParaRPr lang="en-US" sz="2800" b="1" dirty="0" smtClean="0">
              <a:solidFill>
                <a:srgbClr val="FF0000"/>
              </a:solidFill>
              <a:latin typeface="Times New Roman" pitchFamily="18" charset="0"/>
              <a:cs typeface="Times New Roman" pitchFamily="18" charset="0"/>
            </a:endParaRPr>
          </a:p>
          <a:p>
            <a:pPr>
              <a:buFontTx/>
              <a:buChar char="-"/>
            </a:pPr>
            <a:endParaRPr lang="en-US" sz="2800" b="1" dirty="0" smtClean="0">
              <a:solidFill>
                <a:srgbClr val="FF0000"/>
              </a:solidFill>
              <a:latin typeface="Times New Roman" pitchFamily="18" charset="0"/>
              <a:cs typeface="Times New Roman" pitchFamily="18" charset="0"/>
            </a:endParaRPr>
          </a:p>
          <a:p>
            <a:pPr>
              <a:buFontTx/>
              <a:buChar char="-"/>
            </a:pPr>
            <a:endParaRPr lang="ru-RU" sz="2800" b="1" dirty="0" smtClean="0">
              <a:solidFill>
                <a:srgbClr val="FF0000"/>
              </a:solidFill>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357158" y="5500702"/>
            <a:ext cx="1000132"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714356"/>
            <a:ext cx="7772400" cy="2934650"/>
          </a:xfrm>
        </p:spPr>
        <p:txBody>
          <a:bodyPr>
            <a:noAutofit/>
          </a:bodyPr>
          <a:lstStyle/>
          <a:p>
            <a:pPr algn="ctr"/>
            <a:r>
              <a:rPr lang="ru-RU" sz="2800" dirty="0" smtClean="0">
                <a:solidFill>
                  <a:schemeClr val="tx1"/>
                </a:solidFill>
                <a:effectLst/>
                <a:latin typeface="Times New Roman" pitchFamily="18" charset="0"/>
                <a:cs typeface="Times New Roman" pitchFamily="18" charset="0"/>
              </a:rPr>
              <a:t>Индивидуальные предприниматели, так же, как и юридические лица, вправе заниматься </a:t>
            </a:r>
            <a:r>
              <a:rPr lang="ru-RU" sz="2800" u="sng" dirty="0" smtClean="0">
                <a:solidFill>
                  <a:schemeClr val="tx1"/>
                </a:solidFill>
                <a:effectLst/>
                <a:latin typeface="Times New Roman" pitchFamily="18" charset="0"/>
                <a:cs typeface="Times New Roman" pitchFamily="18" charset="0"/>
              </a:rPr>
              <a:t>любыми видами предпринимательской деятельности</a:t>
            </a:r>
            <a:r>
              <a:rPr lang="ru-RU" sz="2800" dirty="0" smtClean="0">
                <a:solidFill>
                  <a:schemeClr val="tx1"/>
                </a:solidFill>
                <a:effectLst/>
                <a:latin typeface="Times New Roman" pitchFamily="18" charset="0"/>
                <a:cs typeface="Times New Roman" pitchFamily="18" charset="0"/>
              </a:rPr>
              <a:t>, </a:t>
            </a:r>
            <a:r>
              <a:rPr lang="ru-RU" sz="2800" u="sng" dirty="0" smtClean="0">
                <a:solidFill>
                  <a:schemeClr val="tx1"/>
                </a:solidFill>
                <a:effectLst/>
                <a:latin typeface="Times New Roman" pitchFamily="18" charset="0"/>
                <a:cs typeface="Times New Roman" pitchFamily="18" charset="0"/>
              </a:rPr>
              <a:t>не запрещенными для них законом</a:t>
            </a:r>
            <a:r>
              <a:rPr lang="ru-RU" sz="2800" dirty="0" smtClean="0">
                <a:solidFill>
                  <a:schemeClr val="tx1"/>
                </a:solidFill>
                <a:effectLst/>
                <a:latin typeface="Times New Roman" pitchFamily="18" charset="0"/>
                <a:cs typeface="Times New Roman" pitchFamily="18" charset="0"/>
              </a:rPr>
              <a:t>, и совершать от своего имени любые разрешенные законом сделки, использовать наемный труд!</a:t>
            </a:r>
            <a:endParaRPr lang="ru-RU" sz="2800" dirty="0">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30352"/>
            <a:ext cx="8358246" cy="5113226"/>
          </a:xfrm>
        </p:spPr>
        <p:txBody>
          <a:bodyPr>
            <a:normAutofit/>
          </a:bodyPr>
          <a:lstStyle/>
          <a:p>
            <a:pPr>
              <a:buNone/>
            </a:pPr>
            <a:r>
              <a:rPr lang="ru-RU" b="1" dirty="0" smtClean="0">
                <a:solidFill>
                  <a:srgbClr val="FF0000"/>
                </a:solidFill>
                <a:latin typeface="Times New Roman" pitchFamily="18" charset="0"/>
                <a:cs typeface="Times New Roman" pitchFamily="18" charset="0"/>
              </a:rPr>
              <a:t>Статья 24 ГК РФ </a:t>
            </a:r>
          </a:p>
          <a:p>
            <a:pPr>
              <a:buNone/>
            </a:pPr>
            <a:r>
              <a:rPr lang="ru-RU" b="1" dirty="0" smtClean="0">
                <a:solidFill>
                  <a:srgbClr val="FF0000"/>
                </a:solidFill>
                <a:latin typeface="Times New Roman" pitchFamily="18" charset="0"/>
                <a:cs typeface="Times New Roman" pitchFamily="18" charset="0"/>
              </a:rPr>
              <a:t>Имущественная ответственность гражданина</a:t>
            </a:r>
          </a:p>
          <a:p>
            <a:pPr marL="0" indent="0">
              <a:buNone/>
            </a:pPr>
            <a:endParaRPr lang="ru-RU" dirty="0" smtClean="0">
              <a:latin typeface="Times New Roman" pitchFamily="18" charset="0"/>
              <a:cs typeface="Times New Roman" pitchFamily="18" charset="0"/>
            </a:endParaRPr>
          </a:p>
          <a:p>
            <a:pPr marL="0" indent="0">
              <a:buNone/>
            </a:pPr>
            <a:r>
              <a:rPr lang="ru-RU" sz="3200" dirty="0" smtClean="0">
                <a:latin typeface="Times New Roman" pitchFamily="18" charset="0"/>
                <a:cs typeface="Times New Roman" pitchFamily="18" charset="0"/>
              </a:rPr>
              <a:t>Индивидуальный предприниматель отвечает по своим обязательствам всем принадлежащим ему имуществом,  </a:t>
            </a:r>
            <a:r>
              <a:rPr lang="ru-RU" sz="3200" dirty="0" smtClean="0">
                <a:solidFill>
                  <a:srgbClr val="FF0000"/>
                </a:solidFill>
                <a:latin typeface="Times New Roman" pitchFamily="18" charset="0"/>
                <a:cs typeface="Times New Roman" pitchFamily="18" charset="0"/>
              </a:rPr>
              <a:t>за исключением имущества,</a:t>
            </a:r>
            <a:r>
              <a:rPr lang="ru-RU" sz="3200" dirty="0" smtClean="0">
                <a:latin typeface="Times New Roman" pitchFamily="18" charset="0"/>
                <a:cs typeface="Times New Roman" pitchFamily="18" charset="0"/>
              </a:rPr>
              <a:t> на которое в соответствии с законом не может быть обращено взыскание.</a:t>
            </a:r>
            <a:endParaRPr lang="ru-RU" sz="3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00034" y="5143512"/>
            <a:ext cx="1214446"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928802"/>
            <a:ext cx="8183880" cy="4106238"/>
          </a:xfrm>
        </p:spPr>
        <p:txBody>
          <a:bodyPr/>
          <a:lstStyle/>
          <a:p>
            <a:endParaRPr lang="ru-RU" dirty="0"/>
          </a:p>
        </p:txBody>
      </p:sp>
      <p:sp>
        <p:nvSpPr>
          <p:cNvPr id="3" name="Содержимое 2"/>
          <p:cNvSpPr>
            <a:spLocks noGrp="1"/>
          </p:cNvSpPr>
          <p:nvPr>
            <p:ph idx="1"/>
          </p:nvPr>
        </p:nvSpPr>
        <p:spPr/>
        <p:txBody>
          <a:bodyPr>
            <a:normAutofit/>
          </a:bodyPr>
          <a:lstStyle/>
          <a:p>
            <a:pPr marL="0" indent="0">
              <a:buNone/>
            </a:pPr>
            <a:r>
              <a:rPr lang="ru-RU" sz="2400" b="1" dirty="0" smtClean="0">
                <a:solidFill>
                  <a:srgbClr val="FF0000"/>
                </a:solidFill>
                <a:latin typeface="Times New Roman" pitchFamily="18" charset="0"/>
                <a:cs typeface="Times New Roman" pitchFamily="18" charset="0"/>
              </a:rPr>
              <a:t>Статья 446 ГПК РФ.</a:t>
            </a:r>
          </a:p>
          <a:p>
            <a:pPr marL="0" indent="0">
              <a:buNone/>
            </a:pPr>
            <a:r>
              <a:rPr lang="ru-RU" sz="2400" b="1" dirty="0" smtClean="0">
                <a:solidFill>
                  <a:srgbClr val="FF0000"/>
                </a:solidFill>
                <a:latin typeface="Times New Roman" pitchFamily="18" charset="0"/>
                <a:cs typeface="Times New Roman" pitchFamily="18" charset="0"/>
              </a:rPr>
              <a:t>Имущество, на которое не может быть обращено взыскание по исполнительным документам</a:t>
            </a:r>
          </a:p>
          <a:p>
            <a:endParaRPr lang="ru-RU" sz="2400" dirty="0">
              <a:latin typeface="Times New Roman" pitchFamily="18" charset="0"/>
              <a:cs typeface="Times New Roman" pitchFamily="18" charset="0"/>
            </a:endParaRPr>
          </a:p>
        </p:txBody>
      </p:sp>
      <p:pic>
        <p:nvPicPr>
          <p:cNvPr id="4" name="Рисунок 3" descr="дом.jpg"/>
          <p:cNvPicPr>
            <a:picLocks noChangeAspect="1"/>
          </p:cNvPicPr>
          <p:nvPr/>
        </p:nvPicPr>
        <p:blipFill>
          <a:blip r:embed="rId2"/>
          <a:stretch>
            <a:fillRect/>
          </a:stretch>
        </p:blipFill>
        <p:spPr>
          <a:xfrm>
            <a:off x="500034" y="1928802"/>
            <a:ext cx="2643206" cy="1928826"/>
          </a:xfrm>
          <a:prstGeom prst="rect">
            <a:avLst/>
          </a:prstGeom>
          <a:ln w="28575">
            <a:solidFill>
              <a:schemeClr val="tx1"/>
            </a:solidFill>
          </a:ln>
        </p:spPr>
      </p:pic>
      <p:pic>
        <p:nvPicPr>
          <p:cNvPr id="5" name="Рисунок 4" descr="кухня.png"/>
          <p:cNvPicPr>
            <a:picLocks noChangeAspect="1"/>
          </p:cNvPicPr>
          <p:nvPr/>
        </p:nvPicPr>
        <p:blipFill>
          <a:blip r:embed="rId3"/>
          <a:stretch>
            <a:fillRect/>
          </a:stretch>
        </p:blipFill>
        <p:spPr>
          <a:xfrm>
            <a:off x="3357554" y="2643182"/>
            <a:ext cx="2500330" cy="2075225"/>
          </a:xfrm>
          <a:prstGeom prst="rect">
            <a:avLst/>
          </a:prstGeom>
          <a:ln w="28575">
            <a:solidFill>
              <a:schemeClr val="tx1"/>
            </a:solidFill>
          </a:ln>
        </p:spPr>
      </p:pic>
      <p:pic>
        <p:nvPicPr>
          <p:cNvPr id="6" name="Рисунок 5" descr="приз.jpg"/>
          <p:cNvPicPr>
            <a:picLocks noChangeAspect="1"/>
          </p:cNvPicPr>
          <p:nvPr/>
        </p:nvPicPr>
        <p:blipFill>
          <a:blip r:embed="rId4"/>
          <a:stretch>
            <a:fillRect/>
          </a:stretch>
        </p:blipFill>
        <p:spPr>
          <a:xfrm>
            <a:off x="6072198" y="3286124"/>
            <a:ext cx="2214578" cy="2063752"/>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642918"/>
            <a:ext cx="8066180" cy="2363146"/>
          </a:xfrm>
        </p:spPr>
        <p:txBody>
          <a:bodyPr>
            <a:noAutofit/>
          </a:bodyPr>
          <a:lstStyle/>
          <a:p>
            <a:pPr algn="ctr"/>
            <a:r>
              <a:rPr lang="ru-RU" sz="2800" dirty="0" smtClean="0">
                <a:solidFill>
                  <a:schemeClr val="accent6">
                    <a:lumMod val="75000"/>
                  </a:schemeClr>
                </a:solidFill>
                <a:effectLst/>
                <a:latin typeface="Times New Roman" pitchFamily="18" charset="0"/>
                <a:cs typeface="Times New Roman" pitchFamily="18" charset="0"/>
              </a:rPr>
              <a:t>Основные отличия правового положения ИП и юридического лица на примере ООО </a:t>
            </a:r>
            <a:br>
              <a:rPr lang="ru-RU" sz="2800" dirty="0" smtClean="0">
                <a:solidFill>
                  <a:schemeClr val="accent6">
                    <a:lumMod val="75000"/>
                  </a:schemeClr>
                </a:solidFill>
                <a:effectLst/>
                <a:latin typeface="Times New Roman" pitchFamily="18" charset="0"/>
                <a:cs typeface="Times New Roman" pitchFamily="18" charset="0"/>
              </a:rPr>
            </a:br>
            <a:r>
              <a:rPr lang="ru-RU" sz="2800" dirty="0" smtClean="0">
                <a:solidFill>
                  <a:schemeClr val="accent6">
                    <a:lumMod val="50000"/>
                  </a:schemeClr>
                </a:solidFill>
                <a:effectLst/>
                <a:latin typeface="Times New Roman" pitchFamily="18" charset="0"/>
                <a:cs typeface="Times New Roman" pitchFamily="18" charset="0"/>
              </a:rPr>
              <a:t/>
            </a:r>
            <a:br>
              <a:rPr lang="ru-RU" sz="2800" dirty="0" smtClean="0">
                <a:solidFill>
                  <a:schemeClr val="accent6">
                    <a:lumMod val="50000"/>
                  </a:schemeClr>
                </a:solidFill>
                <a:effectLst/>
                <a:latin typeface="Times New Roman" pitchFamily="18" charset="0"/>
                <a:cs typeface="Times New Roman" pitchFamily="18" charset="0"/>
              </a:rPr>
            </a:br>
            <a:endParaRPr lang="ru-RU"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19" y="357166"/>
          <a:ext cx="8572561" cy="6211002"/>
        </p:xfrm>
        <a:graphic>
          <a:graphicData uri="http://schemas.openxmlformats.org/drawingml/2006/table">
            <a:tbl>
              <a:tblPr firstRow="1" bandRow="1">
                <a:tableStyleId>{5940675A-B579-460E-94D1-54222C63F5DA}</a:tableStyleId>
              </a:tblPr>
              <a:tblGrid>
                <a:gridCol w="2625346"/>
                <a:gridCol w="1303745"/>
                <a:gridCol w="3929090"/>
                <a:gridCol w="714380"/>
              </a:tblGrid>
              <a:tr h="749029">
                <a:tc>
                  <a:txBody>
                    <a:bodyPr/>
                    <a:lstStyle/>
                    <a:p>
                      <a:pPr algn="ctr"/>
                      <a:r>
                        <a:rPr lang="ru-RU" b="1" dirty="0" smtClean="0">
                          <a:latin typeface="Times New Roman" pitchFamily="18" charset="0"/>
                          <a:cs typeface="Times New Roman" pitchFamily="18" charset="0"/>
                        </a:rPr>
                        <a:t>Критерий сравнения</a:t>
                      </a:r>
                      <a:endParaRPr lang="ru-RU" b="1"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ru-RU" b="1" dirty="0" smtClean="0">
                          <a:latin typeface="Times New Roman" pitchFamily="18" charset="0"/>
                          <a:cs typeface="Times New Roman" pitchFamily="18" charset="0"/>
                        </a:rPr>
                        <a:t> ИП</a:t>
                      </a:r>
                      <a:endParaRPr lang="ru-RU" b="1"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ru-RU" b="1" dirty="0" smtClean="0">
                          <a:latin typeface="Times New Roman" pitchFamily="18" charset="0"/>
                          <a:cs typeface="Times New Roman" pitchFamily="18" charset="0"/>
                        </a:rPr>
                        <a:t>ООО</a:t>
                      </a:r>
                      <a:endParaRPr lang="ru-RU" b="1"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a:txBody>
                  <a:tcPr>
                    <a:solidFill>
                      <a:schemeClr val="tx2">
                        <a:lumMod val="40000"/>
                        <a:lumOff val="60000"/>
                      </a:schemeClr>
                    </a:solidFill>
                  </a:tcPr>
                </a:tc>
              </a:tr>
              <a:tr h="6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Процедура регистрации</a:t>
                      </a:r>
                      <a:endParaRPr lang="ru-RU"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Очень простая</a:t>
                      </a:r>
                    </a:p>
                    <a:p>
                      <a:r>
                        <a:rPr lang="ru-RU" sz="1400" dirty="0" smtClean="0">
                          <a:latin typeface="Times New Roman" pitchFamily="18" charset="0"/>
                          <a:cs typeface="Times New Roman" pitchFamily="18" charset="0"/>
                        </a:rPr>
                        <a:t>(госпошлина, заявление) </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Немного сложнее (госпошлина, нотариально-заверенное заявление, устав, протокол собрания участников/ решение единственного участника</a:t>
                      </a:r>
                      <a:endParaRPr lang="ru-RU" sz="1400" dirty="0">
                        <a:latin typeface="Times New Roman" pitchFamily="18" charset="0"/>
                        <a:cs typeface="Times New Roman" pitchFamily="18" charset="0"/>
                      </a:endParaRPr>
                    </a:p>
                  </a:txBody>
                  <a:tcPr/>
                </a:tc>
                <a:tc>
                  <a:txBody>
                    <a:bodyPr/>
                    <a:lstStyle/>
                    <a:p>
                      <a:pPr algn="ctr"/>
                      <a:r>
                        <a:rPr lang="ru-RU" sz="3600" b="1" dirty="0" smtClean="0">
                          <a:solidFill>
                            <a:srgbClr val="FF0000"/>
                          </a:solidFill>
                          <a:latin typeface="Times New Roman" pitchFamily="18" charset="0"/>
                          <a:cs typeface="Times New Roman" pitchFamily="18" charset="0"/>
                        </a:rPr>
                        <a:t>+</a:t>
                      </a:r>
                      <a:endParaRPr lang="ru-RU" sz="3600" b="1" dirty="0">
                        <a:solidFill>
                          <a:srgbClr val="FF0000"/>
                        </a:solidFill>
                        <a:latin typeface="Times New Roman" pitchFamily="18" charset="0"/>
                        <a:cs typeface="Times New Roman" pitchFamily="18" charset="0"/>
                      </a:endParaRPr>
                    </a:p>
                  </a:txBody>
                  <a:tcPr/>
                </a:tc>
              </a:tr>
              <a:tr h="890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Учредительные документы</a:t>
                      </a:r>
                    </a:p>
                    <a:p>
                      <a:endParaRPr lang="ru-RU"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отсутствуют</a:t>
                      </a:r>
                      <a:endParaRPr lang="ru-RU" sz="14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Устав (сложный юридический документ, требующий специальных знаний для составления)</a:t>
                      </a:r>
                      <a:endParaRPr lang="ru-RU"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600" b="1" dirty="0" smtClean="0">
                          <a:solidFill>
                            <a:srgbClr val="FF0000"/>
                          </a:solidFill>
                          <a:latin typeface="Times New Roman" pitchFamily="18" charset="0"/>
                          <a:cs typeface="Times New Roman" pitchFamily="18" charset="0"/>
                        </a:rPr>
                        <a:t>+</a:t>
                      </a:r>
                    </a:p>
                    <a:p>
                      <a:endParaRPr lang="ru-RU" dirty="0">
                        <a:latin typeface="Times New Roman" pitchFamily="18" charset="0"/>
                        <a:cs typeface="Times New Roman" pitchFamily="18" charset="0"/>
                      </a:endParaRPr>
                    </a:p>
                  </a:txBody>
                  <a:tcPr/>
                </a:tc>
              </a:tr>
              <a:tr h="629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Уставный капитал</a:t>
                      </a:r>
                    </a:p>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6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Использование прибыли</a:t>
                      </a:r>
                    </a:p>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6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Ответственность</a:t>
                      </a:r>
                    </a:p>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542595">
                <a:tc>
                  <a:txBody>
                    <a:bodyPr/>
                    <a:lstStyle/>
                    <a:p>
                      <a:r>
                        <a:rPr lang="ru-RU" dirty="0" smtClean="0">
                          <a:latin typeface="Times New Roman" pitchFamily="18" charset="0"/>
                          <a:cs typeface="Times New Roman" pitchFamily="18" charset="0"/>
                        </a:rPr>
                        <a:t>Ограничение по видам</a:t>
                      </a:r>
                    </a:p>
                    <a:p>
                      <a:r>
                        <a:rPr lang="ru-RU" dirty="0" smtClean="0">
                          <a:latin typeface="Times New Roman" pitchFamily="18" charset="0"/>
                          <a:cs typeface="Times New Roman" pitchFamily="18" charset="0"/>
                        </a:rPr>
                        <a:t>деятельности</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506704">
                <a:tc>
                  <a:txBody>
                    <a:bodyPr/>
                    <a:lstStyle/>
                    <a:p>
                      <a:r>
                        <a:rPr lang="ru-RU" dirty="0" smtClean="0">
                          <a:latin typeface="Times New Roman" pitchFamily="18" charset="0"/>
                          <a:cs typeface="Times New Roman" pitchFamily="18" charset="0"/>
                        </a:rPr>
                        <a:t>Престижность</a:t>
                      </a:r>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749029">
                <a:tc>
                  <a:txBody>
                    <a:bodyPr/>
                    <a:lstStyle/>
                    <a:p>
                      <a:r>
                        <a:rPr lang="ru-RU" dirty="0" smtClean="0">
                          <a:latin typeface="Times New Roman" pitchFamily="18" charset="0"/>
                          <a:cs typeface="Times New Roman" pitchFamily="18" charset="0"/>
                        </a:rPr>
                        <a:t>Возможность расширения бизнеса</a:t>
                      </a:r>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19" y="357166"/>
          <a:ext cx="8572561" cy="6119562"/>
        </p:xfrm>
        <a:graphic>
          <a:graphicData uri="http://schemas.openxmlformats.org/drawingml/2006/table">
            <a:tbl>
              <a:tblPr firstRow="1" bandRow="1">
                <a:tableStyleId>{5940675A-B579-460E-94D1-54222C63F5DA}</a:tableStyleId>
              </a:tblPr>
              <a:tblGrid>
                <a:gridCol w="2625346"/>
                <a:gridCol w="1303745"/>
                <a:gridCol w="3929090"/>
                <a:gridCol w="714380"/>
              </a:tblGrid>
              <a:tr h="749029">
                <a:tc>
                  <a:txBody>
                    <a:bodyPr/>
                    <a:lstStyle/>
                    <a:p>
                      <a:pPr algn="ctr"/>
                      <a:r>
                        <a:rPr lang="ru-RU" b="1" dirty="0" smtClean="0">
                          <a:latin typeface="Times New Roman" pitchFamily="18" charset="0"/>
                          <a:cs typeface="Times New Roman" pitchFamily="18" charset="0"/>
                        </a:rPr>
                        <a:t>Критерий сравнения</a:t>
                      </a:r>
                      <a:endParaRPr lang="ru-RU" b="1"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ru-RU" b="1" dirty="0" smtClean="0">
                          <a:latin typeface="Times New Roman" pitchFamily="18" charset="0"/>
                          <a:cs typeface="Times New Roman" pitchFamily="18" charset="0"/>
                        </a:rPr>
                        <a:t> ИП</a:t>
                      </a:r>
                      <a:endParaRPr lang="ru-RU" b="1"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ru-RU" b="1" dirty="0" smtClean="0">
                          <a:latin typeface="Times New Roman" pitchFamily="18" charset="0"/>
                          <a:cs typeface="Times New Roman" pitchFamily="18" charset="0"/>
                        </a:rPr>
                        <a:t>ООО</a:t>
                      </a:r>
                      <a:endParaRPr lang="ru-RU" b="1"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a:txBody>
                  <a:tcPr>
                    <a:solidFill>
                      <a:schemeClr val="tx2">
                        <a:lumMod val="40000"/>
                        <a:lumOff val="60000"/>
                      </a:schemeClr>
                    </a:solidFill>
                  </a:tcPr>
                </a:tc>
              </a:tr>
              <a:tr h="6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Процедура регистрации</a:t>
                      </a:r>
                      <a:endParaRPr lang="ru-RU" dirty="0">
                        <a:latin typeface="Times New Roman" pitchFamily="18" charset="0"/>
                        <a:cs typeface="Times New Roman" pitchFamily="18" charset="0"/>
                      </a:endParaRPr>
                    </a:p>
                  </a:txBody>
                  <a:tcPr/>
                </a:tc>
                <a:tc>
                  <a:txBody>
                    <a:bodyPr/>
                    <a:lstStyle/>
                    <a:p>
                      <a:endParaRPr lang="ru-RU" sz="1400" dirty="0">
                        <a:latin typeface="Times New Roman" pitchFamily="18" charset="0"/>
                        <a:cs typeface="Times New Roman" pitchFamily="18" charset="0"/>
                      </a:endParaRPr>
                    </a:p>
                  </a:txBody>
                  <a:tcPr/>
                </a:tc>
                <a:tc>
                  <a:txBody>
                    <a:bodyPr/>
                    <a:lstStyle/>
                    <a:p>
                      <a:endParaRPr lang="ru-RU" sz="1400" dirty="0">
                        <a:latin typeface="Times New Roman" pitchFamily="18" charset="0"/>
                        <a:cs typeface="Times New Roman" pitchFamily="18" charset="0"/>
                      </a:endParaRPr>
                    </a:p>
                  </a:txBody>
                  <a:tcPr/>
                </a:tc>
                <a:tc>
                  <a:txBody>
                    <a:bodyPr/>
                    <a:lstStyle/>
                    <a:p>
                      <a:pPr algn="ctr"/>
                      <a:endParaRPr lang="ru-RU" sz="3600" b="1" dirty="0">
                        <a:solidFill>
                          <a:srgbClr val="FF0000"/>
                        </a:solidFill>
                        <a:latin typeface="Times New Roman" pitchFamily="18" charset="0"/>
                        <a:cs typeface="Times New Roman" pitchFamily="18" charset="0"/>
                      </a:endParaRPr>
                    </a:p>
                  </a:txBody>
                  <a:tcPr/>
                </a:tc>
              </a:tr>
              <a:tr h="890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Учредительные документы</a:t>
                      </a:r>
                    </a:p>
                    <a:p>
                      <a:endParaRPr lang="ru-RU"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629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Уставный капитал</a:t>
                      </a:r>
                    </a:p>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6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Использование прибыли</a:t>
                      </a:r>
                    </a:p>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6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Ответственность</a:t>
                      </a:r>
                    </a:p>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542595">
                <a:tc>
                  <a:txBody>
                    <a:bodyPr/>
                    <a:lstStyle/>
                    <a:p>
                      <a:r>
                        <a:rPr lang="ru-RU" dirty="0" smtClean="0">
                          <a:latin typeface="Times New Roman" pitchFamily="18" charset="0"/>
                          <a:cs typeface="Times New Roman" pitchFamily="18" charset="0"/>
                        </a:rPr>
                        <a:t>Ограничение по видам</a:t>
                      </a:r>
                    </a:p>
                    <a:p>
                      <a:r>
                        <a:rPr lang="ru-RU" dirty="0" smtClean="0">
                          <a:latin typeface="Times New Roman" pitchFamily="18" charset="0"/>
                          <a:cs typeface="Times New Roman" pitchFamily="18" charset="0"/>
                        </a:rPr>
                        <a:t>деятельности</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506704">
                <a:tc>
                  <a:txBody>
                    <a:bodyPr/>
                    <a:lstStyle/>
                    <a:p>
                      <a:r>
                        <a:rPr lang="ru-RU" dirty="0" smtClean="0">
                          <a:latin typeface="Times New Roman" pitchFamily="18" charset="0"/>
                          <a:cs typeface="Times New Roman" pitchFamily="18" charset="0"/>
                        </a:rPr>
                        <a:t>Престижность</a:t>
                      </a:r>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749029">
                <a:tc>
                  <a:txBody>
                    <a:bodyPr/>
                    <a:lstStyle/>
                    <a:p>
                      <a:r>
                        <a:rPr lang="ru-RU" dirty="0" smtClean="0">
                          <a:latin typeface="Times New Roman" pitchFamily="18" charset="0"/>
                          <a:cs typeface="Times New Roman" pitchFamily="18" charset="0"/>
                        </a:rPr>
                        <a:t>Возможность расширения бизнеса</a:t>
                      </a:r>
                      <a:endParaRPr lang="ru-RU" dirty="0">
                        <a:latin typeface="Times New Roman" pitchFamily="18" charset="0"/>
                        <a:cs typeface="Times New Roman" pitchFamily="18" charset="0"/>
                      </a:endParaRPr>
                    </a:p>
                  </a:txBody>
                  <a:tcPr/>
                </a:tc>
                <a:tc>
                  <a:txBody>
                    <a:bodyPr/>
                    <a:lstStyle/>
                    <a:p>
                      <a:endParaRPr lang="ru-RU">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857232"/>
            <a:ext cx="5857916" cy="5940088"/>
          </a:xfrm>
          <a:prstGeom prst="rect">
            <a:avLst/>
          </a:prstGeom>
        </p:spPr>
        <p:txBody>
          <a:bodyPr wrap="square">
            <a:spAutoFit/>
          </a:bodyPr>
          <a:lstStyle/>
          <a:p>
            <a:r>
              <a:rPr lang="ru-RU" sz="2400" b="1" dirty="0" smtClean="0">
                <a:latin typeface="Times New Roman" pitchFamily="18" charset="0"/>
                <a:cs typeface="Times New Roman" pitchFamily="18" charset="0"/>
              </a:rPr>
              <a:t>Незаконное предпринимательство -  вид правонарушения сфере экономической деятельности.</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Осуществление предпринимательской деятельности без государственной регистрации или без специального разрешения (лицензии) в соответствии со</a:t>
            </a:r>
          </a:p>
          <a:p>
            <a:r>
              <a:rPr lang="ru-RU" sz="2400" b="1" u="sng" dirty="0" smtClean="0">
                <a:latin typeface="Times New Roman" pitchFamily="18" charset="0"/>
                <a:cs typeface="Times New Roman" pitchFamily="18" charset="0"/>
              </a:rPr>
              <a:t> </a:t>
            </a:r>
            <a:r>
              <a:rPr lang="ru-RU" sz="2400" b="1" u="sng" dirty="0" smtClean="0">
                <a:solidFill>
                  <a:srgbClr val="FF0000"/>
                </a:solidFill>
                <a:latin typeface="Times New Roman" pitchFamily="18" charset="0"/>
                <a:cs typeface="Times New Roman" pitchFamily="18" charset="0"/>
              </a:rPr>
              <a:t>ст. 14.1 КоАП РФ и ст. 171 УК РФ</a:t>
            </a:r>
            <a:r>
              <a:rPr lang="ru-RU" sz="2400"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влечёт административную и уголовную ответственность .</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11" name="Содержимое 10" descr="43672b.jpg"/>
          <p:cNvPicPr>
            <a:picLocks noGrp="1" noChangeAspect="1"/>
          </p:cNvPicPr>
          <p:nvPr>
            <p:ph sz="quarter" idx="2"/>
          </p:nvPr>
        </p:nvPicPr>
        <p:blipFill>
          <a:blip r:embed="rId2" cstate="print"/>
          <a:stretch>
            <a:fillRect/>
          </a:stretch>
        </p:blipFill>
        <p:spPr>
          <a:xfrm>
            <a:off x="6143636" y="714356"/>
            <a:ext cx="2142852" cy="3275011"/>
          </a:xfrm>
        </p:spPr>
      </p:pic>
      <p:pic>
        <p:nvPicPr>
          <p:cNvPr id="6" name="Содержимое 5" descr="m.jpg"/>
          <p:cNvPicPr>
            <a:picLocks noGrp="1" noChangeAspect="1"/>
          </p:cNvPicPr>
          <p:nvPr>
            <p:ph sz="quarter" idx="4"/>
          </p:nvPr>
        </p:nvPicPr>
        <p:blipFill>
          <a:blip r:embed="rId3"/>
          <a:stretch>
            <a:fillRect/>
          </a:stretch>
        </p:blipFill>
        <p:spPr>
          <a:xfrm>
            <a:off x="6715140" y="3429000"/>
            <a:ext cx="2034835" cy="3071834"/>
          </a:xfrm>
        </p:spPr>
      </p:pic>
      <p:pic>
        <p:nvPicPr>
          <p:cNvPr id="5" name="Picture 2"/>
          <p:cNvPicPr>
            <a:picLocks noChangeAspect="1" noChangeArrowheads="1"/>
          </p:cNvPicPr>
          <p:nvPr/>
        </p:nvPicPr>
        <p:blipFill>
          <a:blip r:embed="rId4" cstate="print"/>
          <a:srcRect/>
          <a:stretch>
            <a:fillRect/>
          </a:stretch>
        </p:blipFill>
        <p:spPr bwMode="auto">
          <a:xfrm>
            <a:off x="357158" y="5572140"/>
            <a:ext cx="1071570"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285728"/>
            <a:ext cx="8429684" cy="6286543"/>
          </a:xfrm>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n-US" sz="1800" b="1" u="sng" dirty="0" smtClean="0">
                <a:latin typeface="Times New Roman" pitchFamily="18" charset="0"/>
                <a:cs typeface="Times New Roman" pitchFamily="18" charset="0"/>
              </a:rPr>
              <a:t>II </a:t>
            </a:r>
            <a:r>
              <a:rPr lang="ru-RU" sz="1800" b="1" u="sng" dirty="0" smtClean="0">
                <a:latin typeface="Times New Roman" pitchFamily="18" charset="0"/>
                <a:cs typeface="Times New Roman" pitchFamily="18" charset="0"/>
              </a:rPr>
              <a:t>вариант</a:t>
            </a:r>
          </a:p>
          <a:p>
            <a:pPr marL="0" indent="0">
              <a:buNone/>
              <a:tabLst>
                <a:tab pos="265113" algn="l"/>
              </a:tabLst>
            </a:pPr>
            <a:r>
              <a:rPr lang="ru-RU" sz="2000" b="1" u="sng" dirty="0" smtClean="0">
                <a:latin typeface="Times New Roman" pitchFamily="18" charset="0"/>
                <a:cs typeface="Times New Roman" pitchFamily="18" charset="0"/>
              </a:rPr>
              <a:t>1</a:t>
            </a:r>
            <a:r>
              <a:rPr lang="ru-RU" sz="1800" b="1" u="sng" dirty="0" smtClean="0">
                <a:latin typeface="Times New Roman" pitchFamily="18" charset="0"/>
                <a:cs typeface="Times New Roman" pitchFamily="18" charset="0"/>
              </a:rPr>
              <a:t>. К каким формам собственности относится имущество нижеуказанных юридических лиц:</a:t>
            </a:r>
          </a:p>
          <a:p>
            <a:pPr marL="0" indent="0">
              <a:buNone/>
            </a:pPr>
            <a:r>
              <a:rPr lang="ru-RU" sz="1600" i="1" dirty="0" smtClean="0">
                <a:latin typeface="Times New Roman" pitchFamily="18" charset="0"/>
                <a:cs typeface="Times New Roman" pitchFamily="18" charset="0"/>
              </a:rPr>
              <a:t>А) СПК «Заря»</a:t>
            </a:r>
          </a:p>
          <a:p>
            <a:pPr marL="0" indent="0" algn="just">
              <a:buNone/>
            </a:pPr>
            <a:r>
              <a:rPr lang="ru-RU" sz="1600" i="1" dirty="0" smtClean="0">
                <a:latin typeface="Times New Roman" pitchFamily="18" charset="0"/>
                <a:cs typeface="Times New Roman" pitchFamily="18" charset="0"/>
              </a:rPr>
              <a:t>Б) ГБОУ города Москвы детский сад № 413.</a:t>
            </a:r>
          </a:p>
          <a:p>
            <a:pPr marL="0" indent="0" algn="just">
              <a:buNone/>
            </a:pPr>
            <a:r>
              <a:rPr lang="ru-RU" sz="1600" i="1" dirty="0" smtClean="0">
                <a:latin typeface="Times New Roman" pitchFamily="18" charset="0"/>
                <a:cs typeface="Times New Roman" pitchFamily="18" charset="0"/>
              </a:rPr>
              <a:t>В) МАУЗ «Стоматологическая поликлиника № 1»</a:t>
            </a:r>
          </a:p>
          <a:p>
            <a:pPr marL="0" indent="0" algn="just">
              <a:buNone/>
            </a:pPr>
            <a:endParaRPr lang="ru-RU" sz="1600" b="1" i="1" dirty="0" smtClean="0">
              <a:latin typeface="Times New Roman" pitchFamily="18" charset="0"/>
              <a:cs typeface="Times New Roman" pitchFamily="18" charset="0"/>
            </a:endParaRPr>
          </a:p>
          <a:p>
            <a:pPr marL="0" indent="0">
              <a:buNone/>
            </a:pPr>
            <a:r>
              <a:rPr lang="ru-RU" sz="1800" b="1" u="sng" dirty="0" smtClean="0">
                <a:latin typeface="Times New Roman" pitchFamily="18" charset="0"/>
                <a:cs typeface="Times New Roman" pitchFamily="18" charset="0"/>
              </a:rPr>
              <a:t>2. Какое из перечисленных юр. лиц не относится к коммерческим организациям?</a:t>
            </a:r>
          </a:p>
          <a:p>
            <a:pPr marL="0" indent="0">
              <a:buNone/>
            </a:pPr>
            <a:r>
              <a:rPr lang="ru-RU" sz="1800" dirty="0" smtClean="0"/>
              <a:t> </a:t>
            </a:r>
            <a:r>
              <a:rPr lang="ru-RU" sz="1800" i="1" dirty="0" smtClean="0">
                <a:latin typeface="Times New Roman" pitchFamily="18" charset="0"/>
                <a:cs typeface="Times New Roman" pitchFamily="18" charset="0"/>
              </a:rPr>
              <a:t>А) ООО</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Б) Производственный кооператив</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В) Полное товарищество</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Г) Товарищество собственников жилья</a:t>
            </a:r>
          </a:p>
          <a:p>
            <a:pPr marL="0" indent="0">
              <a:buNone/>
            </a:pPr>
            <a:endParaRPr lang="ru-RU" sz="1800" b="1" i="1" dirty="0" smtClean="0">
              <a:latin typeface="Times New Roman" pitchFamily="18" charset="0"/>
              <a:cs typeface="Times New Roman" pitchFamily="18" charset="0"/>
            </a:endParaRPr>
          </a:p>
          <a:p>
            <a:pPr marL="0" indent="0">
              <a:buNone/>
            </a:pPr>
            <a:r>
              <a:rPr lang="ru-RU" sz="1800" b="1" i="1" u="sng" dirty="0" smtClean="0">
                <a:latin typeface="Times New Roman" pitchFamily="18" charset="0"/>
                <a:cs typeface="Times New Roman" pitchFamily="18" charset="0"/>
              </a:rPr>
              <a:t>3. Назовите способ реорганизации юридического лица:</a:t>
            </a:r>
          </a:p>
          <a:p>
            <a:pPr marL="0" indent="0">
              <a:buNone/>
            </a:pPr>
            <a:endParaRPr lang="ru-RU" sz="1800" b="1" i="1" dirty="0" smtClean="0">
              <a:latin typeface="Times New Roman" pitchFamily="18" charset="0"/>
              <a:cs typeface="Times New Roman" pitchFamily="18" charset="0"/>
            </a:endParaRPr>
          </a:p>
          <a:p>
            <a:pPr marL="0" indent="0">
              <a:buNone/>
            </a:pPr>
            <a:endParaRPr lang="ru-RU" sz="1800" b="1" i="1" dirty="0" smtClean="0">
              <a:latin typeface="Times New Roman" pitchFamily="18" charset="0"/>
              <a:cs typeface="Times New Roman" pitchFamily="18" charset="0"/>
            </a:endParaRPr>
          </a:p>
          <a:p>
            <a:pPr marL="0" indent="0">
              <a:buNone/>
            </a:pPr>
            <a:endParaRPr lang="ru-RU" sz="1800" b="1" i="1" dirty="0" smtClean="0">
              <a:latin typeface="Times New Roman" pitchFamily="18" charset="0"/>
              <a:cs typeface="Times New Roman" pitchFamily="18" charset="0"/>
            </a:endParaRPr>
          </a:p>
          <a:p>
            <a:pPr marL="0" indent="0">
              <a:buNone/>
            </a:pPr>
            <a:endParaRPr lang="ru-RU" sz="1800" b="1" i="1" dirty="0" smtClean="0">
              <a:latin typeface="Times New Roman" pitchFamily="18" charset="0"/>
              <a:cs typeface="Times New Roman" pitchFamily="18" charset="0"/>
            </a:endParaRPr>
          </a:p>
          <a:p>
            <a:pPr marL="0" indent="0" algn="just">
              <a:buNone/>
            </a:pPr>
            <a:endParaRPr lang="ru-RU" sz="1800" b="1" i="1" dirty="0" smtClean="0">
              <a:latin typeface="Times New Roman" pitchFamily="18" charset="0"/>
              <a:cs typeface="Times New Roman" pitchFamily="18" charset="0"/>
            </a:endParaRPr>
          </a:p>
          <a:p>
            <a:pPr marL="457200" indent="-457200" algn="just">
              <a:buNone/>
            </a:pPr>
            <a:endParaRPr lang="ru-RU" sz="1600" b="1" dirty="0">
              <a:latin typeface="Times New Roman" pitchFamily="18" charset="0"/>
              <a:cs typeface="Times New Roman" pitchFamily="18" charset="0"/>
            </a:endParaRPr>
          </a:p>
        </p:txBody>
      </p:sp>
      <p:sp>
        <p:nvSpPr>
          <p:cNvPr id="6" name="Овал 5"/>
          <p:cNvSpPr/>
          <p:nvPr/>
        </p:nvSpPr>
        <p:spPr>
          <a:xfrm>
            <a:off x="4214810" y="5643578"/>
            <a:ext cx="642942" cy="642942"/>
          </a:xfrm>
          <a:prstGeom prst="ellipse">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a:t>
            </a:r>
            <a:endParaRPr lang="ru-RU" dirty="0"/>
          </a:p>
        </p:txBody>
      </p:sp>
      <p:sp>
        <p:nvSpPr>
          <p:cNvPr id="7" name="Овал 6"/>
          <p:cNvSpPr/>
          <p:nvPr/>
        </p:nvSpPr>
        <p:spPr>
          <a:xfrm>
            <a:off x="3143240" y="4786322"/>
            <a:ext cx="914400" cy="914400"/>
          </a:xfrm>
          <a:prstGeom prst="ellipse">
            <a:avLst/>
          </a:prstGeom>
          <a:solidFill>
            <a:schemeClr val="accent3">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a:t>
            </a:r>
            <a:endParaRPr lang="ru-RU" dirty="0"/>
          </a:p>
        </p:txBody>
      </p:sp>
      <p:sp>
        <p:nvSpPr>
          <p:cNvPr id="8" name="Овал 7"/>
          <p:cNvSpPr/>
          <p:nvPr/>
        </p:nvSpPr>
        <p:spPr>
          <a:xfrm>
            <a:off x="2357422" y="5572140"/>
            <a:ext cx="714380"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a:t>
            </a:r>
            <a:endParaRPr lang="ru-RU" dirty="0"/>
          </a:p>
        </p:txBody>
      </p:sp>
      <p:cxnSp>
        <p:nvCxnSpPr>
          <p:cNvPr id="10" name="Прямая со стрелкой 9"/>
          <p:cNvCxnSpPr>
            <a:endCxn id="7" idx="2"/>
          </p:cNvCxnSpPr>
          <p:nvPr/>
        </p:nvCxnSpPr>
        <p:spPr>
          <a:xfrm flipV="1">
            <a:off x="2714612" y="5243522"/>
            <a:ext cx="428628" cy="328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6" idx="0"/>
            <a:endCxn id="7" idx="6"/>
          </p:cNvCxnSpPr>
          <p:nvPr/>
        </p:nvCxnSpPr>
        <p:spPr>
          <a:xfrm rot="16200000" flipV="1">
            <a:off x="4096933" y="5204229"/>
            <a:ext cx="400056" cy="478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285984" y="5643578"/>
            <a:ext cx="785818"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2285984" y="5643578"/>
            <a:ext cx="857256"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flipH="1" flipV="1">
            <a:off x="4214810" y="5572140"/>
            <a:ext cx="714380"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143372" y="5643578"/>
            <a:ext cx="857256" cy="64294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501122" cy="5929354"/>
          </a:xfrm>
          <a:solidFill>
            <a:schemeClr val="bg1"/>
          </a:solidFill>
        </p:spPr>
        <p:txBody>
          <a:bodyPr>
            <a:normAutofit fontScale="40000" lnSpcReduction="20000"/>
          </a:bodyPr>
          <a:lstStyle/>
          <a:p>
            <a:pPr>
              <a:buNone/>
            </a:pPr>
            <a:r>
              <a:rPr lang="ru-RU" sz="3400" b="1" dirty="0" smtClean="0">
                <a:latin typeface="Times New Roman" pitchFamily="18" charset="0"/>
                <a:cs typeface="Times New Roman" pitchFamily="18" charset="0"/>
              </a:rPr>
              <a:t>1 вариант</a:t>
            </a:r>
            <a:endParaRPr lang="en-US" sz="3400" b="1" dirty="0" smtClean="0">
              <a:latin typeface="Times New Roman" pitchFamily="18" charset="0"/>
              <a:cs typeface="Times New Roman" pitchFamily="18" charset="0"/>
            </a:endParaRPr>
          </a:p>
          <a:p>
            <a:pPr>
              <a:buNone/>
            </a:pPr>
            <a:endParaRPr lang="ru-RU" sz="3400" dirty="0" smtClean="0">
              <a:latin typeface="Times New Roman" pitchFamily="18" charset="0"/>
              <a:cs typeface="Times New Roman" pitchFamily="18" charset="0"/>
            </a:endParaRPr>
          </a:p>
          <a:p>
            <a:pPr>
              <a:buNone/>
            </a:pPr>
            <a:r>
              <a:rPr lang="ru-RU" sz="3400" b="1" dirty="0" smtClean="0">
                <a:latin typeface="Times New Roman" pitchFamily="18" charset="0"/>
                <a:cs typeface="Times New Roman" pitchFamily="18" charset="0"/>
              </a:rPr>
              <a:t> </a:t>
            </a:r>
            <a:endParaRPr lang="ru-RU" sz="3400" dirty="0" smtClean="0">
              <a:latin typeface="Times New Roman" pitchFamily="18" charset="0"/>
              <a:cs typeface="Times New Roman" pitchFamily="18" charset="0"/>
            </a:endParaRPr>
          </a:p>
          <a:p>
            <a:pPr marL="0" indent="0">
              <a:buNone/>
            </a:pPr>
            <a:r>
              <a:rPr lang="ru-RU" sz="3400" b="1" dirty="0" smtClean="0">
                <a:latin typeface="Times New Roman" pitchFamily="18" charset="0"/>
                <a:cs typeface="Times New Roman" pitchFamily="18" charset="0"/>
              </a:rPr>
              <a:t>1. Недостатком правового статуса индивидуального предпринимателя является то, что индивидуальный предприниматель … </a:t>
            </a:r>
            <a:endParaRPr lang="ru-RU" sz="3400" dirty="0" smtClean="0">
              <a:latin typeface="Times New Roman" pitchFamily="18" charset="0"/>
              <a:cs typeface="Times New Roman" pitchFamily="18" charset="0"/>
            </a:endParaRPr>
          </a:p>
          <a:p>
            <a:pPr marL="0" indent="0">
              <a:buNone/>
            </a:pPr>
            <a:r>
              <a:rPr lang="ru-RU" sz="3400" dirty="0" smtClean="0">
                <a:latin typeface="Times New Roman" pitchFamily="18" charset="0"/>
                <a:cs typeface="Times New Roman" pitchFamily="18" charset="0"/>
              </a:rPr>
              <a:t>А) платит значительно меньшее количество налогов и сборов, чем юридическое лицо</a:t>
            </a:r>
          </a:p>
          <a:p>
            <a:pPr marL="0" indent="0">
              <a:buNone/>
            </a:pPr>
            <a:r>
              <a:rPr lang="ru-RU" sz="3400" dirty="0" smtClean="0">
                <a:latin typeface="Times New Roman" pitchFamily="18" charset="0"/>
                <a:cs typeface="Times New Roman" pitchFamily="18" charset="0"/>
              </a:rPr>
              <a:t>Б) имеет сложную процедуру регистрации</a:t>
            </a:r>
          </a:p>
          <a:p>
            <a:pPr marL="0" indent="0">
              <a:buNone/>
            </a:pPr>
            <a:r>
              <a:rPr lang="ru-RU" sz="3400" dirty="0" smtClean="0">
                <a:latin typeface="Times New Roman" pitchFamily="18" charset="0"/>
                <a:cs typeface="Times New Roman" pitchFamily="18" charset="0"/>
              </a:rPr>
              <a:t>В) отвечает по обязательствам, связанным с предпринимательской деятельностью, всем своим имуществом</a:t>
            </a:r>
          </a:p>
          <a:p>
            <a:pPr marL="0" indent="0">
              <a:buNone/>
            </a:pPr>
            <a:r>
              <a:rPr lang="ru-RU" sz="3400" b="1" dirty="0" smtClean="0">
                <a:latin typeface="Times New Roman" pitchFamily="18" charset="0"/>
                <a:cs typeface="Times New Roman" pitchFamily="18" charset="0"/>
              </a:rPr>
              <a:t> 2. Индивидуальную предпринимательскую деятельность могут осуществлять… </a:t>
            </a:r>
            <a:endParaRPr lang="ru-RU" sz="3400" dirty="0" smtClean="0">
              <a:latin typeface="Times New Roman" pitchFamily="18" charset="0"/>
              <a:cs typeface="Times New Roman" pitchFamily="18" charset="0"/>
            </a:endParaRPr>
          </a:p>
          <a:p>
            <a:pPr marL="0" indent="0">
              <a:buNone/>
            </a:pPr>
            <a:r>
              <a:rPr lang="ru-RU" sz="3400" dirty="0" smtClean="0">
                <a:latin typeface="Times New Roman" pitchFamily="18" charset="0"/>
                <a:cs typeface="Times New Roman" pitchFamily="18" charset="0"/>
              </a:rPr>
              <a:t>А) все дееспособные лица</a:t>
            </a:r>
          </a:p>
          <a:p>
            <a:pPr marL="0" indent="0">
              <a:buNone/>
            </a:pPr>
            <a:r>
              <a:rPr lang="ru-RU" sz="3400" dirty="0" smtClean="0">
                <a:latin typeface="Times New Roman" pitchFamily="18" charset="0"/>
                <a:cs typeface="Times New Roman" pitchFamily="18" charset="0"/>
              </a:rPr>
              <a:t>Б) все дееспособные, кроме лиц ограниченных в правах на занятие предпринимательской деятельностью</a:t>
            </a:r>
          </a:p>
          <a:p>
            <a:pPr marL="0" indent="0">
              <a:buNone/>
            </a:pPr>
            <a:r>
              <a:rPr lang="ru-RU" sz="3400" dirty="0" smtClean="0">
                <a:latin typeface="Times New Roman" pitchFamily="18" charset="0"/>
                <a:cs typeface="Times New Roman" pitchFamily="18" charset="0"/>
              </a:rPr>
              <a:t>В) только лица достигшие совершеннолетия </a:t>
            </a:r>
          </a:p>
          <a:p>
            <a:pPr marL="0" indent="0">
              <a:buNone/>
            </a:pPr>
            <a:r>
              <a:rPr lang="ru-RU" sz="3400" b="1" dirty="0" smtClean="0">
                <a:latin typeface="Times New Roman" pitchFamily="18" charset="0"/>
                <a:cs typeface="Times New Roman" pitchFamily="18" charset="0"/>
              </a:rPr>
              <a:t>3. Право на занятие индивидуальной предпринимательской деятельности возникает…</a:t>
            </a:r>
            <a:endParaRPr lang="ru-RU" sz="3400" dirty="0" smtClean="0">
              <a:latin typeface="Times New Roman" pitchFamily="18" charset="0"/>
              <a:cs typeface="Times New Roman" pitchFamily="18" charset="0"/>
            </a:endParaRPr>
          </a:p>
          <a:p>
            <a:pPr marL="0" indent="0">
              <a:buNone/>
            </a:pPr>
            <a:r>
              <a:rPr lang="ru-RU" sz="3400" dirty="0" smtClean="0">
                <a:latin typeface="Times New Roman" pitchFamily="18" charset="0"/>
                <a:cs typeface="Times New Roman" pitchFamily="18" charset="0"/>
              </a:rPr>
              <a:t>А) в момент внесения записи в ЕГРН</a:t>
            </a:r>
          </a:p>
          <a:p>
            <a:pPr marL="0" indent="0">
              <a:buNone/>
            </a:pPr>
            <a:r>
              <a:rPr lang="ru-RU" sz="3400" dirty="0" smtClean="0">
                <a:latin typeface="Times New Roman" pitchFamily="18" charset="0"/>
                <a:cs typeface="Times New Roman" pitchFamily="18" charset="0"/>
              </a:rPr>
              <a:t>Б) в момент внесения записи в ЕГРИП</a:t>
            </a:r>
          </a:p>
          <a:p>
            <a:pPr marL="0" indent="0">
              <a:buNone/>
            </a:pPr>
            <a:r>
              <a:rPr lang="ru-RU" sz="3400" dirty="0" smtClean="0">
                <a:latin typeface="Times New Roman" pitchFamily="18" charset="0"/>
                <a:cs typeface="Times New Roman" pitchFamily="18" charset="0"/>
              </a:rPr>
              <a:t>В) в момент внесения записи в ЕГРЮЛ</a:t>
            </a:r>
          </a:p>
          <a:p>
            <a:pPr marL="0" indent="0">
              <a:buNone/>
            </a:pPr>
            <a:r>
              <a:rPr lang="ru-RU" sz="3400" b="1" dirty="0" smtClean="0">
                <a:latin typeface="Times New Roman" pitchFamily="18" charset="0"/>
                <a:cs typeface="Times New Roman" pitchFamily="18" charset="0"/>
              </a:rPr>
              <a:t>4. Под незаконным предпринимательством понимается:</a:t>
            </a:r>
            <a:endParaRPr lang="ru-RU" sz="3400" dirty="0" smtClean="0">
              <a:latin typeface="Times New Roman" pitchFamily="18" charset="0"/>
              <a:cs typeface="Times New Roman" pitchFamily="18" charset="0"/>
            </a:endParaRPr>
          </a:p>
          <a:p>
            <a:pPr marL="0" indent="0">
              <a:buNone/>
            </a:pPr>
            <a:r>
              <a:rPr lang="ru-RU" sz="3400" dirty="0" smtClean="0">
                <a:latin typeface="Times New Roman" pitchFamily="18" charset="0"/>
                <a:cs typeface="Times New Roman" pitchFamily="18" charset="0"/>
              </a:rPr>
              <a:t>А) осуществление предпринимательской деятельности без  специального разрешения (лицензии)</a:t>
            </a:r>
          </a:p>
          <a:p>
            <a:pPr marL="0" indent="0">
              <a:buNone/>
            </a:pPr>
            <a:r>
              <a:rPr lang="ru-RU" sz="3400" dirty="0" smtClean="0">
                <a:latin typeface="Times New Roman" pitchFamily="18" charset="0"/>
                <a:cs typeface="Times New Roman" pitchFamily="18" charset="0"/>
              </a:rPr>
              <a:t>Б) осуществление предпринимательской деятельности без государственной регистрации</a:t>
            </a:r>
          </a:p>
          <a:p>
            <a:pPr marL="0" indent="0">
              <a:buNone/>
            </a:pPr>
            <a:r>
              <a:rPr lang="ru-RU" sz="3400" dirty="0" smtClean="0">
                <a:latin typeface="Times New Roman" pitchFamily="18" charset="0"/>
                <a:cs typeface="Times New Roman" pitchFamily="18" charset="0"/>
              </a:rPr>
              <a:t>В) оба варианта верны</a:t>
            </a:r>
          </a:p>
          <a:p>
            <a:pPr marL="0" indent="0">
              <a:buNone/>
            </a:pPr>
            <a:r>
              <a:rPr lang="ru-RU" sz="3400" b="1" dirty="0" smtClean="0">
                <a:latin typeface="Times New Roman" pitchFamily="18" charset="0"/>
                <a:cs typeface="Times New Roman" pitchFamily="18" charset="0"/>
              </a:rPr>
              <a:t>5. Индивидуальный предприниматель, в соответствии с  Налоговым кодексом РФ должен встать на учёт в налоговом органе: </a:t>
            </a:r>
            <a:endParaRPr lang="ru-RU" sz="3400" dirty="0" smtClean="0">
              <a:latin typeface="Times New Roman" pitchFamily="18" charset="0"/>
              <a:cs typeface="Times New Roman" pitchFamily="18" charset="0"/>
            </a:endParaRPr>
          </a:p>
          <a:p>
            <a:pPr marL="0" indent="0">
              <a:buNone/>
            </a:pPr>
            <a:r>
              <a:rPr lang="ru-RU" sz="3400" dirty="0" smtClean="0">
                <a:latin typeface="Times New Roman" pitchFamily="18" charset="0"/>
                <a:cs typeface="Times New Roman" pitchFamily="18" charset="0"/>
              </a:rPr>
              <a:t>А) до государственной регистрации в качестве ИП</a:t>
            </a:r>
          </a:p>
          <a:p>
            <a:pPr marL="0" indent="0">
              <a:buNone/>
            </a:pPr>
            <a:r>
              <a:rPr lang="ru-RU" sz="3400" dirty="0" smtClean="0">
                <a:latin typeface="Times New Roman" pitchFamily="18" charset="0"/>
                <a:cs typeface="Times New Roman" pitchFamily="18" charset="0"/>
              </a:rPr>
              <a:t>Б) в течение 10 дней после государственной регистрации</a:t>
            </a:r>
          </a:p>
          <a:p>
            <a:pPr marL="0" indent="0">
              <a:buNone/>
            </a:pPr>
            <a:r>
              <a:rPr lang="ru-RU" sz="3400" dirty="0" smtClean="0">
                <a:latin typeface="Times New Roman" pitchFamily="18" charset="0"/>
                <a:cs typeface="Times New Roman" pitchFamily="18" charset="0"/>
              </a:rPr>
              <a:t>В) в день государственной регистрации в качестве ИП</a:t>
            </a:r>
          </a:p>
          <a:p>
            <a:pPr marL="0" indent="0">
              <a:buNone/>
            </a:pPr>
            <a:r>
              <a:rPr lang="ru-RU" sz="3400"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indent="0">
              <a:buNone/>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428604"/>
            <a:ext cx="8429684" cy="6000792"/>
          </a:xfrm>
          <a:solidFill>
            <a:schemeClr val="bg1"/>
          </a:solidFill>
        </p:spPr>
        <p:txBody>
          <a:bodyPr>
            <a:normAutofit fontScale="90000"/>
          </a:bodyPr>
          <a:lstStyle/>
          <a:p>
            <a:r>
              <a:rPr lang="ru-RU" sz="1600" b="1" dirty="0" smtClean="0">
                <a:solidFill>
                  <a:schemeClr val="tx1"/>
                </a:solidFill>
                <a:latin typeface="Times New Roman" pitchFamily="18" charset="0"/>
                <a:cs typeface="Times New Roman" pitchFamily="18" charset="0"/>
              </a:rPr>
              <a:t>2 вариант</a:t>
            </a:r>
            <a:r>
              <a:rPr lang="ru-RU" sz="1300" dirty="0" smtClean="0">
                <a:solidFill>
                  <a:schemeClr val="tx1"/>
                </a:solidFill>
                <a:latin typeface="Times New Roman" pitchFamily="18" charset="0"/>
                <a:cs typeface="Times New Roman" pitchFamily="18" charset="0"/>
              </a:rPr>
              <a:t/>
            </a:r>
            <a:br>
              <a:rPr lang="ru-RU" sz="1300" dirty="0" smtClean="0">
                <a:solidFill>
                  <a:schemeClr val="tx1"/>
                </a:solidFill>
                <a:latin typeface="Times New Roman" pitchFamily="18" charset="0"/>
                <a:cs typeface="Times New Roman" pitchFamily="18" charset="0"/>
              </a:rPr>
            </a:br>
            <a:r>
              <a:rPr lang="ru-RU" sz="1300" b="1" dirty="0" smtClean="0">
                <a:solidFill>
                  <a:schemeClr val="tx1"/>
                </a:solidFill>
                <a:latin typeface="Times New Roman" pitchFamily="18" charset="0"/>
                <a:cs typeface="Times New Roman" pitchFamily="18" charset="0"/>
              </a:rPr>
              <a:t> </a:t>
            </a:r>
            <a:br>
              <a:rPr lang="ru-RU" sz="1300" b="1" dirty="0" smtClean="0">
                <a:solidFill>
                  <a:schemeClr val="tx1"/>
                </a:solidFill>
                <a:latin typeface="Times New Roman" pitchFamily="18" charset="0"/>
                <a:cs typeface="Times New Roman" pitchFamily="18" charset="0"/>
              </a:rPr>
            </a:br>
            <a:r>
              <a:rPr lang="ru-RU" sz="1300" dirty="0" smtClean="0">
                <a:solidFill>
                  <a:schemeClr val="tx1"/>
                </a:solidFill>
                <a:latin typeface="Times New Roman" pitchFamily="18" charset="0"/>
                <a:cs typeface="Times New Roman" pitchFamily="18" charset="0"/>
              </a:rPr>
              <a:t/>
            </a:r>
            <a:br>
              <a:rPr lang="ru-RU" sz="13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1.  Как правильно сегодня называть гражданина, осуществляющего индивидуальную предпринимательскую деятельность без образования юридического лица?</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А) ПБОЮЛ</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 ИП</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ЧП</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 2.  ИП может использовать полученную прибыль…</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А) по собственному усмотрению в любое время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 после уплаты налогов и взносов во внебюджетные фонды</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только по истечении одного месяца работы</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3. Государственную регистрацию права на осуществление предпринимательской деятельности проводят территориальные органы…</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А) ФМС</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 ФТС</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ФНС</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4. Индивидуальный предприниматель может осуществлять…</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А) абсолютно любые виды деятельности, получив необходимую для этого лицензию</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 только виды деятельности, незапрещённые для ИП</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виды   деятельности такие же, как и установленные для  юридических лиц.</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5. Индивидуальный предприниматель, в соответствии с  Налоговым кодексом РФ встает на учёт в налоговом органе…</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А) по месту своего жительства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  по месту нахождения имущества, необходимого для осуществления предпринимательской деятельности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независимо от своего местожительства, поскольку имеет свободу выбора.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dirty="0" smtClean="0">
                <a:solidFill>
                  <a:schemeClr val="tx1"/>
                </a:solidFill>
              </a:rPr>
              <a:t/>
            </a:r>
            <a:br>
              <a:rPr lang="ru-RU" sz="1600" dirty="0" smtClean="0">
                <a:solidFill>
                  <a:schemeClr val="tx1"/>
                </a:solidFill>
              </a:rPr>
            </a:br>
            <a:endParaRPr lang="ru-RU"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251520" y="260648"/>
            <a:ext cx="8640960" cy="6216508"/>
          </a:xfrm>
          <a:solidFill>
            <a:schemeClr val="bg1"/>
          </a:solidFill>
        </p:spPr>
        <p:txBody>
          <a:bodyPr>
            <a:normAutofit/>
          </a:bodyPr>
          <a:lstStyle/>
          <a:p>
            <a:pPr algn="ctr"/>
            <a:r>
              <a:rPr lang="ru-RU" b="1" dirty="0" smtClean="0">
                <a:latin typeface="Times New Roman" pitchFamily="18" charset="0"/>
                <a:cs typeface="Times New Roman" pitchFamily="18" charset="0"/>
              </a:rPr>
              <a:t>Правильные ответы: </a:t>
            </a:r>
            <a:endParaRPr lang="en-US"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r>
              <a:rPr lang="ru-RU" b="1" dirty="0" smtClean="0">
                <a:solidFill>
                  <a:schemeClr val="tx1"/>
                </a:solidFill>
                <a:latin typeface="Times New Roman" pitchFamily="18" charset="0"/>
                <a:cs typeface="Times New Roman" pitchFamily="18" charset="0"/>
              </a:rPr>
              <a:t>1 </a:t>
            </a:r>
            <a:r>
              <a:rPr lang="ru-RU" b="1" dirty="0">
                <a:solidFill>
                  <a:schemeClr val="tx1"/>
                </a:solidFill>
                <a:latin typeface="Times New Roman" pitchFamily="18" charset="0"/>
                <a:cs typeface="Times New Roman" pitchFamily="18" charset="0"/>
              </a:rPr>
              <a:t>вариант</a:t>
            </a:r>
            <a:endParaRPr lang="en-US" b="1"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a:p>
            <a:r>
              <a:rPr lang="ru-RU" b="1" dirty="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1</a:t>
            </a:r>
            <a:r>
              <a:rPr lang="ru-RU" b="1" dirty="0">
                <a:solidFill>
                  <a:schemeClr val="tx1"/>
                </a:solidFill>
                <a:latin typeface="Times New Roman" pitchFamily="18" charset="0"/>
                <a:cs typeface="Times New Roman" pitchFamily="18" charset="0"/>
              </a:rPr>
              <a:t>. Недостатком правового статуса индивидуального предпринимателя является то, что индивидуальный предприниматель … </a:t>
            </a:r>
            <a:endParaRPr lang="ru-RU" dirty="0">
              <a:solidFill>
                <a:schemeClr val="tx1"/>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В</a:t>
            </a:r>
            <a:r>
              <a:rPr lang="ru-RU" dirty="0">
                <a:latin typeface="Times New Roman" pitchFamily="18" charset="0"/>
                <a:cs typeface="Times New Roman" pitchFamily="18" charset="0"/>
              </a:rPr>
              <a:t>) отвечает по обязательствам, связанным с предпринимательской деятельностью, всем своим имуществом</a:t>
            </a:r>
          </a:p>
          <a:p>
            <a:r>
              <a:rPr lang="ru-RU" b="1" dirty="0">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2. Индивидуальную предпринимательскую деятельность могут осуществлять… </a:t>
            </a:r>
            <a:endParaRPr lang="ru-RU" dirty="0">
              <a:solidFill>
                <a:schemeClr val="tx1"/>
              </a:solidFill>
              <a:latin typeface="Times New Roman" pitchFamily="18" charset="0"/>
              <a:cs typeface="Times New Roman" pitchFamily="18" charset="0"/>
            </a:endParaRPr>
          </a:p>
          <a:p>
            <a:r>
              <a:rPr lang="ru-RU" dirty="0" smtClean="0">
                <a:solidFill>
                  <a:srgbClr val="C00000"/>
                </a:solidFill>
                <a:latin typeface="Times New Roman" pitchFamily="18" charset="0"/>
                <a:cs typeface="Times New Roman" pitchFamily="18" charset="0"/>
              </a:rPr>
              <a:t>Б</a:t>
            </a:r>
            <a:r>
              <a:rPr lang="ru-RU" dirty="0">
                <a:solidFill>
                  <a:srgbClr val="C00000"/>
                </a:solidFill>
                <a:latin typeface="Times New Roman" pitchFamily="18" charset="0"/>
                <a:cs typeface="Times New Roman" pitchFamily="18" charset="0"/>
              </a:rPr>
              <a:t>) все дееспособные, кроме лиц ограниченных в правах на занятие предпринимательской </a:t>
            </a:r>
            <a:r>
              <a:rPr lang="ru-RU" dirty="0" smtClean="0">
                <a:solidFill>
                  <a:srgbClr val="C00000"/>
                </a:solidFill>
                <a:latin typeface="Times New Roman" pitchFamily="18" charset="0"/>
                <a:cs typeface="Times New Roman" pitchFamily="18" charset="0"/>
              </a:rPr>
              <a:t>деятельностью</a:t>
            </a:r>
            <a:endParaRPr lang="en-US" dirty="0" smtClean="0">
              <a:solidFill>
                <a:srgbClr val="C00000"/>
              </a:solidFill>
              <a:latin typeface="Times New Roman" pitchFamily="18" charset="0"/>
              <a:cs typeface="Times New Roman" pitchFamily="18" charset="0"/>
            </a:endParaRPr>
          </a:p>
          <a:p>
            <a:r>
              <a:rPr lang="ru-RU" b="1" dirty="0" smtClean="0">
                <a:solidFill>
                  <a:schemeClr val="tx1"/>
                </a:solidFill>
                <a:latin typeface="Times New Roman" pitchFamily="18" charset="0"/>
                <a:cs typeface="Times New Roman" pitchFamily="18" charset="0"/>
              </a:rPr>
              <a:t>3</a:t>
            </a:r>
            <a:r>
              <a:rPr lang="ru-RU" b="1" dirty="0">
                <a:solidFill>
                  <a:schemeClr val="tx1"/>
                </a:solidFill>
                <a:latin typeface="Times New Roman" pitchFamily="18" charset="0"/>
                <a:cs typeface="Times New Roman" pitchFamily="18" charset="0"/>
              </a:rPr>
              <a:t>. Право на занятие индивидуальной предпринимательской деятельности возникает…</a:t>
            </a:r>
            <a:endParaRPr lang="ru-RU" dirty="0">
              <a:solidFill>
                <a:schemeClr val="tx1"/>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Б</a:t>
            </a:r>
            <a:r>
              <a:rPr lang="ru-RU" dirty="0">
                <a:latin typeface="Times New Roman" pitchFamily="18" charset="0"/>
                <a:cs typeface="Times New Roman" pitchFamily="18" charset="0"/>
              </a:rPr>
              <a:t>) в момент внесения записи в ЕГРИП</a:t>
            </a:r>
          </a:p>
          <a:p>
            <a:r>
              <a:rPr lang="ru-RU" b="1" dirty="0" smtClean="0">
                <a:solidFill>
                  <a:schemeClr val="tx1"/>
                </a:solidFill>
                <a:latin typeface="Times New Roman" pitchFamily="18" charset="0"/>
                <a:cs typeface="Times New Roman" pitchFamily="18" charset="0"/>
              </a:rPr>
              <a:t>4</a:t>
            </a:r>
            <a:r>
              <a:rPr lang="ru-RU" b="1" dirty="0">
                <a:solidFill>
                  <a:schemeClr val="tx1"/>
                </a:solidFill>
                <a:latin typeface="Times New Roman" pitchFamily="18" charset="0"/>
                <a:cs typeface="Times New Roman" pitchFamily="18" charset="0"/>
              </a:rPr>
              <a:t>. Под незаконным предпринимательством понимается:</a:t>
            </a:r>
            <a:endParaRPr lang="ru-RU" dirty="0">
              <a:solidFill>
                <a:schemeClr val="tx1"/>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В</a:t>
            </a:r>
            <a:r>
              <a:rPr lang="ru-RU" dirty="0">
                <a:latin typeface="Times New Roman" pitchFamily="18" charset="0"/>
                <a:cs typeface="Times New Roman" pitchFamily="18" charset="0"/>
              </a:rPr>
              <a:t>) оба варианта верны</a:t>
            </a:r>
          </a:p>
          <a:p>
            <a:r>
              <a:rPr lang="ru-RU" b="1" dirty="0">
                <a:solidFill>
                  <a:schemeClr val="tx1"/>
                </a:solidFill>
                <a:latin typeface="Times New Roman" pitchFamily="18" charset="0"/>
                <a:cs typeface="Times New Roman" pitchFamily="18" charset="0"/>
              </a:rPr>
              <a:t>5. Индивидуальный предприниматель, в соответствии с  Налоговым кодексом РФ должен встать на учёт в налоговом органе: </a:t>
            </a:r>
            <a:endParaRPr lang="ru-RU" dirty="0">
              <a:solidFill>
                <a:schemeClr val="tx1"/>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Б</a:t>
            </a:r>
            <a:r>
              <a:rPr lang="ru-RU" dirty="0">
                <a:latin typeface="Times New Roman" pitchFamily="18" charset="0"/>
                <a:cs typeface="Times New Roman" pitchFamily="18" charset="0"/>
              </a:rPr>
              <a:t>) в течение 10 дней после государственной </a:t>
            </a:r>
            <a:r>
              <a:rPr lang="ru-RU" dirty="0" smtClean="0">
                <a:latin typeface="Times New Roman" pitchFamily="18" charset="0"/>
                <a:cs typeface="Times New Roman" pitchFamily="18" charset="0"/>
              </a:rPr>
              <a:t>регистрации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62573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428604"/>
            <a:ext cx="8429684" cy="6000792"/>
          </a:xfrm>
          <a:solidFill>
            <a:schemeClr val="bg1"/>
          </a:solidFill>
        </p:spPr>
        <p:txBody>
          <a:bodyPr>
            <a:normAutofit fontScale="90000"/>
          </a:bodyPr>
          <a:lstStyle/>
          <a:p>
            <a:r>
              <a:rPr lang="ru-RU" sz="1600" b="1" dirty="0" smtClean="0">
                <a:solidFill>
                  <a:schemeClr val="tx1"/>
                </a:solidFill>
                <a:latin typeface="Times New Roman" pitchFamily="18" charset="0"/>
                <a:cs typeface="Times New Roman" pitchFamily="18" charset="0"/>
              </a:rPr>
              <a:t/>
            </a:r>
            <a:br>
              <a:rPr lang="ru-RU" sz="16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2 вариант</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1300" b="1" dirty="0" smtClean="0">
                <a:solidFill>
                  <a:schemeClr val="tx1"/>
                </a:solidFill>
                <a:latin typeface="Times New Roman" pitchFamily="18" charset="0"/>
                <a:cs typeface="Times New Roman" pitchFamily="18" charset="0"/>
              </a:rPr>
              <a:t> </a:t>
            </a:r>
            <a:br>
              <a:rPr lang="ru-RU" sz="1300" b="1" dirty="0" smtClean="0">
                <a:solidFill>
                  <a:schemeClr val="tx1"/>
                </a:solidFill>
                <a:latin typeface="Times New Roman" pitchFamily="18" charset="0"/>
                <a:cs typeface="Times New Roman" pitchFamily="18" charset="0"/>
              </a:rPr>
            </a:br>
            <a:r>
              <a:rPr lang="ru-RU" sz="1300" dirty="0" smtClean="0">
                <a:solidFill>
                  <a:schemeClr val="tx1"/>
                </a:solidFill>
                <a:latin typeface="Times New Roman" pitchFamily="18" charset="0"/>
                <a:cs typeface="Times New Roman" pitchFamily="18" charset="0"/>
              </a:rPr>
              <a:t/>
            </a:r>
            <a:br>
              <a:rPr lang="ru-RU" sz="13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1.  Как правильно сегодня называть гражданина, осуществляющего индивидуальную предпринимательскую деятельность без образования юридического лица?</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Б</a:t>
            </a:r>
            <a:r>
              <a:rPr lang="ru-RU" sz="2000" dirty="0" smtClean="0">
                <a:solidFill>
                  <a:srgbClr val="C00000"/>
                </a:solidFill>
                <a:latin typeface="Times New Roman" pitchFamily="18" charset="0"/>
                <a:cs typeface="Times New Roman" pitchFamily="18" charset="0"/>
              </a:rPr>
              <a:t>) ИП</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ИП может использовать полученную прибыль…</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А) по собственному усмотрению в любое время</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3. Государственную регистрацию права на осуществление предпринимательской деятельности проводят территориальные органы…</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В</a:t>
            </a:r>
            <a:r>
              <a:rPr lang="ru-RU" sz="2000" dirty="0" smtClean="0">
                <a:solidFill>
                  <a:srgbClr val="C00000"/>
                </a:solidFill>
                <a:latin typeface="Times New Roman" pitchFamily="18" charset="0"/>
                <a:cs typeface="Times New Roman" pitchFamily="18" charset="0"/>
              </a:rPr>
              <a:t>) ФНС</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4. Индивидуальный предприниматель может осуществлять…</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Б</a:t>
            </a:r>
            <a:r>
              <a:rPr lang="ru-RU" sz="2000" dirty="0" smtClean="0">
                <a:solidFill>
                  <a:srgbClr val="C00000"/>
                </a:solidFill>
                <a:latin typeface="Times New Roman" pitchFamily="18" charset="0"/>
                <a:cs typeface="Times New Roman" pitchFamily="18" charset="0"/>
              </a:rPr>
              <a:t>) только виды деятельности, незапрещённые для ИП</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5</a:t>
            </a:r>
            <a:r>
              <a:rPr lang="ru-RU" sz="2000" b="1" dirty="0" smtClean="0">
                <a:solidFill>
                  <a:schemeClr val="tx1"/>
                </a:solidFill>
                <a:latin typeface="Times New Roman" pitchFamily="18" charset="0"/>
                <a:cs typeface="Times New Roman" pitchFamily="18" charset="0"/>
              </a:rPr>
              <a:t>. Индивидуальный предприниматель, в соответствии с  Налоговым кодексом РФ встает на учёт в налоговом органе…</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А) по месту своего жительства</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06352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58204" cy="4218262"/>
          </a:xfrm>
        </p:spPr>
        <p:txBody>
          <a:bodyPr/>
          <a:lstStyle/>
          <a:p>
            <a:pPr algn="ctr">
              <a:buNone/>
            </a:pPr>
            <a:r>
              <a:rPr lang="ru-RU" b="1" dirty="0" smtClean="0">
                <a:solidFill>
                  <a:srgbClr val="FF0000"/>
                </a:solidFill>
                <a:latin typeface="Times New Roman" pitchFamily="18" charset="0"/>
                <a:cs typeface="Times New Roman" pitchFamily="18" charset="0"/>
              </a:rPr>
              <a:t>Домашнее задание:</a:t>
            </a:r>
          </a:p>
          <a:p>
            <a:pPr>
              <a:buNone/>
            </a:pPr>
            <a:endParaRPr lang="ru-RU"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1)Повторить материал лекции</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2) Составить конспект </a:t>
            </a:r>
            <a:r>
              <a:rPr lang="ru-RU" sz="2400" b="1" u="sng" dirty="0" smtClean="0">
                <a:solidFill>
                  <a:srgbClr val="FF0000"/>
                </a:solidFill>
                <a:latin typeface="Times New Roman" pitchFamily="18" charset="0"/>
                <a:cs typeface="Times New Roman" pitchFamily="18" charset="0"/>
              </a:rPr>
              <a:t>ст. 14.1 КоАП РФ и ст. 171 УК РФ</a:t>
            </a:r>
            <a:r>
              <a:rPr lang="ru-RU" sz="2400" dirty="0" smtClean="0">
                <a:solidFill>
                  <a:srgbClr val="FF0000"/>
                </a:solidFill>
                <a:latin typeface="Times New Roman" pitchFamily="18" charset="0"/>
                <a:cs typeface="Times New Roman" pitchFamily="18" charset="0"/>
              </a:rPr>
              <a:t> , </a:t>
            </a:r>
            <a:r>
              <a:rPr lang="ru-RU" sz="2400" dirty="0" smtClean="0">
                <a:latin typeface="Times New Roman" pitchFamily="18" charset="0"/>
                <a:cs typeface="Times New Roman" pitchFamily="18" charset="0"/>
              </a:rPr>
              <a:t>предусматривающих юридическую ответственность за незаконное предпринимательство</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Срок выполнения: 23 октября 2013 г.</a:t>
            </a:r>
            <a:endParaRPr lang="ru-RU"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428596" y="4714884"/>
            <a:ext cx="1357322"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01122" cy="8371523"/>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III </a:t>
            </a:r>
            <a:r>
              <a:rPr lang="ru-RU" b="1" u="sng" dirty="0" smtClean="0">
                <a:latin typeface="Times New Roman" pitchFamily="18" charset="0"/>
                <a:cs typeface="Times New Roman" pitchFamily="18" charset="0"/>
              </a:rPr>
              <a:t>вариант</a:t>
            </a:r>
          </a:p>
          <a:p>
            <a:pPr algn="just"/>
            <a:r>
              <a:rPr lang="ru-RU" b="1" dirty="0" smtClean="0">
                <a:latin typeface="Times New Roman" pitchFamily="18" charset="0"/>
                <a:cs typeface="Times New Roman" pitchFamily="18" charset="0"/>
              </a:rPr>
              <a:t>1</a:t>
            </a:r>
            <a:r>
              <a:rPr lang="ru-RU" b="1" u="sng" dirty="0" smtClean="0">
                <a:latin typeface="Times New Roman" pitchFamily="18" charset="0"/>
                <a:cs typeface="Times New Roman" pitchFamily="18" charset="0"/>
              </a:rPr>
              <a:t>. К каким формам собственности относится имущество нижеуказанных юридических лиц:</a:t>
            </a:r>
          </a:p>
          <a:p>
            <a:pPr marL="457200" indent="-457200" algn="just"/>
            <a:r>
              <a:rPr lang="ru-RU" i="1" dirty="0" smtClean="0">
                <a:latin typeface="Times New Roman" pitchFamily="18" charset="0"/>
                <a:cs typeface="Times New Roman" pitchFamily="18" charset="0"/>
              </a:rPr>
              <a:t>А) ЗАО  «</a:t>
            </a:r>
            <a:r>
              <a:rPr lang="ru-RU" i="1" dirty="0" err="1" smtClean="0">
                <a:latin typeface="Times New Roman" pitchFamily="18" charset="0"/>
                <a:cs typeface="Times New Roman" pitchFamily="18" charset="0"/>
              </a:rPr>
              <a:t>Улан-Удэстальмост</a:t>
            </a:r>
            <a:r>
              <a:rPr lang="ru-RU" i="1" dirty="0" smtClean="0">
                <a:latin typeface="Times New Roman" pitchFamily="18" charset="0"/>
                <a:cs typeface="Times New Roman" pitchFamily="18" charset="0"/>
              </a:rPr>
              <a:t>»</a:t>
            </a:r>
          </a:p>
          <a:p>
            <a:pPr marL="457200" indent="-457200" algn="just">
              <a:buNone/>
            </a:pPr>
            <a:r>
              <a:rPr lang="ru-RU" i="1" dirty="0" smtClean="0">
                <a:latin typeface="Times New Roman" pitchFamily="18" charset="0"/>
                <a:cs typeface="Times New Roman" pitchFamily="18" charset="0"/>
              </a:rPr>
              <a:t>Б) МКП «</a:t>
            </a:r>
            <a:r>
              <a:rPr lang="ru-RU" i="1" dirty="0" err="1" smtClean="0">
                <a:latin typeface="Times New Roman" pitchFamily="18" charset="0"/>
                <a:cs typeface="Times New Roman" pitchFamily="18" charset="0"/>
              </a:rPr>
              <a:t>Комбытсервис</a:t>
            </a:r>
            <a:r>
              <a:rPr lang="ru-RU" i="1" dirty="0" smtClean="0">
                <a:latin typeface="Times New Roman" pitchFamily="18" charset="0"/>
                <a:cs typeface="Times New Roman" pitchFamily="18" charset="0"/>
              </a:rPr>
              <a:t>»</a:t>
            </a:r>
          </a:p>
          <a:p>
            <a:pPr marL="457200" indent="-457200" algn="just"/>
            <a:r>
              <a:rPr lang="ru-RU" i="1" dirty="0" smtClean="0">
                <a:latin typeface="Times New Roman" pitchFamily="18" charset="0"/>
                <a:cs typeface="Times New Roman" pitchFamily="18" charset="0"/>
              </a:rPr>
              <a:t>В) </a:t>
            </a:r>
            <a:r>
              <a:rPr lang="ru-RU" i="1" dirty="0" smtClean="0">
                <a:solidFill>
                  <a:schemeClr val="tx1"/>
                </a:solidFill>
                <a:latin typeface="Times New Roman" pitchFamily="18" charset="0"/>
                <a:cs typeface="Times New Roman" pitchFamily="18" charset="0"/>
              </a:rPr>
              <a:t>ФГУ «</a:t>
            </a:r>
            <a:r>
              <a:rPr lang="ru-RU" i="1" dirty="0" err="1" smtClean="0">
                <a:solidFill>
                  <a:schemeClr val="tx1"/>
                </a:solidFill>
                <a:latin typeface="Times New Roman" pitchFamily="18" charset="0"/>
                <a:cs typeface="Times New Roman" pitchFamily="18" charset="0"/>
              </a:rPr>
              <a:t>Витимский</a:t>
            </a:r>
            <a:r>
              <a:rPr lang="ru-RU" i="1" dirty="0" smtClean="0">
                <a:solidFill>
                  <a:schemeClr val="tx1"/>
                </a:solidFill>
                <a:latin typeface="Times New Roman" pitchFamily="18" charset="0"/>
                <a:cs typeface="Times New Roman" pitchFamily="18" charset="0"/>
              </a:rPr>
              <a:t> лесхоз»    </a:t>
            </a:r>
          </a:p>
          <a:p>
            <a:pPr marL="457200" indent="-457200" algn="just"/>
            <a:endParaRPr lang="ru-RU" i="1" dirty="0" smtClean="0">
              <a:solidFill>
                <a:schemeClr val="tx1"/>
              </a:solidFill>
              <a:latin typeface="Times New Roman" pitchFamily="18" charset="0"/>
              <a:cs typeface="Times New Roman" pitchFamily="18" charset="0"/>
            </a:endParaRPr>
          </a:p>
          <a:p>
            <a:pPr algn="just"/>
            <a:r>
              <a:rPr lang="ru-RU" b="1" i="1" u="sng" dirty="0" smtClean="0">
                <a:solidFill>
                  <a:schemeClr val="tx1"/>
                </a:solidFill>
                <a:latin typeface="Times New Roman" pitchFamily="18" charset="0"/>
                <a:cs typeface="Times New Roman" pitchFamily="18" charset="0"/>
              </a:rPr>
              <a:t>2. </a:t>
            </a:r>
            <a:r>
              <a:rPr lang="ru-RU" b="1" u="sng" dirty="0" smtClean="0">
                <a:latin typeface="Times New Roman" pitchFamily="18" charset="0"/>
                <a:cs typeface="Times New Roman" pitchFamily="18" charset="0"/>
              </a:rPr>
              <a:t>Юридические лица, не имеющие в качестве основной цели деятельности извлечение прибыли, не могут создаваться в форме: </a:t>
            </a:r>
          </a:p>
          <a:p>
            <a:r>
              <a:rPr lang="ru-RU" sz="1600"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А) ООО</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Б) потребительский кооператив</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В) фонд</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Г) унитарное предприятие</a:t>
            </a:r>
            <a:endParaRPr lang="ru-RU" sz="1600" i="1" dirty="0" smtClean="0">
              <a:latin typeface="Times New Roman" pitchFamily="18" charset="0"/>
              <a:cs typeface="Times New Roman" pitchFamily="18" charset="0"/>
            </a:endParaRPr>
          </a:p>
          <a:p>
            <a:endParaRPr lang="ru-RU" sz="1600" b="1" i="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p:txBody>
      </p:sp>
      <p:sp>
        <p:nvSpPr>
          <p:cNvPr id="3" name="Прямоугольник 2"/>
          <p:cNvSpPr/>
          <p:nvPr/>
        </p:nvSpPr>
        <p:spPr>
          <a:xfrm>
            <a:off x="357158" y="3929066"/>
            <a:ext cx="8286808" cy="2585323"/>
          </a:xfrm>
          <a:prstGeom prst="rect">
            <a:avLst/>
          </a:prstGeom>
        </p:spPr>
        <p:txBody>
          <a:bodyPr wrap="square">
            <a:spAutoFit/>
          </a:bodyPr>
          <a:lstStyle/>
          <a:p>
            <a:r>
              <a:rPr lang="ru-RU" b="1" i="1" u="sng" dirty="0" smtClean="0">
                <a:latin typeface="Times New Roman" pitchFamily="18" charset="0"/>
                <a:cs typeface="Times New Roman" pitchFamily="18" charset="0"/>
              </a:rPr>
              <a:t>3. Назовите способ реорганизации юридического лица:</a:t>
            </a:r>
          </a:p>
          <a:p>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endParaRPr lang="ru-RU" b="1" i="1" dirty="0" smtClean="0">
              <a:latin typeface="Times New Roman" pitchFamily="18" charset="0"/>
              <a:cs typeface="Times New Roman" pitchFamily="18" charset="0"/>
            </a:endParaRPr>
          </a:p>
          <a:p>
            <a:endParaRPr lang="ru-RU" dirty="0"/>
          </a:p>
        </p:txBody>
      </p:sp>
      <p:sp>
        <p:nvSpPr>
          <p:cNvPr id="4" name="Овал 3"/>
          <p:cNvSpPr/>
          <p:nvPr/>
        </p:nvSpPr>
        <p:spPr>
          <a:xfrm>
            <a:off x="3786182" y="4429132"/>
            <a:ext cx="192882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a:t>
            </a:r>
            <a:endParaRPr lang="ru-RU" dirty="0"/>
          </a:p>
        </p:txBody>
      </p:sp>
      <p:sp>
        <p:nvSpPr>
          <p:cNvPr id="5" name="Овал 4"/>
          <p:cNvSpPr/>
          <p:nvPr/>
        </p:nvSpPr>
        <p:spPr>
          <a:xfrm>
            <a:off x="2428860" y="5143512"/>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a:t>
            </a:r>
            <a:endParaRPr lang="ru-RU" dirty="0"/>
          </a:p>
        </p:txBody>
      </p:sp>
      <p:sp>
        <p:nvSpPr>
          <p:cNvPr id="6" name="Овал 5"/>
          <p:cNvSpPr/>
          <p:nvPr/>
        </p:nvSpPr>
        <p:spPr>
          <a:xfrm>
            <a:off x="3571868" y="5500702"/>
            <a:ext cx="714380" cy="642942"/>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a:t>
            </a:r>
            <a:endParaRPr lang="ru-RU" dirty="0"/>
          </a:p>
        </p:txBody>
      </p:sp>
      <p:sp>
        <p:nvSpPr>
          <p:cNvPr id="7" name="Овал 6"/>
          <p:cNvSpPr/>
          <p:nvPr/>
        </p:nvSpPr>
        <p:spPr>
          <a:xfrm>
            <a:off x="5072066" y="5643578"/>
            <a:ext cx="642942" cy="571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Д</a:t>
            </a:r>
            <a:endParaRPr lang="ru-RU" dirty="0">
              <a:solidFill>
                <a:schemeClr val="tx1"/>
              </a:solidFill>
            </a:endParaRPr>
          </a:p>
        </p:txBody>
      </p:sp>
      <p:sp>
        <p:nvSpPr>
          <p:cNvPr id="8" name="Овал 7"/>
          <p:cNvSpPr/>
          <p:nvPr/>
        </p:nvSpPr>
        <p:spPr>
          <a:xfrm>
            <a:off x="2214546" y="4429132"/>
            <a:ext cx="642942" cy="50006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a:t>
            </a:r>
            <a:endParaRPr lang="ru-RU" dirty="0"/>
          </a:p>
        </p:txBody>
      </p:sp>
      <p:sp>
        <p:nvSpPr>
          <p:cNvPr id="9" name="Овал 8"/>
          <p:cNvSpPr/>
          <p:nvPr/>
        </p:nvSpPr>
        <p:spPr>
          <a:xfrm>
            <a:off x="6643702" y="4429132"/>
            <a:ext cx="714380" cy="5715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a:t>
            </a:r>
            <a:endParaRPr lang="ru-RU" dirty="0"/>
          </a:p>
        </p:txBody>
      </p:sp>
      <p:sp>
        <p:nvSpPr>
          <p:cNvPr id="10" name="Овал 9"/>
          <p:cNvSpPr/>
          <p:nvPr/>
        </p:nvSpPr>
        <p:spPr>
          <a:xfrm>
            <a:off x="6286512" y="5214950"/>
            <a:ext cx="642942" cy="57150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a:t>
            </a:r>
            <a:endParaRPr lang="ru-RU" dirty="0"/>
          </a:p>
        </p:txBody>
      </p:sp>
      <p:cxnSp>
        <p:nvCxnSpPr>
          <p:cNvPr id="16" name="Прямая со стрелкой 15"/>
          <p:cNvCxnSpPr>
            <a:stCxn id="4" idx="1"/>
            <a:endCxn id="8" idx="6"/>
          </p:cNvCxnSpPr>
          <p:nvPr/>
        </p:nvCxnSpPr>
        <p:spPr>
          <a:xfrm rot="16200000" flipH="1" flipV="1">
            <a:off x="3406055" y="4016568"/>
            <a:ext cx="114029" cy="1211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4" idx="3"/>
          </p:cNvCxnSpPr>
          <p:nvPr/>
        </p:nvCxnSpPr>
        <p:spPr>
          <a:xfrm rot="5400000">
            <a:off x="3395068" y="4755680"/>
            <a:ext cx="207442" cy="1139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4" idx="4"/>
          </p:cNvCxnSpPr>
          <p:nvPr/>
        </p:nvCxnSpPr>
        <p:spPr>
          <a:xfrm rot="5400000">
            <a:off x="4268389" y="5232810"/>
            <a:ext cx="357190" cy="607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4"/>
            <a:endCxn id="7" idx="0"/>
          </p:cNvCxnSpPr>
          <p:nvPr/>
        </p:nvCxnSpPr>
        <p:spPr>
          <a:xfrm rot="16200000" flipH="1">
            <a:off x="4929190" y="5179231"/>
            <a:ext cx="28575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4" idx="6"/>
            <a:endCxn id="10" idx="1"/>
          </p:cNvCxnSpPr>
          <p:nvPr/>
        </p:nvCxnSpPr>
        <p:spPr>
          <a:xfrm>
            <a:off x="5715008" y="4893479"/>
            <a:ext cx="665661" cy="405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4" idx="7"/>
          </p:cNvCxnSpPr>
          <p:nvPr/>
        </p:nvCxnSpPr>
        <p:spPr>
          <a:xfrm rot="16200000" flipH="1">
            <a:off x="6070403" y="3927271"/>
            <a:ext cx="149748" cy="1425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01122" cy="609397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IV </a:t>
            </a:r>
            <a:r>
              <a:rPr lang="ru-RU" b="1" u="sng" dirty="0" smtClean="0">
                <a:latin typeface="Times New Roman" pitchFamily="18" charset="0"/>
                <a:cs typeface="Times New Roman" pitchFamily="18" charset="0"/>
              </a:rPr>
              <a:t>вариант</a:t>
            </a:r>
          </a:p>
          <a:p>
            <a:pPr algn="just"/>
            <a:r>
              <a:rPr lang="ru-RU" b="1" u="sng" dirty="0" smtClean="0">
                <a:latin typeface="Times New Roman" pitchFamily="18" charset="0"/>
                <a:cs typeface="Times New Roman" pitchFamily="18" charset="0"/>
              </a:rPr>
              <a:t>1. К каким формам собственности относится имущество нижеуказанных юридических лиц:</a:t>
            </a:r>
          </a:p>
          <a:p>
            <a:pPr algn="just">
              <a:buNone/>
            </a:pPr>
            <a:r>
              <a:rPr lang="ru-RU" sz="1600" i="1" dirty="0" smtClean="0">
                <a:latin typeface="Times New Roman" pitchFamily="18" charset="0"/>
                <a:cs typeface="Times New Roman" pitchFamily="18" charset="0"/>
              </a:rPr>
              <a:t>А) </a:t>
            </a:r>
            <a:r>
              <a:rPr lang="ru-RU" i="1" dirty="0" smtClean="0">
                <a:latin typeface="Times New Roman" pitchFamily="18" charset="0"/>
                <a:cs typeface="Times New Roman" pitchFamily="18" charset="0"/>
              </a:rPr>
              <a:t>ФГБУ "Научно-исследовательский институт медицины труда" Российской академии медицинских наук.</a:t>
            </a:r>
          </a:p>
          <a:p>
            <a:pPr marL="457200" indent="-457200" algn="just">
              <a:buNone/>
            </a:pPr>
            <a:r>
              <a:rPr lang="ru-RU" i="1" dirty="0" smtClean="0">
                <a:latin typeface="Times New Roman" pitchFamily="18" charset="0"/>
                <a:cs typeface="Times New Roman" pitchFamily="18" charset="0"/>
              </a:rPr>
              <a:t>Б) Сельскохозяйственный производственный кооператив «РЕМСТАН»</a:t>
            </a:r>
          </a:p>
          <a:p>
            <a:pPr marL="457200" indent="-457200" algn="just">
              <a:buNone/>
            </a:pPr>
            <a:r>
              <a:rPr lang="ru-RU" i="1" dirty="0" smtClean="0">
                <a:latin typeface="Times New Roman" pitchFamily="18" charset="0"/>
                <a:cs typeface="Times New Roman" pitchFamily="18" charset="0"/>
              </a:rPr>
              <a:t>В) ООО «Спутник-Бурятия»</a:t>
            </a:r>
          </a:p>
          <a:p>
            <a:pPr marL="457200" indent="-457200" algn="just">
              <a:buNone/>
            </a:pPr>
            <a:endParaRPr lang="ru-RU" sz="1600" i="1" dirty="0" smtClean="0">
              <a:latin typeface="Times New Roman" pitchFamily="18" charset="0"/>
              <a:cs typeface="Times New Roman" pitchFamily="18" charset="0"/>
            </a:endParaRPr>
          </a:p>
          <a:p>
            <a:pPr algn="just"/>
            <a:r>
              <a:rPr lang="ru-RU" sz="1600" b="1" u="sng" dirty="0" smtClean="0">
                <a:latin typeface="Times New Roman" pitchFamily="18" charset="0"/>
                <a:cs typeface="Times New Roman" pitchFamily="18" charset="0"/>
              </a:rPr>
              <a:t>2. Юридические лица,  имеющие в качестве основной цели извлечение прибыли, не могут создаваться в форме: </a:t>
            </a:r>
          </a:p>
          <a:p>
            <a:r>
              <a:rPr lang="ru-RU" sz="1400"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А) ЗАО</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Б) Бюджетное учреждение</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В) Товарищество на вере</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Г) Унитарное предприятие</a:t>
            </a:r>
            <a:endParaRPr lang="ru-RU" sz="1600" i="1" dirty="0" smtClean="0">
              <a:latin typeface="Times New Roman" pitchFamily="18" charset="0"/>
              <a:cs typeface="Times New Roman" pitchFamily="18" charset="0"/>
            </a:endParaRPr>
          </a:p>
          <a:p>
            <a:endParaRPr lang="ru-RU" sz="1600" b="1" i="1" dirty="0" smtClean="0">
              <a:latin typeface="Times New Roman" pitchFamily="18" charset="0"/>
              <a:cs typeface="Times New Roman" pitchFamily="18" charset="0"/>
            </a:endParaRPr>
          </a:p>
          <a:p>
            <a:pPr marL="457200" indent="-457200" algn="just">
              <a:buNone/>
            </a:pPr>
            <a:r>
              <a:rPr lang="ru-RU" sz="1600" b="1" u="sng" dirty="0" smtClean="0">
                <a:latin typeface="Times New Roman" pitchFamily="18" charset="0"/>
                <a:cs typeface="Times New Roman" pitchFamily="18" charset="0"/>
              </a:rPr>
              <a:t>3. Назовите способ реорганизации юридического лица:</a:t>
            </a: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a:p>
            <a:pPr marL="457200" indent="-457200" algn="just">
              <a:buNone/>
            </a:pPr>
            <a:endParaRPr lang="ru-RU" sz="1600" b="1" dirty="0" smtClean="0">
              <a:latin typeface="Times New Roman" pitchFamily="18" charset="0"/>
              <a:cs typeface="Times New Roman" pitchFamily="18" charset="0"/>
            </a:endParaRPr>
          </a:p>
        </p:txBody>
      </p:sp>
      <p:sp>
        <p:nvSpPr>
          <p:cNvPr id="3" name="Овал 2"/>
          <p:cNvSpPr/>
          <p:nvPr/>
        </p:nvSpPr>
        <p:spPr>
          <a:xfrm>
            <a:off x="3714744" y="4714884"/>
            <a:ext cx="857256" cy="785818"/>
          </a:xfrm>
          <a:prstGeom prst="ellipse">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a:t>
            </a:r>
            <a:endParaRPr lang="ru-RU" dirty="0"/>
          </a:p>
        </p:txBody>
      </p:sp>
      <p:sp>
        <p:nvSpPr>
          <p:cNvPr id="4" name="Овал 3"/>
          <p:cNvSpPr/>
          <p:nvPr/>
        </p:nvSpPr>
        <p:spPr>
          <a:xfrm>
            <a:off x="2714612" y="5214950"/>
            <a:ext cx="785818" cy="7858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a:t>
            </a:r>
            <a:endParaRPr lang="ru-RU" dirty="0">
              <a:solidFill>
                <a:schemeClr val="tx1"/>
              </a:solidFill>
            </a:endParaRPr>
          </a:p>
        </p:txBody>
      </p:sp>
      <p:sp>
        <p:nvSpPr>
          <p:cNvPr id="5" name="Овал 4"/>
          <p:cNvSpPr/>
          <p:nvPr/>
        </p:nvSpPr>
        <p:spPr>
          <a:xfrm>
            <a:off x="4786314" y="5214950"/>
            <a:ext cx="914400" cy="842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a:t>
            </a:r>
            <a:endParaRPr lang="ru-RU" dirty="0"/>
          </a:p>
        </p:txBody>
      </p:sp>
      <p:cxnSp>
        <p:nvCxnSpPr>
          <p:cNvPr id="7" name="Прямая со стрелкой 6"/>
          <p:cNvCxnSpPr>
            <a:endCxn id="4" idx="7"/>
          </p:cNvCxnSpPr>
          <p:nvPr/>
        </p:nvCxnSpPr>
        <p:spPr>
          <a:xfrm rot="10800000" flipV="1">
            <a:off x="3385350" y="5072074"/>
            <a:ext cx="329394" cy="257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5" idx="1"/>
          </p:cNvCxnSpPr>
          <p:nvPr/>
        </p:nvCxnSpPr>
        <p:spPr>
          <a:xfrm>
            <a:off x="4572000" y="5072074"/>
            <a:ext cx="348225" cy="266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643306" y="4643446"/>
            <a:ext cx="1000132"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flipV="1">
            <a:off x="3714744" y="4572008"/>
            <a:ext cx="1000132" cy="64294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357167"/>
            <a:ext cx="8429684" cy="6144520"/>
          </a:xfrm>
          <a:prstGeom prst="rect">
            <a:avLst/>
          </a:prstGeom>
          <a:solidFill>
            <a:srgbClr val="92D050"/>
          </a:solidFill>
        </p:spPr>
        <p:txBody>
          <a:bodyPr wrap="square">
            <a:spAutoFit/>
          </a:bodyPr>
          <a:lstStyle/>
          <a:p>
            <a:pPr algn="ctr"/>
            <a:r>
              <a:rPr lang="en-US" b="1" u="sng" dirty="0" smtClean="0">
                <a:latin typeface="Times New Roman" pitchFamily="18" charset="0"/>
                <a:cs typeface="Times New Roman" pitchFamily="18" charset="0"/>
              </a:rPr>
              <a:t>V </a:t>
            </a:r>
            <a:r>
              <a:rPr lang="ru-RU" b="1" u="sng" dirty="0" smtClean="0">
                <a:latin typeface="Times New Roman" pitchFamily="18" charset="0"/>
                <a:cs typeface="Times New Roman" pitchFamily="18" charset="0"/>
              </a:rPr>
              <a:t>вариант</a:t>
            </a:r>
          </a:p>
          <a:p>
            <a:pPr algn="just"/>
            <a:r>
              <a:rPr lang="ru-RU" b="1" dirty="0" smtClean="0">
                <a:latin typeface="Times New Roman" pitchFamily="18" charset="0"/>
                <a:cs typeface="Times New Roman" pitchFamily="18" charset="0"/>
              </a:rPr>
              <a:t>1</a:t>
            </a:r>
            <a:r>
              <a:rPr lang="ru-RU" b="1" u="sng" dirty="0" smtClean="0">
                <a:latin typeface="Times New Roman" pitchFamily="18" charset="0"/>
                <a:cs typeface="Times New Roman" pitchFamily="18" charset="0"/>
              </a:rPr>
              <a:t>. К каким формам собственности относится имущество нижеуказанных юридических лиц:</a:t>
            </a:r>
          </a:p>
          <a:p>
            <a:pPr marL="457200" indent="-457200" algn="just">
              <a:buNone/>
            </a:pPr>
            <a:r>
              <a:rPr lang="ru-RU" i="1" dirty="0" smtClean="0">
                <a:latin typeface="Times New Roman" pitchFamily="18" charset="0"/>
                <a:cs typeface="Times New Roman" pitchFamily="18" charset="0"/>
              </a:rPr>
              <a:t>А) Евразийский фонд культуры</a:t>
            </a:r>
          </a:p>
          <a:p>
            <a:pPr marL="457200" indent="-457200" algn="just">
              <a:buNone/>
            </a:pPr>
            <a:r>
              <a:rPr lang="ru-RU" i="1" dirty="0" smtClean="0">
                <a:latin typeface="Times New Roman" pitchFamily="18" charset="0"/>
                <a:cs typeface="Times New Roman" pitchFamily="18" charset="0"/>
              </a:rPr>
              <a:t>Б) ФГУП «Почта России»</a:t>
            </a:r>
          </a:p>
          <a:p>
            <a:pPr marL="88900" indent="-88900">
              <a:buNone/>
              <a:tabLst>
                <a:tab pos="88900" algn="l"/>
              </a:tabLst>
            </a:pPr>
            <a:r>
              <a:rPr lang="ru-RU" i="1" dirty="0" smtClean="0">
                <a:latin typeface="Times New Roman" pitchFamily="18" charset="0"/>
                <a:cs typeface="Times New Roman" pitchFamily="18" charset="0"/>
              </a:rPr>
              <a:t>В)Местная православная религиозная организация </a:t>
            </a:r>
            <a:r>
              <a:rPr lang="ru-RU" i="1" dirty="0" err="1" smtClean="0">
                <a:latin typeface="Times New Roman" pitchFamily="18" charset="0"/>
                <a:cs typeface="Times New Roman" pitchFamily="18" charset="0"/>
              </a:rPr>
              <a:t>Свято-Одигитриевский</a:t>
            </a:r>
            <a:r>
              <a:rPr lang="ru-RU" i="1" dirty="0" smtClean="0">
                <a:latin typeface="Times New Roman" pitchFamily="18" charset="0"/>
                <a:cs typeface="Times New Roman" pitchFamily="18" charset="0"/>
              </a:rPr>
              <a:t> приход</a:t>
            </a:r>
          </a:p>
          <a:p>
            <a:pPr marL="88900" indent="-88900">
              <a:buNone/>
              <a:tabLst>
                <a:tab pos="88900" algn="l"/>
              </a:tabLst>
            </a:pPr>
            <a:endParaRPr lang="ru-RU" b="1" i="1"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2.</a:t>
            </a:r>
            <a:r>
              <a:rPr lang="ru-RU" b="1" u="sng" dirty="0" smtClean="0">
                <a:latin typeface="Times New Roman" pitchFamily="18" charset="0"/>
                <a:cs typeface="Times New Roman" pitchFamily="18" charset="0"/>
              </a:rPr>
              <a:t> Какие из перечисленных организаций относятся к некоммерческим юридическим лицам:</a:t>
            </a:r>
          </a:p>
          <a:p>
            <a:pPr algn="just"/>
            <a:r>
              <a:rPr lang="ru-RU" sz="2000" i="1" dirty="0" smtClean="0">
                <a:latin typeface="Times New Roman" pitchFamily="18" charset="0"/>
                <a:cs typeface="Times New Roman" pitchFamily="18" charset="0"/>
              </a:rPr>
              <a:t>А) ФГУ «Заиграевский лесхоз»</a:t>
            </a:r>
          </a:p>
          <a:p>
            <a:pPr algn="just"/>
            <a:r>
              <a:rPr lang="ru-RU" sz="2000" i="1" dirty="0" smtClean="0">
                <a:latin typeface="Times New Roman" pitchFamily="18" charset="0"/>
                <a:cs typeface="Times New Roman" pitchFamily="18" charset="0"/>
              </a:rPr>
              <a:t>Б) Ассоциация российских банков</a:t>
            </a:r>
          </a:p>
          <a:p>
            <a:pPr algn="just"/>
            <a:r>
              <a:rPr lang="ru-RU" sz="2000" i="1" dirty="0" smtClean="0">
                <a:latin typeface="Times New Roman" pitchFamily="18" charset="0"/>
                <a:cs typeface="Times New Roman" pitchFamily="18" charset="0"/>
              </a:rPr>
              <a:t>В) Производственный кооператив «КМК-1»</a:t>
            </a:r>
          </a:p>
          <a:p>
            <a:pPr algn="just"/>
            <a:endParaRPr lang="ru-RU" b="1" i="1" dirty="0" smtClean="0">
              <a:latin typeface="Times New Roman" pitchFamily="18" charset="0"/>
              <a:cs typeface="Times New Roman" pitchFamily="18" charset="0"/>
            </a:endParaRPr>
          </a:p>
          <a:p>
            <a:pPr algn="just"/>
            <a:r>
              <a:rPr lang="ru-RU" b="1" i="1" u="sng" dirty="0" smtClean="0">
                <a:latin typeface="Times New Roman" pitchFamily="18" charset="0"/>
                <a:cs typeface="Times New Roman" pitchFamily="18" charset="0"/>
              </a:rPr>
              <a:t>3.</a:t>
            </a:r>
            <a:r>
              <a:rPr lang="ru-RU" b="1" u="sng" dirty="0" smtClean="0">
                <a:latin typeface="Times New Roman" pitchFamily="18" charset="0"/>
                <a:cs typeface="Times New Roman" pitchFamily="18" charset="0"/>
              </a:rPr>
              <a:t> Назовите способ реорганизации юридического лица</a:t>
            </a:r>
            <a:r>
              <a:rPr lang="ru-RU"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a:t>
            </a:r>
          </a:p>
          <a:p>
            <a:pPr algn="just"/>
            <a:r>
              <a:rPr lang="en-US"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 </a:t>
            </a:r>
            <a:endParaRPr lang="ru-RU" b="1" i="1" dirty="0" smtClean="0">
              <a:latin typeface="Times New Roman" pitchFamily="18" charset="0"/>
              <a:cs typeface="Times New Roman" pitchFamily="18" charset="0"/>
            </a:endParaRPr>
          </a:p>
          <a:p>
            <a:pPr algn="just"/>
            <a:r>
              <a:rPr lang="ru-RU" b="1" i="1" dirty="0" smtClean="0">
                <a:latin typeface="Times New Roman" pitchFamily="18" charset="0"/>
                <a:cs typeface="Times New Roman" pitchFamily="18" charset="0"/>
              </a:rPr>
              <a:t>                       Кол-во участников </a:t>
            </a:r>
            <a:r>
              <a:rPr lang="en-US" b="1" i="1" dirty="0" smtClean="0">
                <a:latin typeface="Times New Roman" pitchFamily="18" charset="0"/>
                <a:cs typeface="Times New Roman" pitchFamily="18" charset="0"/>
              </a:rPr>
              <a:t>&gt; 50</a:t>
            </a:r>
            <a:endParaRPr lang="ru-RU" b="1" i="1" dirty="0" smtClean="0">
              <a:latin typeface="Times New Roman" pitchFamily="18" charset="0"/>
              <a:cs typeface="Times New Roman" pitchFamily="18" charset="0"/>
            </a:endParaRPr>
          </a:p>
          <a:p>
            <a:pPr algn="just"/>
            <a:endParaRPr lang="ru-RU" b="1" i="1" dirty="0" smtClean="0">
              <a:latin typeface="Times New Roman" pitchFamily="18" charset="0"/>
              <a:cs typeface="Times New Roman" pitchFamily="18" charset="0"/>
            </a:endParaRPr>
          </a:p>
          <a:p>
            <a:pPr marL="88900" indent="-88900">
              <a:buNone/>
              <a:tabLst>
                <a:tab pos="88900" algn="l"/>
              </a:tabLst>
            </a:pPr>
            <a:endParaRPr lang="ru-RU" b="1" i="1" dirty="0" smtClean="0">
              <a:latin typeface="Times New Roman" pitchFamily="18" charset="0"/>
              <a:cs typeface="Times New Roman" pitchFamily="18" charset="0"/>
            </a:endParaRPr>
          </a:p>
          <a:p>
            <a:pPr marL="88900" indent="-88900">
              <a:buNone/>
              <a:tabLst>
                <a:tab pos="88900" algn="l"/>
              </a:tabLst>
            </a:pPr>
            <a:endParaRPr lang="ru-RU" b="1" i="1" dirty="0" smtClean="0">
              <a:latin typeface="Times New Roman" pitchFamily="18" charset="0"/>
              <a:cs typeface="Times New Roman" pitchFamily="18" charset="0"/>
            </a:endParaRPr>
          </a:p>
          <a:p>
            <a:pPr marL="88900" indent="-88900">
              <a:buNone/>
              <a:tabLst>
                <a:tab pos="88900" algn="l"/>
              </a:tabLst>
            </a:pPr>
            <a:endParaRPr lang="ru-RU" b="1" i="1" dirty="0" smtClean="0">
              <a:latin typeface="Times New Roman" pitchFamily="18" charset="0"/>
              <a:cs typeface="Times New Roman" pitchFamily="18" charset="0"/>
            </a:endParaRPr>
          </a:p>
          <a:p>
            <a:pPr marL="88900" indent="-88900">
              <a:buNone/>
              <a:tabLst>
                <a:tab pos="88900" algn="l"/>
              </a:tabLst>
            </a:pPr>
            <a:endParaRPr lang="ru-RU" b="1" i="1" dirty="0" smtClean="0">
              <a:latin typeface="Times New Roman" pitchFamily="18" charset="0"/>
              <a:cs typeface="Times New Roman" pitchFamily="18" charset="0"/>
            </a:endParaRPr>
          </a:p>
        </p:txBody>
      </p:sp>
      <p:sp>
        <p:nvSpPr>
          <p:cNvPr id="4" name="Овал 3"/>
          <p:cNvSpPr/>
          <p:nvPr/>
        </p:nvSpPr>
        <p:spPr>
          <a:xfrm>
            <a:off x="2071670" y="5357826"/>
            <a:ext cx="100013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ООО</a:t>
            </a:r>
            <a:endParaRPr lang="ru-RU" dirty="0"/>
          </a:p>
        </p:txBody>
      </p:sp>
      <p:sp>
        <p:nvSpPr>
          <p:cNvPr id="5" name="Овал 4"/>
          <p:cNvSpPr/>
          <p:nvPr/>
        </p:nvSpPr>
        <p:spPr>
          <a:xfrm>
            <a:off x="4143372" y="5214950"/>
            <a:ext cx="1071570"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ОАО</a:t>
            </a:r>
            <a:endParaRPr lang="ru-RU" dirty="0"/>
          </a:p>
        </p:txBody>
      </p:sp>
      <p:cxnSp>
        <p:nvCxnSpPr>
          <p:cNvPr id="7" name="Прямая со стрелкой 6"/>
          <p:cNvCxnSpPr>
            <a:stCxn id="4" idx="6"/>
            <a:endCxn id="5" idx="2"/>
          </p:cNvCxnSpPr>
          <p:nvPr/>
        </p:nvCxnSpPr>
        <p:spPr>
          <a:xfrm flipV="1">
            <a:off x="3071802" y="5786454"/>
            <a:ext cx="1071570" cy="71438"/>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928794" y="5357826"/>
            <a:ext cx="1285884" cy="1000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flipV="1">
            <a:off x="1928794" y="5286388"/>
            <a:ext cx="1214446" cy="1071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357166"/>
            <a:ext cx="8572560" cy="6072230"/>
          </a:xfrm>
          <a:solidFill>
            <a:schemeClr val="bg1"/>
          </a:solidFill>
        </p:spPr>
        <p:txBody>
          <a:bodyPr>
            <a:normAutofit/>
          </a:bodyPr>
          <a:lstStyle/>
          <a:p>
            <a:pPr algn="l"/>
            <a:r>
              <a:rPr lang="ru-RU" dirty="0" smtClean="0"/>
              <a:t/>
            </a:r>
            <a:br>
              <a:rPr lang="ru-RU" dirty="0" smtClean="0"/>
            </a:br>
            <a:endParaRPr lang="ru-RU" dirty="0"/>
          </a:p>
        </p:txBody>
      </p:sp>
      <p:sp>
        <p:nvSpPr>
          <p:cNvPr id="3" name="Подзаголовок 2"/>
          <p:cNvSpPr>
            <a:spLocks noGrp="1"/>
          </p:cNvSpPr>
          <p:nvPr>
            <p:ph type="subTitle" idx="1"/>
          </p:nvPr>
        </p:nvSpPr>
        <p:spPr>
          <a:xfrm>
            <a:off x="142844" y="428604"/>
            <a:ext cx="8643998" cy="6000792"/>
          </a:xfrm>
        </p:spPr>
        <p:txBody>
          <a:bodyPr>
            <a:noAutofit/>
          </a:bodyPr>
          <a:lstStyle/>
          <a:p>
            <a:pPr algn="l"/>
            <a:r>
              <a:rPr lang="ru-RU" sz="3200" b="1" dirty="0" smtClean="0">
                <a:solidFill>
                  <a:schemeClr val="accent1"/>
                </a:solidFill>
                <a:latin typeface="Times New Roman" pitchFamily="18" charset="0"/>
                <a:cs typeface="Times New Roman" pitchFamily="18" charset="0"/>
              </a:rPr>
              <a:t>Цели занятия:</a:t>
            </a:r>
          </a:p>
          <a:p>
            <a:pPr algn="l"/>
            <a:endParaRPr lang="ru-RU" sz="3200" b="1" dirty="0" smtClean="0">
              <a:solidFill>
                <a:schemeClr val="accent1"/>
              </a:solidFill>
              <a:latin typeface="Times New Roman" pitchFamily="18" charset="0"/>
              <a:cs typeface="Times New Roman" pitchFamily="18" charset="0"/>
            </a:endParaRPr>
          </a:p>
          <a:p>
            <a:pPr marL="354013" indent="-317500" algn="l"/>
            <a:r>
              <a:rPr lang="ru-RU" sz="2800" dirty="0" smtClean="0">
                <a:solidFill>
                  <a:schemeClr val="accent6">
                    <a:lumMod val="50000"/>
                  </a:schemeClr>
                </a:solidFill>
                <a:latin typeface="Times New Roman" pitchFamily="18" charset="0"/>
                <a:cs typeface="Times New Roman" pitchFamily="18" charset="0"/>
              </a:rPr>
              <a:t>1. Изучить особенности правового статуса индивидуального предпринимателя.</a:t>
            </a:r>
          </a:p>
          <a:p>
            <a:pPr marL="550926" indent="-514350" algn="l">
              <a:buAutoNum type="arabicPeriod"/>
            </a:pPr>
            <a:endParaRPr lang="ru-RU" sz="2800" dirty="0" smtClean="0">
              <a:solidFill>
                <a:schemeClr val="accent6">
                  <a:lumMod val="50000"/>
                </a:schemeClr>
              </a:solidFill>
              <a:latin typeface="Times New Roman" pitchFamily="18" charset="0"/>
              <a:cs typeface="Times New Roman" pitchFamily="18" charset="0"/>
            </a:endParaRPr>
          </a:p>
          <a:p>
            <a:pPr marL="442913" indent="-406400" algn="l"/>
            <a:r>
              <a:rPr lang="ru-RU" sz="2800" dirty="0" smtClean="0">
                <a:solidFill>
                  <a:schemeClr val="accent6">
                    <a:lumMod val="50000"/>
                  </a:schemeClr>
                </a:solidFill>
                <a:latin typeface="Times New Roman" pitchFamily="18" charset="0"/>
                <a:cs typeface="Times New Roman" pitchFamily="18" charset="0"/>
              </a:rPr>
              <a:t>2. Сравнить правовое положение индивидуального предпринимателя и юридического лица (на примере организационно-правовой формы – «ООО»). </a:t>
            </a:r>
          </a:p>
          <a:p>
            <a:pPr marL="442913" indent="-406400" algn="l"/>
            <a:endParaRPr lang="en-US" sz="2800" dirty="0" smtClean="0">
              <a:solidFill>
                <a:schemeClr val="accent6">
                  <a:lumMod val="50000"/>
                </a:schemeClr>
              </a:solidFill>
              <a:latin typeface="Times New Roman" pitchFamily="18" charset="0"/>
              <a:cs typeface="Times New Roman" pitchFamily="18" charset="0"/>
            </a:endParaRPr>
          </a:p>
          <a:p>
            <a:pPr marL="442913" indent="-406400" algn="l"/>
            <a:r>
              <a:rPr lang="en-US" sz="2800" dirty="0" smtClean="0">
                <a:solidFill>
                  <a:schemeClr val="accent6">
                    <a:lumMod val="50000"/>
                  </a:schemeClr>
                </a:solidFill>
                <a:latin typeface="Times New Roman" pitchFamily="18" charset="0"/>
                <a:cs typeface="Times New Roman" pitchFamily="18" charset="0"/>
              </a:rPr>
              <a:t>3. </a:t>
            </a:r>
            <a:r>
              <a:rPr lang="ru-RU" sz="2800" dirty="0" smtClean="0">
                <a:solidFill>
                  <a:schemeClr val="accent6">
                    <a:lumMod val="50000"/>
                  </a:schemeClr>
                </a:solidFill>
                <a:latin typeface="Times New Roman" pitchFamily="18" charset="0"/>
                <a:cs typeface="Times New Roman" pitchFamily="18" charset="0"/>
              </a:rPr>
              <a:t>Выявить преимущества и недостатки осуществления предпринимательской деятельности в качестве ИП.</a:t>
            </a:r>
          </a:p>
          <a:p>
            <a:pPr algn="l"/>
            <a:r>
              <a:rPr lang="ru-RU" sz="3200" b="1" dirty="0" smtClean="0">
                <a:solidFill>
                  <a:schemeClr val="accent1"/>
                </a:solidFill>
                <a:latin typeface="Times New Roman" pitchFamily="18" charset="0"/>
                <a:cs typeface="Times New Roman" pitchFamily="18" charset="0"/>
              </a:rPr>
              <a:t/>
            </a:r>
            <a:br>
              <a:rPr lang="ru-RU" sz="3200" b="1" dirty="0" smtClean="0">
                <a:solidFill>
                  <a:schemeClr val="accent1"/>
                </a:solidFill>
                <a:latin typeface="Times New Roman" pitchFamily="18" charset="0"/>
                <a:cs typeface="Times New Roman" pitchFamily="18" charset="0"/>
              </a:rPr>
            </a:br>
            <a:endParaRPr lang="ru-RU" sz="3200" b="1"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428604"/>
            <a:ext cx="8429684" cy="6215106"/>
          </a:xfrm>
          <a:solidFill>
            <a:schemeClr val="bg1"/>
          </a:solidFill>
        </p:spPr>
        <p:txBody>
          <a:bodyPr>
            <a:normAutofit fontScale="90000"/>
          </a:bodyPr>
          <a:lstStyle/>
          <a:p>
            <a:pPr marL="354013" algn="l"/>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200" dirty="0" smtClean="0">
                <a:solidFill>
                  <a:schemeClr val="accent1"/>
                </a:solidFill>
                <a:effectLst/>
                <a:latin typeface="Times New Roman" pitchFamily="18" charset="0"/>
                <a:cs typeface="Times New Roman" pitchFamily="18" charset="0"/>
              </a:rPr>
              <a:t>Вопросы занятия:</a:t>
            </a:r>
            <a:br>
              <a:rPr lang="ru-RU" sz="3200" dirty="0" smtClean="0">
                <a:solidFill>
                  <a:schemeClr val="accent1"/>
                </a:solidFill>
                <a:effectLst/>
                <a:latin typeface="Times New Roman" pitchFamily="18" charset="0"/>
                <a:cs typeface="Times New Roman" pitchFamily="18" charset="0"/>
              </a:rPr>
            </a:br>
            <a:r>
              <a:rPr lang="ru-RU" sz="3200" dirty="0" smtClean="0">
                <a:solidFill>
                  <a:schemeClr val="accent1"/>
                </a:solidFill>
                <a:latin typeface="Times New Roman" pitchFamily="18" charset="0"/>
                <a:cs typeface="Times New Roman" pitchFamily="18" charset="0"/>
              </a:rPr>
              <a:t/>
            </a:r>
            <a:br>
              <a:rPr lang="ru-RU" sz="3200" dirty="0" smtClean="0">
                <a:solidFill>
                  <a:schemeClr val="accent1"/>
                </a:solidFill>
                <a:latin typeface="Times New Roman" pitchFamily="18" charset="0"/>
                <a:cs typeface="Times New Roman" pitchFamily="18" charset="0"/>
              </a:rPr>
            </a:br>
            <a:r>
              <a:rPr lang="ru-RU" sz="2700" dirty="0" smtClean="0">
                <a:solidFill>
                  <a:schemeClr val="accent6">
                    <a:lumMod val="50000"/>
                  </a:schemeClr>
                </a:solidFill>
                <a:effectLst/>
                <a:latin typeface="Times New Roman" pitchFamily="18" charset="0"/>
                <a:cs typeface="Times New Roman" pitchFamily="18" charset="0"/>
              </a:rPr>
              <a:t>1.</a:t>
            </a:r>
            <a:r>
              <a:rPr lang="ru-RU" sz="3100" dirty="0" smtClean="0">
                <a:solidFill>
                  <a:schemeClr val="accent6">
                    <a:lumMod val="50000"/>
                  </a:schemeClr>
                </a:solidFill>
                <a:effectLst/>
                <a:latin typeface="Times New Roman" pitchFamily="18" charset="0"/>
                <a:cs typeface="Times New Roman" pitchFamily="18" charset="0"/>
              </a:rPr>
              <a:t> </a:t>
            </a:r>
            <a:r>
              <a:rPr lang="ru-RU" sz="2200" dirty="0" smtClean="0">
                <a:solidFill>
                  <a:schemeClr val="accent6">
                    <a:lumMod val="50000"/>
                  </a:schemeClr>
                </a:solidFill>
                <a:effectLst/>
                <a:latin typeface="Times New Roman" pitchFamily="18" charset="0"/>
                <a:cs typeface="Times New Roman" pitchFamily="18" charset="0"/>
              </a:rPr>
              <a:t>Правовой статус индивидуального предпринимателя (ПБОЮЛ)</a:t>
            </a:r>
            <a:br>
              <a:rPr lang="ru-RU" sz="2200" dirty="0" smtClean="0">
                <a:solidFill>
                  <a:schemeClr val="accent6">
                    <a:lumMod val="50000"/>
                  </a:schemeClr>
                </a:solidFill>
                <a:effectLst/>
                <a:latin typeface="Times New Roman" pitchFamily="18" charset="0"/>
                <a:cs typeface="Times New Roman" pitchFamily="18" charset="0"/>
              </a:rPr>
            </a:br>
            <a:r>
              <a:rPr lang="ru-RU" sz="2200" dirty="0" smtClean="0">
                <a:solidFill>
                  <a:schemeClr val="accent6">
                    <a:lumMod val="50000"/>
                  </a:schemeClr>
                </a:solidFill>
                <a:effectLst/>
                <a:latin typeface="Times New Roman" pitchFamily="18" charset="0"/>
                <a:cs typeface="Times New Roman" pitchFamily="18" charset="0"/>
              </a:rPr>
              <a:t/>
            </a:r>
            <a:br>
              <a:rPr lang="ru-RU" sz="2200" dirty="0" smtClean="0">
                <a:solidFill>
                  <a:schemeClr val="accent6">
                    <a:lumMod val="50000"/>
                  </a:schemeClr>
                </a:solidFill>
                <a:effectLst/>
                <a:latin typeface="Times New Roman" pitchFamily="18" charset="0"/>
                <a:cs typeface="Times New Roman" pitchFamily="18" charset="0"/>
              </a:rPr>
            </a:br>
            <a:r>
              <a:rPr lang="ru-RU" sz="2200" i="1" dirty="0" smtClean="0">
                <a:solidFill>
                  <a:schemeClr val="accent6">
                    <a:lumMod val="50000"/>
                  </a:schemeClr>
                </a:solidFill>
                <a:effectLst/>
                <a:latin typeface="Times New Roman" pitchFamily="18" charset="0"/>
                <a:cs typeface="Times New Roman" pitchFamily="18" charset="0"/>
              </a:rPr>
              <a:t>1.1. Основные нормативно-правовые акты, </a:t>
            </a:r>
            <a:br>
              <a:rPr lang="ru-RU" sz="2200" i="1" dirty="0" smtClean="0">
                <a:solidFill>
                  <a:schemeClr val="accent6">
                    <a:lumMod val="50000"/>
                  </a:schemeClr>
                </a:solidFill>
                <a:effectLst/>
                <a:latin typeface="Times New Roman" pitchFamily="18" charset="0"/>
                <a:cs typeface="Times New Roman" pitchFamily="18" charset="0"/>
              </a:rPr>
            </a:br>
            <a:r>
              <a:rPr lang="ru-RU" sz="2200" i="1" dirty="0" smtClean="0">
                <a:solidFill>
                  <a:schemeClr val="accent6">
                    <a:lumMod val="50000"/>
                  </a:schemeClr>
                </a:solidFill>
                <a:effectLst/>
                <a:latin typeface="Times New Roman" pitchFamily="18" charset="0"/>
                <a:cs typeface="Times New Roman" pitchFamily="18" charset="0"/>
              </a:rPr>
              <a:t>закрепляющие статус ИП </a:t>
            </a:r>
            <a:br>
              <a:rPr lang="ru-RU" sz="2200" i="1" dirty="0" smtClean="0">
                <a:solidFill>
                  <a:schemeClr val="accent6">
                    <a:lumMod val="50000"/>
                  </a:schemeClr>
                </a:solidFill>
                <a:effectLst/>
                <a:latin typeface="Times New Roman" pitchFamily="18" charset="0"/>
                <a:cs typeface="Times New Roman" pitchFamily="18" charset="0"/>
              </a:rPr>
            </a:br>
            <a:r>
              <a:rPr lang="ru-RU" sz="2200" i="1" dirty="0" smtClean="0">
                <a:solidFill>
                  <a:schemeClr val="accent6">
                    <a:lumMod val="50000"/>
                  </a:schemeClr>
                </a:solidFill>
                <a:effectLst/>
                <a:latin typeface="Times New Roman" pitchFamily="18" charset="0"/>
                <a:cs typeface="Times New Roman" pitchFamily="18" charset="0"/>
              </a:rPr>
              <a:t>1.2. Государственная регистрация права  на занятие индивидуальной предпринимательской деятельностью</a:t>
            </a:r>
            <a:br>
              <a:rPr lang="ru-RU" sz="2200" i="1" dirty="0" smtClean="0">
                <a:solidFill>
                  <a:schemeClr val="accent6">
                    <a:lumMod val="50000"/>
                  </a:schemeClr>
                </a:solidFill>
                <a:effectLst/>
                <a:latin typeface="Times New Roman" pitchFamily="18" charset="0"/>
                <a:cs typeface="Times New Roman" pitchFamily="18" charset="0"/>
              </a:rPr>
            </a:br>
            <a:r>
              <a:rPr lang="ru-RU" sz="2200" i="1" dirty="0" smtClean="0">
                <a:solidFill>
                  <a:schemeClr val="accent6">
                    <a:lumMod val="50000"/>
                  </a:schemeClr>
                </a:solidFill>
                <a:effectLst/>
                <a:latin typeface="Times New Roman" pitchFamily="18" charset="0"/>
                <a:cs typeface="Times New Roman" pitchFamily="18" charset="0"/>
              </a:rPr>
              <a:t>1.3. Виды деятельности индивидуального предпринимателя</a:t>
            </a:r>
            <a:br>
              <a:rPr lang="ru-RU" sz="2200" i="1" dirty="0" smtClean="0">
                <a:solidFill>
                  <a:schemeClr val="accent6">
                    <a:lumMod val="50000"/>
                  </a:schemeClr>
                </a:solidFill>
                <a:effectLst/>
                <a:latin typeface="Times New Roman" pitchFamily="18" charset="0"/>
                <a:cs typeface="Times New Roman" pitchFamily="18" charset="0"/>
              </a:rPr>
            </a:br>
            <a:r>
              <a:rPr lang="ru-RU" sz="2200" dirty="0" smtClean="0">
                <a:solidFill>
                  <a:schemeClr val="accent6">
                    <a:lumMod val="50000"/>
                  </a:schemeClr>
                </a:solidFill>
                <a:effectLst/>
                <a:latin typeface="Times New Roman" pitchFamily="18" charset="0"/>
                <a:cs typeface="Times New Roman" pitchFamily="18" charset="0"/>
              </a:rPr>
              <a:t/>
            </a:r>
            <a:br>
              <a:rPr lang="ru-RU" sz="2200" dirty="0" smtClean="0">
                <a:solidFill>
                  <a:schemeClr val="accent6">
                    <a:lumMod val="50000"/>
                  </a:schemeClr>
                </a:solidFill>
                <a:effectLst/>
                <a:latin typeface="Times New Roman" pitchFamily="18" charset="0"/>
                <a:cs typeface="Times New Roman" pitchFamily="18" charset="0"/>
              </a:rPr>
            </a:br>
            <a:r>
              <a:rPr lang="ru-RU" sz="2200" dirty="0" smtClean="0">
                <a:solidFill>
                  <a:schemeClr val="accent6">
                    <a:lumMod val="50000"/>
                  </a:schemeClr>
                </a:solidFill>
                <a:effectLst/>
                <a:latin typeface="Times New Roman" pitchFamily="18" charset="0"/>
                <a:cs typeface="Times New Roman" pitchFamily="18" charset="0"/>
              </a:rPr>
              <a:t/>
            </a:r>
            <a:br>
              <a:rPr lang="ru-RU" sz="2200" dirty="0" smtClean="0">
                <a:solidFill>
                  <a:schemeClr val="accent6">
                    <a:lumMod val="50000"/>
                  </a:schemeClr>
                </a:solidFill>
                <a:effectLst/>
                <a:latin typeface="Times New Roman" pitchFamily="18" charset="0"/>
                <a:cs typeface="Times New Roman" pitchFamily="18" charset="0"/>
              </a:rPr>
            </a:br>
            <a:r>
              <a:rPr lang="ru-RU" sz="2700" dirty="0" smtClean="0">
                <a:solidFill>
                  <a:schemeClr val="accent6">
                    <a:lumMod val="50000"/>
                  </a:schemeClr>
                </a:solidFill>
                <a:effectLst/>
                <a:latin typeface="Times New Roman" pitchFamily="18" charset="0"/>
                <a:cs typeface="Times New Roman" pitchFamily="18" charset="0"/>
              </a:rPr>
              <a:t>2. </a:t>
            </a:r>
            <a:r>
              <a:rPr lang="ru-RU" sz="2200" dirty="0" smtClean="0">
                <a:solidFill>
                  <a:schemeClr val="accent6">
                    <a:lumMod val="50000"/>
                  </a:schemeClr>
                </a:solidFill>
                <a:effectLst/>
                <a:latin typeface="Times New Roman" pitchFamily="18" charset="0"/>
                <a:cs typeface="Times New Roman" pitchFamily="18" charset="0"/>
              </a:rPr>
              <a:t>Преимущества и недостатки осуществления индивидуальной предпринимательской деятельности без образования юридического лица</a:t>
            </a:r>
            <a:br>
              <a:rPr lang="ru-RU" sz="2200" dirty="0" smtClean="0">
                <a:solidFill>
                  <a:schemeClr val="accent6">
                    <a:lumMod val="50000"/>
                  </a:schemeClr>
                </a:solidFill>
                <a:effectLst/>
                <a:latin typeface="Times New Roman" pitchFamily="18" charset="0"/>
                <a:cs typeface="Times New Roman" pitchFamily="18" charset="0"/>
              </a:rPr>
            </a:br>
            <a:r>
              <a:rPr lang="ru-RU" sz="2200" dirty="0" smtClean="0">
                <a:solidFill>
                  <a:schemeClr val="accent6">
                    <a:lumMod val="50000"/>
                  </a:schemeClr>
                </a:solidFill>
                <a:effectLst/>
                <a:latin typeface="Times New Roman" pitchFamily="18" charset="0"/>
                <a:cs typeface="Times New Roman" pitchFamily="18" charset="0"/>
              </a:rPr>
              <a:t/>
            </a:r>
            <a:br>
              <a:rPr lang="ru-RU" sz="2200" dirty="0" smtClean="0">
                <a:solidFill>
                  <a:schemeClr val="accent6">
                    <a:lumMod val="50000"/>
                  </a:schemeClr>
                </a:solidFill>
                <a:effectLst/>
                <a:latin typeface="Times New Roman" pitchFamily="18" charset="0"/>
                <a:cs typeface="Times New Roman" pitchFamily="18" charset="0"/>
              </a:rPr>
            </a:br>
            <a:r>
              <a:rPr lang="ru-RU" sz="2700" dirty="0" smtClean="0">
                <a:solidFill>
                  <a:schemeClr val="accent6">
                    <a:lumMod val="50000"/>
                  </a:schemeClr>
                </a:solidFill>
                <a:effectLst/>
                <a:latin typeface="Times New Roman" pitchFamily="18" charset="0"/>
                <a:cs typeface="Times New Roman" pitchFamily="18" charset="0"/>
              </a:rPr>
              <a:t>3.</a:t>
            </a:r>
            <a:r>
              <a:rPr lang="ru-RU" sz="3100" dirty="0" smtClean="0">
                <a:solidFill>
                  <a:schemeClr val="accent6">
                    <a:lumMod val="50000"/>
                  </a:schemeClr>
                </a:solidFill>
                <a:effectLst/>
                <a:latin typeface="Times New Roman" pitchFamily="18" charset="0"/>
                <a:cs typeface="Times New Roman" pitchFamily="18" charset="0"/>
              </a:rPr>
              <a:t> </a:t>
            </a:r>
            <a:r>
              <a:rPr lang="ru-RU" sz="2200" dirty="0" smtClean="0">
                <a:solidFill>
                  <a:schemeClr val="accent6">
                    <a:lumMod val="50000"/>
                  </a:schemeClr>
                </a:solidFill>
                <a:effectLst/>
                <a:latin typeface="Times New Roman" pitchFamily="18" charset="0"/>
                <a:cs typeface="Times New Roman" pitchFamily="18" charset="0"/>
              </a:rPr>
              <a:t>Незаконное предпринимательство </a:t>
            </a:r>
            <a:br>
              <a:rPr lang="ru-RU" sz="2200" dirty="0" smtClean="0">
                <a:solidFill>
                  <a:schemeClr val="accent6">
                    <a:lumMod val="50000"/>
                  </a:schemeClr>
                </a:solidFill>
                <a:effectLst/>
                <a:latin typeface="Times New Roman" pitchFamily="18" charset="0"/>
                <a:cs typeface="Times New Roman" pitchFamily="18" charset="0"/>
              </a:rPr>
            </a:br>
            <a:endParaRPr lang="ru-RU" dirty="0">
              <a:solidFill>
                <a:schemeClr val="accent6">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osinfo.org/offer/296.jpg"/>
          <p:cNvPicPr>
            <a:picLocks noChangeAspect="1" noChangeArrowheads="1"/>
          </p:cNvPicPr>
          <p:nvPr/>
        </p:nvPicPr>
        <p:blipFill>
          <a:blip r:embed="rId2"/>
          <a:srcRect/>
          <a:stretch>
            <a:fillRect/>
          </a:stretch>
        </p:blipFill>
        <p:spPr bwMode="auto">
          <a:xfrm>
            <a:off x="6000760" y="642918"/>
            <a:ext cx="2405056" cy="3786214"/>
          </a:xfrm>
          <a:prstGeom prst="rect">
            <a:avLst/>
          </a:prstGeom>
          <a:noFill/>
          <a:ln>
            <a:solidFill>
              <a:schemeClr val="tx1"/>
            </a:solidFill>
          </a:ln>
        </p:spPr>
      </p:pic>
      <p:sp>
        <p:nvSpPr>
          <p:cNvPr id="4" name="Содержимое 3"/>
          <p:cNvSpPr>
            <a:spLocks noGrp="1"/>
          </p:cNvSpPr>
          <p:nvPr>
            <p:ph sz="half" idx="1"/>
          </p:nvPr>
        </p:nvSpPr>
        <p:spPr>
          <a:xfrm>
            <a:off x="514352" y="530352"/>
            <a:ext cx="5414970" cy="5256102"/>
          </a:xfrm>
        </p:spPr>
        <p:txBody>
          <a:bodyPr>
            <a:normAutofit lnSpcReduction="10000"/>
          </a:bodyPr>
          <a:lstStyle/>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r>
              <a:rPr lang="ru-RU" sz="2800" b="1" dirty="0" smtClean="0">
                <a:solidFill>
                  <a:srgbClr val="FF0000"/>
                </a:solidFill>
                <a:latin typeface="Times New Roman" pitchFamily="18" charset="0"/>
                <a:cs typeface="Times New Roman" pitchFamily="18" charset="0"/>
              </a:rPr>
              <a:t>Каждый имеет право на свободное использование своих способностей и имущества для предпринимательской и иной не запрещённой законом экономической деятельности.</a:t>
            </a:r>
          </a:p>
          <a:p>
            <a:pPr>
              <a:buNone/>
            </a:pPr>
            <a:endParaRPr lang="ru-RU" sz="2800" b="1" u="sng" dirty="0" smtClean="0">
              <a:latin typeface="Times New Roman" pitchFamily="18" charset="0"/>
              <a:cs typeface="Times New Roman" pitchFamily="18" charset="0"/>
            </a:endParaRPr>
          </a:p>
          <a:p>
            <a:pPr>
              <a:buNone/>
            </a:pPr>
            <a:endParaRPr lang="ru-RU" sz="2800" b="1" u="sng" dirty="0" smtClean="0">
              <a:latin typeface="Times New Roman" pitchFamily="18" charset="0"/>
              <a:cs typeface="Times New Roman" pitchFamily="18" charset="0"/>
            </a:endParaRPr>
          </a:p>
          <a:p>
            <a:pPr>
              <a:buNone/>
            </a:pPr>
            <a:endParaRPr lang="ru-RU" sz="2800" b="1" u="sng" dirty="0" smtClean="0">
              <a:latin typeface="Times New Roman" pitchFamily="18" charset="0"/>
              <a:cs typeface="Times New Roman" pitchFamily="18" charset="0"/>
            </a:endParaRPr>
          </a:p>
          <a:p>
            <a:pPr algn="r">
              <a:buNone/>
            </a:pPr>
            <a:r>
              <a:rPr lang="ru-RU" sz="2400" b="1" i="1" u="sng" dirty="0" smtClean="0">
                <a:solidFill>
                  <a:srgbClr val="FF0000"/>
                </a:solidFill>
                <a:latin typeface="Times New Roman" pitchFamily="18" charset="0"/>
                <a:cs typeface="Times New Roman" pitchFamily="18" charset="0"/>
              </a:rPr>
              <a:t>Статья 34 Конституции РФ</a:t>
            </a:r>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2909</TotalTime>
  <Words>1017</Words>
  <Application>Microsoft Office PowerPoint</Application>
  <PresentationFormat>Экран (4:3)</PresentationFormat>
  <Paragraphs>290</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Аспект</vt:lpstr>
      <vt:lpstr>    </vt:lpstr>
      <vt:lpstr>Презентация PowerPoint</vt:lpstr>
      <vt:lpstr>Презентация PowerPoint</vt:lpstr>
      <vt:lpstr>Презентация PowerPoint</vt:lpstr>
      <vt:lpstr>Презентация PowerPoint</vt:lpstr>
      <vt:lpstr>Презентация PowerPoint</vt:lpstr>
      <vt:lpstr> </vt:lpstr>
      <vt:lpstr>              Вопросы занятия:  1. Правовой статус индивидуального предпринимателя (ПБОЮЛ)  1.1. Основные нормативно-правовые акты,  закрепляющие статус ИП  1.2. Государственная регистрация права  на занятие индивидуальной предпринимательской деятельностью 1.3. Виды деятельности индивидуального предпринимателя   2. Преимущества и недостатки осуществления индивидуальной предпринимательской деятельности без образования юридического лица  3. Незаконное предпринимательство  </vt:lpstr>
      <vt:lpstr>Презентация PowerPoint</vt:lpstr>
      <vt:lpstr>Предпринимательской деятельностью могут заниматься только дееспособные граждане! </vt:lpstr>
      <vt:lpstr> На основании письменного согласия родителей,  заверенного нотариально, несовершеннолетние граждане могут заниматься индивидуальной предпринимательской деятельностью с 14 лет. </vt:lpstr>
      <vt:lpstr>Закон РФ «О конкуренции и ограничении монополистической деятельности на товарных рынках»</vt:lpstr>
      <vt:lpstr>Презентация PowerPoint</vt:lpstr>
      <vt:lpstr>  Индивидуальный предприниматель (ИП) =  Предприниматель без образования юридического лица (ПБОЮЛ)</vt:lpstr>
      <vt:lpstr>Презентация PowerPoint</vt:lpstr>
      <vt:lpstr>Презентация PowerPoint</vt:lpstr>
      <vt:lpstr>Презентация PowerPoint</vt:lpstr>
      <vt:lpstr>       Государственный реестр формируется  и ведется на муниципальном, региональном и федеральном уровнях  Федеральной налоговой службой и ее территориальными органами          </vt:lpstr>
      <vt:lpstr>Презентация PowerPoint</vt:lpstr>
      <vt:lpstr>Презентация PowerPoint</vt:lpstr>
      <vt:lpstr>Презентация PowerPoint</vt:lpstr>
      <vt:lpstr>Презентация PowerPoint</vt:lpstr>
      <vt:lpstr>Индивидуальные предприниматели, так же, как и юридические лица, вправе заниматься любыми видами предпринимательской деятельности, не запрещенными для них законом, и совершать от своего имени любые разрешенные законом сделки, использовать наемный труд!</vt:lpstr>
      <vt:lpstr>Презентация PowerPoint</vt:lpstr>
      <vt:lpstr>Презентация PowerPoint</vt:lpstr>
      <vt:lpstr>Основные отличия правового положения ИП и юридического лица на примере ООО   </vt:lpstr>
      <vt:lpstr>Презентация PowerPoint</vt:lpstr>
      <vt:lpstr>Презентация PowerPoint</vt:lpstr>
      <vt:lpstr>Презентация PowerPoint</vt:lpstr>
      <vt:lpstr>Презентация PowerPoint</vt:lpstr>
      <vt:lpstr>2 вариант    1.  Как правильно сегодня называть гражданина, осуществляющего индивидуальную предпринимательскую деятельность без образования юридического лица? А) ПБОЮЛ Б) ИП В) ЧП  2.  ИП может использовать полученную прибыль… А) по собственному усмотрению в любое время Б) после уплаты налогов и взносов во внебюджетные фонды В) только по истечении одного месяца работы  3. Государственную регистрацию права на осуществление предпринимательской деятельности проводят территориальные органы… А) ФМС Б) ФТС В) ФНС 4. Индивидуальный предприниматель может осуществлять… А) абсолютно любые виды деятельности, получив необходимую для этого лицензию Б) только виды деятельности, незапрещённые для ИП В) виды   деятельности такие же, как и установленные для  юридических лиц. 5. Индивидуальный предприниматель, в соответствии с  Налоговым кодексом РФ встает на учёт в налоговом органе… А) по месту своего жительства Б)  по месту нахождения имущества, необходимого для осуществления предпринимательской деятельности В) независимо от своего местожительства, поскольку имеет свободу выбора.   </vt:lpstr>
      <vt:lpstr>Презентация PowerPoint</vt:lpstr>
      <vt:lpstr>  2 вариант    1.  Как правильно сегодня называть гражданина, осуществляющего индивидуальную предпринимательскую деятельность без образования юридического лица? Б) ИП 2.  ИП может использовать полученную прибыль… А) по собственному усмотрению в любое время  3. Государственную регистрацию права на осуществление предпринимательской деятельности проводят территориальные органы… В) ФНС 4. Индивидуальный предприниматель может осуществлять… Б) только виды деятельности, незапрещённые для ИП 5. Индивидуальный предприниматель, в соответствии с  Налоговым кодексом РФ встает на учёт в налоговом органе… А) по месту своего жительства      </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Admin</cp:lastModifiedBy>
  <cp:revision>247</cp:revision>
  <dcterms:created xsi:type="dcterms:W3CDTF">2013-10-02T07:29:29Z</dcterms:created>
  <dcterms:modified xsi:type="dcterms:W3CDTF">2014-01-05T09:41:21Z</dcterms:modified>
</cp:coreProperties>
</file>