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65" r:id="rId5"/>
    <p:sldId id="266" r:id="rId6"/>
    <p:sldId id="259" r:id="rId7"/>
    <p:sldId id="267" r:id="rId8"/>
    <p:sldId id="260" r:id="rId9"/>
    <p:sldId id="281" r:id="rId10"/>
    <p:sldId id="261" r:id="rId11"/>
    <p:sldId id="262" r:id="rId12"/>
    <p:sldId id="263" r:id="rId13"/>
    <p:sldId id="264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82" r:id="rId26"/>
    <p:sldId id="279" r:id="rId27"/>
    <p:sldId id="283" r:id="rId2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4704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к уроку по зарубежной литературе в 9 классе</a:t>
            </a:r>
            <a:br>
              <a:rPr lang="ru-RU" sz="3200" b="1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1240" y="1844824"/>
            <a:ext cx="8568952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66"/>
                </a:solidFill>
              </a:rPr>
              <a:t>Данте Алигьери </a:t>
            </a:r>
            <a:r>
              <a:rPr lang="ru-RU" sz="3200" b="1" dirty="0">
                <a:solidFill>
                  <a:srgbClr val="000066"/>
                </a:solidFill>
              </a:rPr>
              <a:t>.</a:t>
            </a:r>
            <a:r>
              <a:rPr lang="ru-RU" sz="3200" b="1" dirty="0" smtClean="0">
                <a:solidFill>
                  <a:srgbClr val="000066"/>
                </a:solidFill>
              </a:rPr>
              <a:t>«Божественная </a:t>
            </a:r>
            <a:r>
              <a:rPr lang="ru-RU" sz="3200" b="1" dirty="0">
                <a:solidFill>
                  <a:srgbClr val="000066"/>
                </a:solidFill>
              </a:rPr>
              <a:t>К</a:t>
            </a:r>
            <a:r>
              <a:rPr lang="ru-RU" sz="3200" b="1" dirty="0" smtClean="0">
                <a:solidFill>
                  <a:srgbClr val="000066"/>
                </a:solidFill>
              </a:rPr>
              <a:t>омедия»</a:t>
            </a:r>
          </a:p>
          <a:p>
            <a:r>
              <a:rPr lang="ru-RU" sz="1600" b="1" dirty="0" smtClean="0">
                <a:solidFill>
                  <a:srgbClr val="000066"/>
                </a:solidFill>
              </a:rPr>
              <a:t>                      «Земную </a:t>
            </a:r>
            <a:r>
              <a:rPr lang="ru-RU" sz="1600" b="1" dirty="0">
                <a:solidFill>
                  <a:srgbClr val="000066"/>
                </a:solidFill>
              </a:rPr>
              <a:t>жизнь пройдя до половины,</a:t>
            </a:r>
          </a:p>
          <a:p>
            <a:r>
              <a:rPr lang="ru-RU" sz="1600" b="1" dirty="0">
                <a:solidFill>
                  <a:srgbClr val="000066"/>
                </a:solidFill>
              </a:rPr>
              <a:t>                      Я очутился в сумрачном лесу,</a:t>
            </a:r>
          </a:p>
          <a:p>
            <a:r>
              <a:rPr lang="ru-RU" sz="1600" b="1" dirty="0">
                <a:solidFill>
                  <a:srgbClr val="000066"/>
                </a:solidFill>
              </a:rPr>
              <a:t>                      Утратив правый путь во тьме долины.</a:t>
            </a:r>
          </a:p>
          <a:p>
            <a:endParaRPr lang="ru-RU" sz="1600" b="1" dirty="0">
              <a:solidFill>
                <a:srgbClr val="000066"/>
              </a:solidFill>
            </a:endParaRPr>
          </a:p>
          <a:p>
            <a:r>
              <a:rPr lang="ru-RU" sz="1600" b="1" dirty="0">
                <a:solidFill>
                  <a:srgbClr val="000066"/>
                </a:solidFill>
              </a:rPr>
              <a:t>                    </a:t>
            </a:r>
            <a:r>
              <a:rPr lang="ru-RU" sz="1600" b="1" dirty="0" smtClean="0">
                <a:solidFill>
                  <a:srgbClr val="000066"/>
                </a:solidFill>
              </a:rPr>
              <a:t> </a:t>
            </a:r>
            <a:r>
              <a:rPr lang="ru-RU" sz="1600" b="1" dirty="0">
                <a:solidFill>
                  <a:srgbClr val="000066"/>
                </a:solidFill>
              </a:rPr>
              <a:t>Каков он был, о, как произнесу,</a:t>
            </a:r>
          </a:p>
          <a:p>
            <a:r>
              <a:rPr lang="ru-RU" sz="1600" b="1" dirty="0">
                <a:solidFill>
                  <a:srgbClr val="000066"/>
                </a:solidFill>
              </a:rPr>
              <a:t>                      Тот дикий лес, дремучий и грозящий,</a:t>
            </a:r>
          </a:p>
          <a:p>
            <a:r>
              <a:rPr lang="ru-RU" sz="1600" b="1" dirty="0">
                <a:solidFill>
                  <a:srgbClr val="000066"/>
                </a:solidFill>
              </a:rPr>
              <a:t>                      Чей давний ужас в памяти несу!</a:t>
            </a:r>
          </a:p>
          <a:p>
            <a:endParaRPr lang="ru-RU" sz="1600" b="1" dirty="0">
              <a:solidFill>
                <a:srgbClr val="000066"/>
              </a:solidFill>
            </a:endParaRPr>
          </a:p>
          <a:p>
            <a:r>
              <a:rPr lang="ru-RU" sz="1600" b="1" dirty="0">
                <a:solidFill>
                  <a:srgbClr val="000066"/>
                </a:solidFill>
              </a:rPr>
              <a:t>                    </a:t>
            </a:r>
            <a:r>
              <a:rPr lang="ru-RU" sz="1600" b="1" dirty="0" smtClean="0">
                <a:solidFill>
                  <a:srgbClr val="000066"/>
                </a:solidFill>
              </a:rPr>
              <a:t>Так </a:t>
            </a:r>
            <a:r>
              <a:rPr lang="ru-RU" sz="1600" b="1" dirty="0">
                <a:solidFill>
                  <a:srgbClr val="000066"/>
                </a:solidFill>
              </a:rPr>
              <a:t>горек он, что смерть едва ль не слаще.</a:t>
            </a:r>
          </a:p>
          <a:p>
            <a:r>
              <a:rPr lang="ru-RU" sz="1600" b="1" dirty="0">
                <a:solidFill>
                  <a:srgbClr val="000066"/>
                </a:solidFill>
              </a:rPr>
              <a:t>                      Но, благо в нем обретши навсегда,</a:t>
            </a:r>
          </a:p>
          <a:p>
            <a:r>
              <a:rPr lang="ru-RU" sz="1600" b="1" dirty="0">
                <a:solidFill>
                  <a:srgbClr val="000066"/>
                </a:solidFill>
              </a:rPr>
              <a:t>                      Скажу про все, что видел в этой чаще.</a:t>
            </a:r>
          </a:p>
          <a:p>
            <a:endParaRPr lang="ru-RU" sz="1600" b="1" dirty="0">
              <a:solidFill>
                <a:srgbClr val="000066"/>
              </a:solidFill>
            </a:endParaRPr>
          </a:p>
          <a:p>
            <a:r>
              <a:rPr lang="ru-RU" sz="1600" b="1" dirty="0">
                <a:solidFill>
                  <a:srgbClr val="000066"/>
                </a:solidFill>
              </a:rPr>
              <a:t>                   </a:t>
            </a:r>
            <a:r>
              <a:rPr lang="ru-RU" sz="1600" b="1" dirty="0" smtClean="0">
                <a:solidFill>
                  <a:srgbClr val="000066"/>
                </a:solidFill>
              </a:rPr>
              <a:t> </a:t>
            </a:r>
            <a:r>
              <a:rPr lang="ru-RU" sz="1600" b="1" dirty="0">
                <a:solidFill>
                  <a:srgbClr val="000066"/>
                </a:solidFill>
              </a:rPr>
              <a:t>Не помню сам, как я вошел туда,</a:t>
            </a:r>
          </a:p>
          <a:p>
            <a:r>
              <a:rPr lang="ru-RU" sz="1600" b="1" dirty="0">
                <a:solidFill>
                  <a:srgbClr val="000066"/>
                </a:solidFill>
              </a:rPr>
              <a:t>                      Настолько сон меня опутал ложью,</a:t>
            </a:r>
          </a:p>
          <a:p>
            <a:r>
              <a:rPr lang="ru-RU" sz="1600" b="1" dirty="0">
                <a:solidFill>
                  <a:srgbClr val="000066"/>
                </a:solidFill>
              </a:rPr>
              <a:t>                      Когда я сбился с верного </a:t>
            </a:r>
            <a:r>
              <a:rPr lang="ru-RU" sz="1600" b="1" dirty="0" smtClean="0">
                <a:solidFill>
                  <a:srgbClr val="000066"/>
                </a:solidFill>
              </a:rPr>
              <a:t>следа».</a:t>
            </a:r>
            <a:endParaRPr lang="ru-RU" sz="1600" b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98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0">
        <p:sndAc>
          <p:endSnd/>
        </p:sndAc>
      </p:transition>
    </mc:Choice>
    <mc:Fallback xmlns="">
      <p:transition spd="slow"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0066"/>
                </a:solidFill>
              </a:rPr>
              <a:t>Концепция Ада в «Божественной </a:t>
            </a:r>
            <a:r>
              <a:rPr lang="ru-RU" sz="3600" b="1" dirty="0" smtClean="0">
                <a:solidFill>
                  <a:srgbClr val="000066"/>
                </a:solidFill>
              </a:rPr>
              <a:t>Комедии». Первый круг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817" y="1984544"/>
            <a:ext cx="842493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1-й круг (Лимб). Некрещёные младенцы и добродетельные нехристиане</a:t>
            </a:r>
            <a:r>
              <a:rPr lang="ru-RU" b="1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Страж: Харон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Томящиеся: Некрещёные младенцы и добродетельные нехристиане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/>
              <a:t>Вид наказания: Безбольная </a:t>
            </a:r>
            <a:r>
              <a:rPr lang="ru-RU" b="1" dirty="0" smtClean="0"/>
              <a:t>скорбь</a:t>
            </a:r>
          </a:p>
          <a:p>
            <a:pPr marL="285750" indent="-285750" algn="ctr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Здесь находятся: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 smtClean="0">
                <a:solidFill>
                  <a:srgbClr val="FF0000"/>
                </a:solidFill>
              </a:rPr>
              <a:t>Величайшие </a:t>
            </a:r>
            <a:r>
              <a:rPr lang="ru-RU" b="1" i="1" dirty="0">
                <a:solidFill>
                  <a:srgbClr val="FF0000"/>
                </a:solidFill>
              </a:rPr>
              <a:t>поэты древности — Гомер, Гораций, Овидий, Вергилий, </a:t>
            </a:r>
            <a:r>
              <a:rPr lang="ru-RU" b="1" i="1" dirty="0" err="1">
                <a:solidFill>
                  <a:srgbClr val="FF0000"/>
                </a:solidFill>
              </a:rPr>
              <a:t>Лукан</a:t>
            </a:r>
            <a:r>
              <a:rPr lang="ru-RU" b="1" i="1" dirty="0">
                <a:solidFill>
                  <a:srgbClr val="FF0000"/>
                </a:solidFill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rgbClr val="00B050"/>
                </a:solidFill>
              </a:rPr>
              <a:t>Римские и греческие герои — Электра, Гектор, Эней, Цезарь, </a:t>
            </a:r>
            <a:r>
              <a:rPr lang="ru-RU" b="1" i="1" dirty="0" err="1">
                <a:solidFill>
                  <a:srgbClr val="00B050"/>
                </a:solidFill>
              </a:rPr>
              <a:t>Пентесилея</a:t>
            </a:r>
            <a:r>
              <a:rPr lang="ru-RU" b="1" i="1" dirty="0">
                <a:solidFill>
                  <a:srgbClr val="00B050"/>
                </a:solidFill>
              </a:rPr>
              <a:t>, </a:t>
            </a:r>
            <a:r>
              <a:rPr lang="ru-RU" b="1" i="1" dirty="0" smtClean="0">
                <a:solidFill>
                  <a:srgbClr val="00B050"/>
                </a:solidFill>
              </a:rPr>
              <a:t>царица </a:t>
            </a:r>
            <a:r>
              <a:rPr lang="ru-RU" b="1" i="1" dirty="0" err="1" smtClean="0">
                <a:solidFill>
                  <a:srgbClr val="00B050"/>
                </a:solidFill>
              </a:rPr>
              <a:t>амазонок,Камилла</a:t>
            </a:r>
            <a:r>
              <a:rPr lang="ru-RU" b="1" i="1" dirty="0">
                <a:solidFill>
                  <a:srgbClr val="00B050"/>
                </a:solidFill>
              </a:rPr>
              <a:t>, </a:t>
            </a:r>
            <a:r>
              <a:rPr lang="ru-RU" b="1" i="1" dirty="0" err="1">
                <a:solidFill>
                  <a:srgbClr val="00B050"/>
                </a:solidFill>
              </a:rPr>
              <a:t>Лавиния</a:t>
            </a:r>
            <a:r>
              <a:rPr lang="ru-RU" b="1" i="1" dirty="0">
                <a:solidFill>
                  <a:srgbClr val="00B050"/>
                </a:solidFill>
              </a:rPr>
              <a:t> с отцом </a:t>
            </a:r>
            <a:r>
              <a:rPr lang="ru-RU" b="1" i="1" dirty="0" err="1">
                <a:solidFill>
                  <a:srgbClr val="00B050"/>
                </a:solidFill>
              </a:rPr>
              <a:t>Латином</a:t>
            </a:r>
            <a:r>
              <a:rPr lang="ru-RU" b="1" i="1" dirty="0">
                <a:solidFill>
                  <a:srgbClr val="00B050"/>
                </a:solidFill>
              </a:rPr>
              <a:t>, </a:t>
            </a:r>
            <a:r>
              <a:rPr lang="ru-RU" b="1" i="1" dirty="0" smtClean="0">
                <a:solidFill>
                  <a:srgbClr val="00B050"/>
                </a:solidFill>
              </a:rPr>
              <a:t>Брут</a:t>
            </a:r>
            <a:r>
              <a:rPr lang="ru-RU" b="1" i="1" dirty="0">
                <a:solidFill>
                  <a:srgbClr val="00B050"/>
                </a:solidFill>
              </a:rPr>
              <a:t>, Юлия (жена Помпея), </a:t>
            </a:r>
            <a:r>
              <a:rPr lang="ru-RU" b="1" i="1" dirty="0" smtClean="0">
                <a:solidFill>
                  <a:srgbClr val="00B050"/>
                </a:solidFill>
              </a:rPr>
              <a:t> </a:t>
            </a:r>
            <a:r>
              <a:rPr lang="ru-RU" b="1" i="1" dirty="0">
                <a:solidFill>
                  <a:srgbClr val="00B050"/>
                </a:solidFill>
              </a:rPr>
              <a:t>Лукреция (обесчещенная царским сыном </a:t>
            </a:r>
            <a:r>
              <a:rPr lang="ru-RU" b="1" i="1" dirty="0" err="1">
                <a:solidFill>
                  <a:srgbClr val="00B050"/>
                </a:solidFill>
              </a:rPr>
              <a:t>Секстом</a:t>
            </a:r>
            <a:r>
              <a:rPr lang="ru-RU" b="1" i="1" dirty="0">
                <a:solidFill>
                  <a:srgbClr val="00B050"/>
                </a:solidFill>
              </a:rPr>
              <a:t> Тарквинием</a:t>
            </a:r>
            <a:r>
              <a:rPr lang="ru-RU" b="1" i="1" dirty="0" smtClean="0">
                <a:solidFill>
                  <a:srgbClr val="00B050"/>
                </a:solidFill>
              </a:rPr>
              <a:t>).</a:t>
            </a:r>
            <a:endParaRPr lang="ru-RU" b="1" i="1" dirty="0">
              <a:solidFill>
                <a:srgbClr val="00B05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Ученые, поэты и врачи — Аристотель, Сократ, Платон, Демокрит, Диоген, Фалес, Анаксагор, Зенон, Эмпедокл, Гераклит,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>
                <a:solidFill>
                  <a:schemeClr val="accent5">
                    <a:lumMod val="50000"/>
                  </a:schemeClr>
                </a:solidFill>
              </a:rPr>
              <a:t>Сенека, Орфей, Лин, Марк Туллий Цицерон, Евклид, Птолемей, Гиппократ, Гален,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Авиценна…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4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Второй круг «Ада»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026" name="Picture 2" descr="C:\Documents and Settings\Admin\Рабочий стол\Botticelli_ChartOfDantesHel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262821" cy="227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638575" y="1556792"/>
            <a:ext cx="52565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2-ой круг </a:t>
            </a:r>
            <a:r>
              <a:rPr lang="ru-RU" sz="2400" b="1" dirty="0" smtClean="0">
                <a:solidFill>
                  <a:srgbClr val="FF0000"/>
                </a:solidFill>
              </a:rPr>
              <a:t>«Похоть»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C00000"/>
                </a:solidFill>
              </a:rPr>
              <a:t>Страж</a:t>
            </a:r>
            <a:r>
              <a:rPr lang="ru-RU" sz="2400" b="1" dirty="0">
                <a:solidFill>
                  <a:srgbClr val="C00000"/>
                </a:solidFill>
              </a:rPr>
              <a:t>:</a:t>
            </a:r>
            <a:r>
              <a:rPr lang="ru-RU" sz="2400" b="1" dirty="0">
                <a:solidFill>
                  <a:srgbClr val="000066"/>
                </a:solidFill>
              </a:rPr>
              <a:t> Минос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B050"/>
                </a:solidFill>
              </a:rPr>
              <a:t>Томящиеся:</a:t>
            </a:r>
            <a:r>
              <a:rPr lang="ru-RU" sz="2400" b="1" dirty="0">
                <a:solidFill>
                  <a:srgbClr val="000066"/>
                </a:solidFill>
              </a:rPr>
              <a:t> Сладострастники (блудники и прелюбодеи, просто страстные любовники)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7030A0"/>
                </a:solidFill>
              </a:rPr>
              <a:t>Вид наказания: </a:t>
            </a:r>
            <a:r>
              <a:rPr lang="ru-RU" sz="2400" b="1" dirty="0">
                <a:solidFill>
                  <a:srgbClr val="000066"/>
                </a:solidFill>
              </a:rPr>
              <a:t>Кручение и истязание </a:t>
            </a:r>
            <a:r>
              <a:rPr lang="ru-RU" sz="2400" b="1" dirty="0" smtClean="0">
                <a:solidFill>
                  <a:srgbClr val="000066"/>
                </a:solidFill>
              </a:rPr>
              <a:t>бурей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0066"/>
                </a:solidFill>
              </a:rPr>
              <a:t>Здесь находятся</a:t>
            </a:r>
            <a:r>
              <a:rPr lang="ru-RU" sz="2400" b="1" dirty="0" smtClean="0">
                <a:solidFill>
                  <a:srgbClr val="000066"/>
                </a:solidFill>
              </a:rPr>
              <a:t>: Семирамида</a:t>
            </a:r>
            <a:r>
              <a:rPr lang="ru-RU" sz="2400" b="1" dirty="0">
                <a:solidFill>
                  <a:srgbClr val="000066"/>
                </a:solidFill>
              </a:rPr>
              <a:t>, </a:t>
            </a:r>
            <a:r>
              <a:rPr lang="ru-RU" sz="2400" b="1" dirty="0" err="1">
                <a:solidFill>
                  <a:srgbClr val="000066"/>
                </a:solidFill>
              </a:rPr>
              <a:t>Дидона</a:t>
            </a:r>
            <a:r>
              <a:rPr lang="ru-RU" sz="2400" b="1" dirty="0">
                <a:solidFill>
                  <a:srgbClr val="000066"/>
                </a:solidFill>
              </a:rPr>
              <a:t>, Клеопатра, Елена Прекрасная, Ахилл, Парис, Тристан; Франческа и Паоло, Мессалина</a:t>
            </a:r>
            <a:endParaRPr lang="ru-RU" sz="1600" b="1" dirty="0">
              <a:solidFill>
                <a:srgbClr val="000066"/>
              </a:solidFill>
            </a:endParaRPr>
          </a:p>
        </p:txBody>
      </p:sp>
      <p:pic>
        <p:nvPicPr>
          <p:cNvPr id="1028" name="Picture 4" descr="Сандро Боттичелли. Ад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99037"/>
            <a:ext cx="369931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9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Третий круг «Ада».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3968" y="1688069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66"/>
                </a:solidFill>
              </a:rPr>
              <a:t>Страж: Цербер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66"/>
                </a:solidFill>
              </a:rPr>
              <a:t>Томящиеся: Чревоугодники, обжоры и гурманы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>
                <a:solidFill>
                  <a:srgbClr val="000066"/>
                </a:solidFill>
              </a:rPr>
              <a:t>Вид наказания: Гниение под солнцем и </a:t>
            </a:r>
            <a:r>
              <a:rPr lang="ru-RU" b="1" dirty="0" smtClean="0">
                <a:solidFill>
                  <a:srgbClr val="000066"/>
                </a:solidFill>
              </a:rPr>
              <a:t>дождём. Кручение </a:t>
            </a:r>
            <a:r>
              <a:rPr lang="ru-RU" b="1" dirty="0">
                <a:solidFill>
                  <a:srgbClr val="000066"/>
                </a:solidFill>
              </a:rPr>
              <a:t>и истязание ураганом, удары душ о скалы преисподней</a:t>
            </a:r>
            <a:endParaRPr lang="ru-RU" b="1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0066"/>
                </a:solidFill>
              </a:rPr>
              <a:t>Здесь находится </a:t>
            </a:r>
            <a:r>
              <a:rPr lang="ru-RU" b="1" dirty="0" err="1" smtClean="0">
                <a:solidFill>
                  <a:srgbClr val="000066"/>
                </a:solidFill>
              </a:rPr>
              <a:t>Чакко</a:t>
            </a:r>
            <a:r>
              <a:rPr lang="ru-RU" b="1" dirty="0" smtClean="0">
                <a:solidFill>
                  <a:srgbClr val="000066"/>
                </a:solidFill>
              </a:rPr>
              <a:t>, житель Флоренции, прожорливее которого не было никогда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 smtClean="0">
              <a:solidFill>
                <a:srgbClr val="000066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2050" name="Picture 2" descr="Цербер - информация о существе из бесплатной онлайн ролевой игры (RPG) Легенда: Наследие Драконо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" y="1484784"/>
            <a:ext cx="4386039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316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</a:rPr>
              <a:t>Четвертый круг «Ада».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3074" name="Picture 2" descr="https://upload.wikimedia.org/wikipedia/commons/thumb/8/88/Blake_Plutus_Inferno_7_1-15.jpg/200px-Blake_Plutus_Inferno_7_1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3" y="1725372"/>
            <a:ext cx="3046809" cy="435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206084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Страж: Плутос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Томящиеся: Скупцы и расточители (неумение совершать разумные траты)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000" b="1" dirty="0">
                <a:solidFill>
                  <a:srgbClr val="000066"/>
                </a:solidFill>
              </a:rPr>
              <a:t>Вид наказания: Стенка-на-стенку (вечный спор) Перетаскивание с места на место огромных тяжестей; души, столкнувшись друг с другом, вступают в яростный бой</a:t>
            </a:r>
          </a:p>
        </p:txBody>
      </p:sp>
    </p:spTree>
    <p:extLst>
      <p:ext uri="{BB962C8B-B14F-4D97-AF65-F5344CB8AC3E}">
        <p14:creationId xmlns:p14="http://schemas.microsoft.com/office/powerpoint/2010/main" val="313805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</a:rPr>
              <a:t>Пятый круг «Ада».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60032" y="1988840"/>
            <a:ext cx="41764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0066"/>
                </a:solidFill>
              </a:rPr>
              <a:t>Вечная драка в грязном болоте Стикс, где дном служат тела </a:t>
            </a:r>
            <a:r>
              <a:rPr lang="ru-RU" sz="1600" b="1" dirty="0" smtClean="0">
                <a:solidFill>
                  <a:srgbClr val="000066"/>
                </a:solidFill>
              </a:rPr>
              <a:t>скучающих.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0066"/>
                </a:solidFill>
              </a:rPr>
              <a:t>Довольно-таки </a:t>
            </a:r>
            <a:r>
              <a:rPr lang="ru-RU" sz="1600" b="1" dirty="0">
                <a:solidFill>
                  <a:srgbClr val="000066"/>
                </a:solidFill>
              </a:rPr>
              <a:t>мрачное и угрюмое место, охраняемое самим сыном Ареса. Зовут </a:t>
            </a:r>
            <a:r>
              <a:rPr lang="ru-RU" sz="1600" b="1" dirty="0" smtClean="0">
                <a:solidFill>
                  <a:srgbClr val="000066"/>
                </a:solidFill>
              </a:rPr>
              <a:t>его </a:t>
            </a:r>
            <a:r>
              <a:rPr lang="ru-RU" sz="1600" b="1" dirty="0" err="1">
                <a:solidFill>
                  <a:srgbClr val="000066"/>
                </a:solidFill>
              </a:rPr>
              <a:t>Флегий</a:t>
            </a:r>
            <a:r>
              <a:rPr lang="ru-RU" sz="1600" b="1" dirty="0">
                <a:solidFill>
                  <a:srgbClr val="000066"/>
                </a:solidFill>
              </a:rPr>
              <a:t>. За то </a:t>
            </a:r>
            <a:r>
              <a:rPr lang="ru-RU" sz="1600" b="1" dirty="0" smtClean="0">
                <a:solidFill>
                  <a:srgbClr val="000066"/>
                </a:solidFill>
              </a:rPr>
              <a:t>,что </a:t>
            </a:r>
            <a:r>
              <a:rPr lang="ru-RU" sz="1600" b="1" dirty="0">
                <a:solidFill>
                  <a:srgbClr val="000066"/>
                </a:solidFill>
              </a:rPr>
              <a:t>при жизни </a:t>
            </a:r>
            <a:r>
              <a:rPr lang="ru-RU" sz="1600" b="1" dirty="0" err="1">
                <a:solidFill>
                  <a:srgbClr val="000066"/>
                </a:solidFill>
              </a:rPr>
              <a:t>Флегий</a:t>
            </a:r>
            <a:r>
              <a:rPr lang="ru-RU" sz="1600" b="1" dirty="0">
                <a:solidFill>
                  <a:srgbClr val="000066"/>
                </a:solidFill>
              </a:rPr>
              <a:t> сжег храм </a:t>
            </a:r>
            <a:r>
              <a:rPr lang="ru-RU" sz="1600" b="1" dirty="0" smtClean="0">
                <a:solidFill>
                  <a:srgbClr val="000066"/>
                </a:solidFill>
              </a:rPr>
              <a:t>Аполлона, </a:t>
            </a:r>
            <a:r>
              <a:rPr lang="ru-RU" sz="1600" b="1" dirty="0">
                <a:solidFill>
                  <a:srgbClr val="000066"/>
                </a:solidFill>
              </a:rPr>
              <a:t>его мучает вечный голод в аду. </a:t>
            </a:r>
            <a:r>
              <a:rPr lang="ru-RU" sz="1600" b="1" dirty="0" smtClean="0">
                <a:solidFill>
                  <a:srgbClr val="000066"/>
                </a:solidFill>
              </a:rPr>
              <a:t> Чтобы </a:t>
            </a:r>
            <a:r>
              <a:rPr lang="ru-RU" sz="1600" b="1" dirty="0">
                <a:solidFill>
                  <a:srgbClr val="000066"/>
                </a:solidFill>
              </a:rPr>
              <a:t>попасть в</a:t>
            </a:r>
            <a:r>
              <a:rPr lang="ru-RU" sz="1600" b="1" dirty="0" smtClean="0">
                <a:solidFill>
                  <a:srgbClr val="000066"/>
                </a:solidFill>
              </a:rPr>
              <a:t> </a:t>
            </a:r>
            <a:r>
              <a:rPr lang="ru-RU" sz="1600" b="1" dirty="0">
                <a:solidFill>
                  <a:srgbClr val="000066"/>
                </a:solidFill>
              </a:rPr>
              <a:t>5 круг </a:t>
            </a:r>
            <a:r>
              <a:rPr lang="ru-RU" sz="1600" b="1" dirty="0" smtClean="0">
                <a:solidFill>
                  <a:srgbClr val="000066"/>
                </a:solidFill>
              </a:rPr>
              <a:t>ада, </a:t>
            </a:r>
            <a:r>
              <a:rPr lang="ru-RU" sz="1600" b="1" dirty="0">
                <a:solidFill>
                  <a:srgbClr val="000066"/>
                </a:solidFill>
              </a:rPr>
              <a:t>нужно быть очень гневным, ленивым или унылым. А лучше все сразу! Пошел - убил кучу народу, поленился убирать трупы и загрустил. </a:t>
            </a:r>
            <a:r>
              <a:rPr lang="ru-RU" sz="1600" b="1" dirty="0" smtClean="0">
                <a:solidFill>
                  <a:srgbClr val="000066"/>
                </a:solidFill>
              </a:rPr>
              <a:t> </a:t>
            </a:r>
            <a:r>
              <a:rPr lang="ru-RU" sz="1600" b="1" dirty="0">
                <a:solidFill>
                  <a:srgbClr val="000066"/>
                </a:solidFill>
              </a:rPr>
              <a:t>Так вот, в</a:t>
            </a:r>
            <a:r>
              <a:rPr lang="ru-RU" sz="1600" b="1" dirty="0" smtClean="0">
                <a:solidFill>
                  <a:srgbClr val="000066"/>
                </a:solidFill>
              </a:rPr>
              <a:t> </a:t>
            </a:r>
            <a:r>
              <a:rPr lang="ru-RU" sz="1600" b="1" dirty="0">
                <a:solidFill>
                  <a:srgbClr val="000066"/>
                </a:solidFill>
              </a:rPr>
              <a:t>пятом кругу ада происходит вечная драка. Место драки - болото Стикс. Самое мрачное в той реке - дно. Оно состоит из тех </a:t>
            </a:r>
            <a:r>
              <a:rPr lang="ru-RU" sz="1600" b="1" dirty="0" smtClean="0">
                <a:solidFill>
                  <a:srgbClr val="000066"/>
                </a:solidFill>
              </a:rPr>
              <a:t>,кто </a:t>
            </a:r>
            <a:r>
              <a:rPr lang="ru-RU" sz="1600" b="1" dirty="0">
                <a:solidFill>
                  <a:srgbClr val="000066"/>
                </a:solidFill>
              </a:rPr>
              <a:t>унывал и </a:t>
            </a:r>
            <a:r>
              <a:rPr lang="ru-RU" sz="1600" b="1" dirty="0" smtClean="0">
                <a:solidFill>
                  <a:srgbClr val="000066"/>
                </a:solidFill>
              </a:rPr>
              <a:t>скучал при </a:t>
            </a:r>
            <a:r>
              <a:rPr lang="ru-RU" sz="1600" b="1" dirty="0">
                <a:solidFill>
                  <a:srgbClr val="000066"/>
                </a:solidFill>
              </a:rPr>
              <a:t>жизни. Так что - улыбайтесь постоянно, мало ли…</a:t>
            </a:r>
          </a:p>
        </p:txBody>
      </p:sp>
      <p:pic>
        <p:nvPicPr>
          <p:cNvPr id="1027" name="Picture 3" descr="C:\Documents and Settings\Admin\Рабочий стол\1350065547-0047823-www.nevsepic.com.u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639938" cy="299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20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7550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0066"/>
                </a:solidFill>
              </a:rPr>
              <a:t>Шестой круг «Ада».</a:t>
            </a:r>
            <a:endParaRPr lang="ru-RU" sz="4000" b="1" dirty="0">
              <a:solidFill>
                <a:srgbClr val="000066"/>
              </a:solidFill>
            </a:endParaRPr>
          </a:p>
        </p:txBody>
      </p:sp>
      <p:pic>
        <p:nvPicPr>
          <p:cNvPr id="2050" name="Picture 2" descr="C:\Documents and Settings\Admin\Рабочий стол\1356610096_furi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0278"/>
            <a:ext cx="3476625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39953" y="1700808"/>
            <a:ext cx="47525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Вид наказания: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66"/>
                </a:solidFill>
              </a:rPr>
              <a:t>Лежать </a:t>
            </a:r>
            <a:r>
              <a:rPr lang="ru-RU" b="1" dirty="0">
                <a:solidFill>
                  <a:srgbClr val="000066"/>
                </a:solidFill>
              </a:rPr>
              <a:t>в раскалённых могилах. Надгробие отрыто, внутри могилы горит огонь — он раскаляет до красноты стенки </a:t>
            </a:r>
            <a:r>
              <a:rPr lang="ru-RU" b="1" dirty="0" smtClean="0">
                <a:solidFill>
                  <a:srgbClr val="000066"/>
                </a:solidFill>
              </a:rPr>
              <a:t>гробницы.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i="1" dirty="0" smtClean="0">
                <a:solidFill>
                  <a:srgbClr val="FF0000"/>
                </a:solidFill>
              </a:rPr>
              <a:t>Здесь </a:t>
            </a:r>
            <a:r>
              <a:rPr lang="ru-RU" b="1" i="1" dirty="0" smtClean="0">
                <a:solidFill>
                  <a:srgbClr val="FF0000"/>
                </a:solidFill>
              </a:rPr>
              <a:t>находятся</a:t>
            </a:r>
            <a:endParaRPr lang="ru-RU" b="1" i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0066"/>
                </a:solidFill>
              </a:rPr>
              <a:t>Эпикурейцы – люди, отдающие предпочтение материальным радостям жизни : </a:t>
            </a:r>
            <a:r>
              <a:rPr lang="ru-RU" b="1" dirty="0" err="1">
                <a:solidFill>
                  <a:srgbClr val="000066"/>
                </a:solidFill>
              </a:rPr>
              <a:t>Фарината</a:t>
            </a: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err="1">
                <a:solidFill>
                  <a:srgbClr val="000066"/>
                </a:solidFill>
              </a:rPr>
              <a:t>дельи</a:t>
            </a: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err="1">
                <a:solidFill>
                  <a:srgbClr val="000066"/>
                </a:solidFill>
              </a:rPr>
              <a:t>Уберти</a:t>
            </a:r>
            <a:r>
              <a:rPr lang="ru-RU" b="1" dirty="0">
                <a:solidFill>
                  <a:srgbClr val="000066"/>
                </a:solidFill>
              </a:rPr>
              <a:t>, </a:t>
            </a:r>
            <a:r>
              <a:rPr lang="ru-RU" b="1" dirty="0" err="1">
                <a:solidFill>
                  <a:srgbClr val="000066"/>
                </a:solidFill>
              </a:rPr>
              <a:t>Кавальканте</a:t>
            </a: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err="1">
                <a:solidFill>
                  <a:srgbClr val="000066"/>
                </a:solidFill>
              </a:rPr>
              <a:t>Кавальканти</a:t>
            </a:r>
            <a:r>
              <a:rPr lang="ru-RU" b="1" dirty="0">
                <a:solidFill>
                  <a:srgbClr val="000066"/>
                </a:solidFill>
              </a:rPr>
              <a:t>, Фридрих II </a:t>
            </a:r>
            <a:r>
              <a:rPr lang="ru-RU" b="1" dirty="0" smtClean="0">
                <a:solidFill>
                  <a:srgbClr val="000066"/>
                </a:solidFill>
              </a:rPr>
              <a:t>,Кардинал </a:t>
            </a:r>
            <a:r>
              <a:rPr lang="ru-RU" b="1" dirty="0" err="1">
                <a:solidFill>
                  <a:srgbClr val="000066"/>
                </a:solidFill>
              </a:rPr>
              <a:t>Оттавиано</a:t>
            </a: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err="1">
                <a:solidFill>
                  <a:srgbClr val="000066"/>
                </a:solidFill>
              </a:rPr>
              <a:t>дельи</a:t>
            </a: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err="1" smtClean="0">
                <a:solidFill>
                  <a:srgbClr val="000066"/>
                </a:solidFill>
              </a:rPr>
              <a:t>Убальдини</a:t>
            </a:r>
            <a:r>
              <a:rPr lang="ru-RU" b="1" dirty="0" smtClean="0">
                <a:solidFill>
                  <a:srgbClr val="000066"/>
                </a:solidFill>
              </a:rPr>
              <a:t>, </a:t>
            </a:r>
            <a:r>
              <a:rPr lang="ru-RU" b="1" dirty="0">
                <a:solidFill>
                  <a:srgbClr val="000066"/>
                </a:solidFill>
              </a:rPr>
              <a:t>Папа Анастасий II</a:t>
            </a:r>
          </a:p>
        </p:txBody>
      </p:sp>
    </p:spTree>
    <p:extLst>
      <p:ext uri="{BB962C8B-B14F-4D97-AF65-F5344CB8AC3E}">
        <p14:creationId xmlns:p14="http://schemas.microsoft.com/office/powerpoint/2010/main" val="174041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Седьмой круг «Ада»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477" y="1628800"/>
            <a:ext cx="89289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7 круг ада. Он разделен на три пояса. Основные обитатели </a:t>
            </a:r>
            <a:r>
              <a:rPr lang="ru-RU" b="1" dirty="0" smtClean="0">
                <a:solidFill>
                  <a:srgbClr val="000066"/>
                </a:solidFill>
              </a:rPr>
              <a:t>– люди, </a:t>
            </a:r>
            <a:r>
              <a:rPr lang="ru-RU" b="1" dirty="0">
                <a:solidFill>
                  <a:srgbClr val="000066"/>
                </a:solidFill>
              </a:rPr>
              <a:t>которые совершали насилие. </a:t>
            </a:r>
            <a:r>
              <a:rPr lang="ru-RU" b="1" dirty="0" smtClean="0">
                <a:solidFill>
                  <a:srgbClr val="000066"/>
                </a:solidFill>
              </a:rPr>
              <a:t>Но </a:t>
            </a:r>
            <a:r>
              <a:rPr lang="ru-RU" b="1" dirty="0">
                <a:solidFill>
                  <a:srgbClr val="000066"/>
                </a:solidFill>
              </a:rPr>
              <a:t>в каждом поясе живут различные виды насильников:</a:t>
            </a:r>
          </a:p>
          <a:p>
            <a:endParaRPr lang="ru-RU" b="1" dirty="0">
              <a:solidFill>
                <a:srgbClr val="000066"/>
              </a:solidFill>
            </a:endParaRPr>
          </a:p>
          <a:p>
            <a:r>
              <a:rPr lang="ru-RU" b="1" i="1" u="sng" dirty="0">
                <a:solidFill>
                  <a:srgbClr val="FF0000"/>
                </a:solidFill>
              </a:rPr>
              <a:t>1 пояс носит название </a:t>
            </a:r>
            <a:r>
              <a:rPr lang="ru-RU" b="1" i="1" u="sng" dirty="0" err="1">
                <a:solidFill>
                  <a:srgbClr val="FF0000"/>
                </a:solidFill>
              </a:rPr>
              <a:t>Флагетон</a:t>
            </a:r>
            <a:r>
              <a:rPr lang="ru-RU" b="1" i="1" u="sng" dirty="0">
                <a:solidFill>
                  <a:srgbClr val="FF0000"/>
                </a:solidFill>
              </a:rPr>
              <a:t>. </a:t>
            </a:r>
            <a:r>
              <a:rPr lang="ru-RU" b="1" dirty="0">
                <a:solidFill>
                  <a:srgbClr val="000066"/>
                </a:solidFill>
              </a:rPr>
              <a:t>Те </a:t>
            </a:r>
            <a:r>
              <a:rPr lang="ru-RU" b="1" dirty="0" smtClean="0">
                <a:solidFill>
                  <a:srgbClr val="000066"/>
                </a:solidFill>
              </a:rPr>
              <a:t>,кто </a:t>
            </a:r>
            <a:r>
              <a:rPr lang="ru-RU" b="1" dirty="0">
                <a:solidFill>
                  <a:srgbClr val="000066"/>
                </a:solidFill>
              </a:rPr>
              <a:t>совершал насилие над ближним своим, над его материальными ценностями и достоянием. Так </a:t>
            </a:r>
            <a:r>
              <a:rPr lang="ru-RU" b="1" dirty="0" smtClean="0">
                <a:solidFill>
                  <a:srgbClr val="000066"/>
                </a:solidFill>
              </a:rPr>
              <a:t>что </a:t>
            </a:r>
            <a:r>
              <a:rPr lang="ru-RU" b="1" dirty="0">
                <a:solidFill>
                  <a:srgbClr val="000066"/>
                </a:solidFill>
              </a:rPr>
              <a:t>тираны, разбойники и грабители проводят свое время именно в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>
                <a:solidFill>
                  <a:srgbClr val="000066"/>
                </a:solidFill>
              </a:rPr>
              <a:t>первом поясе. </a:t>
            </a:r>
            <a:r>
              <a:rPr lang="ru-RU" b="1" dirty="0" smtClean="0">
                <a:solidFill>
                  <a:srgbClr val="000066"/>
                </a:solidFill>
              </a:rPr>
              <a:t>Они </a:t>
            </a:r>
            <a:r>
              <a:rPr lang="ru-RU" b="1" dirty="0">
                <a:solidFill>
                  <a:srgbClr val="000066"/>
                </a:solidFill>
              </a:rPr>
              <a:t>кипят во рву из раскаленной крови, а если кто вынырнет - в него стреляют кентавры. Кстати, по мнению Данте Алигьери </a:t>
            </a:r>
            <a:r>
              <a:rPr lang="ru-RU" b="1" dirty="0" smtClean="0">
                <a:solidFill>
                  <a:srgbClr val="000066"/>
                </a:solidFill>
              </a:rPr>
              <a:t>, </a:t>
            </a:r>
            <a:r>
              <a:rPr lang="ru-RU" b="1" dirty="0">
                <a:solidFill>
                  <a:srgbClr val="000066"/>
                </a:solidFill>
              </a:rPr>
              <a:t>Александр Македонский и тиран Дионисий именно там и плавают, плескаясь в теплых волнах крови своих жертв. </a:t>
            </a:r>
          </a:p>
          <a:p>
            <a:endParaRPr lang="ru-RU" b="1" dirty="0">
              <a:solidFill>
                <a:srgbClr val="000066"/>
              </a:solidFill>
            </a:endParaRPr>
          </a:p>
          <a:p>
            <a:r>
              <a:rPr lang="ru-RU" b="1" i="1" u="sng" dirty="0">
                <a:solidFill>
                  <a:srgbClr val="FF0000"/>
                </a:solidFill>
              </a:rPr>
              <a:t>2 </a:t>
            </a:r>
            <a:r>
              <a:rPr lang="ru-RU" b="1" i="1" u="sng" dirty="0" smtClean="0">
                <a:solidFill>
                  <a:srgbClr val="FF0000"/>
                </a:solidFill>
              </a:rPr>
              <a:t>пояс - </a:t>
            </a:r>
            <a:r>
              <a:rPr lang="ru-RU" b="1" i="1" u="sng" dirty="0">
                <a:solidFill>
                  <a:srgbClr val="FF0000"/>
                </a:solidFill>
              </a:rPr>
              <a:t>это Лес Самоубийц. </a:t>
            </a:r>
            <a:r>
              <a:rPr lang="ru-RU" b="1" dirty="0">
                <a:solidFill>
                  <a:srgbClr val="000066"/>
                </a:solidFill>
              </a:rPr>
              <a:t>Томятся там совершившие насилие над собою. Проще говоря - самоубийцы. </a:t>
            </a:r>
            <a:r>
              <a:rPr lang="ru-RU" b="1" dirty="0" smtClean="0">
                <a:solidFill>
                  <a:srgbClr val="000066"/>
                </a:solidFill>
              </a:rPr>
              <a:t>Также </a:t>
            </a:r>
            <a:r>
              <a:rPr lang="ru-RU" b="1" dirty="0">
                <a:solidFill>
                  <a:srgbClr val="000066"/>
                </a:solidFill>
              </a:rPr>
              <a:t>те </a:t>
            </a:r>
            <a:r>
              <a:rPr lang="ru-RU" b="1" dirty="0" smtClean="0">
                <a:solidFill>
                  <a:srgbClr val="000066"/>
                </a:solidFill>
              </a:rPr>
              <a:t>,кто бессмысленно растратил свое </a:t>
            </a:r>
            <a:r>
              <a:rPr lang="ru-RU" b="1" dirty="0">
                <a:solidFill>
                  <a:srgbClr val="000066"/>
                </a:solidFill>
              </a:rPr>
              <a:t>состояние - азартные игроки и им подобные. Транжир и азартных игроков истязают гончие псы. Несчастные самоубийцы превращены в деревья и их рвут на клочки </a:t>
            </a:r>
            <a:r>
              <a:rPr lang="ru-RU" b="1" dirty="0" smtClean="0">
                <a:solidFill>
                  <a:srgbClr val="000066"/>
                </a:solidFill>
              </a:rPr>
              <a:t>Гарпии (</a:t>
            </a:r>
            <a:r>
              <a:rPr lang="ru-RU" b="1" dirty="0">
                <a:solidFill>
                  <a:srgbClr val="000066"/>
                </a:solidFill>
              </a:rPr>
              <a:t>доолимпийские существа</a:t>
            </a:r>
            <a:r>
              <a:rPr lang="ru-RU" b="1" dirty="0" smtClean="0">
                <a:solidFill>
                  <a:srgbClr val="000066"/>
                </a:solidFill>
              </a:rPr>
              <a:t>), известные </a:t>
            </a:r>
            <a:r>
              <a:rPr lang="ru-RU" b="1" dirty="0">
                <a:solidFill>
                  <a:srgbClr val="000066"/>
                </a:solidFill>
              </a:rPr>
              <a:t>тем </a:t>
            </a:r>
            <a:r>
              <a:rPr lang="ru-RU" b="1" dirty="0" smtClean="0">
                <a:solidFill>
                  <a:srgbClr val="000066"/>
                </a:solidFill>
              </a:rPr>
              <a:t>,что </a:t>
            </a:r>
            <a:r>
              <a:rPr lang="ru-RU" b="1" dirty="0">
                <a:solidFill>
                  <a:srgbClr val="000066"/>
                </a:solidFill>
              </a:rPr>
              <a:t>внезапно появляются и похищают человеческих детей и души людей. Ассоциируются гарпии с бурей. Считается, что количество гарпий колеблется от 2 до 5.</a:t>
            </a:r>
          </a:p>
        </p:txBody>
      </p:sp>
    </p:spTree>
    <p:extLst>
      <p:ext uri="{BB962C8B-B14F-4D97-AF65-F5344CB8AC3E}">
        <p14:creationId xmlns:p14="http://schemas.microsoft.com/office/powerpoint/2010/main" val="70523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3717032"/>
            <a:ext cx="871296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3 пояс - Горючие пески. Там проводят свое время богохульники, совершившие насилие над божествами. </a:t>
            </a:r>
            <a:r>
              <a:rPr lang="ru-RU" b="1" dirty="0" smtClean="0">
                <a:solidFill>
                  <a:srgbClr val="000066"/>
                </a:solidFill>
              </a:rPr>
              <a:t>Также те, </a:t>
            </a:r>
            <a:r>
              <a:rPr lang="ru-RU" b="1" dirty="0">
                <a:solidFill>
                  <a:srgbClr val="000066"/>
                </a:solidFill>
              </a:rPr>
              <a:t>кто проявил насилие против своего естества - </a:t>
            </a:r>
            <a:r>
              <a:rPr lang="ru-RU" b="1" dirty="0" err="1" smtClean="0">
                <a:solidFill>
                  <a:srgbClr val="000066"/>
                </a:solidFill>
              </a:rPr>
              <a:t>садомиты</a:t>
            </a:r>
            <a:r>
              <a:rPr lang="ru-RU" b="1" dirty="0" smtClean="0">
                <a:solidFill>
                  <a:srgbClr val="000066"/>
                </a:solidFill>
              </a:rPr>
              <a:t>. </a:t>
            </a:r>
            <a:r>
              <a:rPr lang="ru-RU" b="1" dirty="0">
                <a:solidFill>
                  <a:srgbClr val="000066"/>
                </a:solidFill>
              </a:rPr>
              <a:t>Наказанием служит пребывание в абсолютно бесплодной пустыне, небо которой капает на головы несчастных огненным дождем. Ну, буддийский ад не особо далеко ушел от всего этого. </a:t>
            </a:r>
          </a:p>
          <a:p>
            <a:endParaRPr lang="ru-RU" b="1" dirty="0">
              <a:solidFill>
                <a:srgbClr val="000066"/>
              </a:solidFill>
            </a:endParaRPr>
          </a:p>
          <a:p>
            <a:r>
              <a:rPr lang="ru-RU" b="1" dirty="0">
                <a:solidFill>
                  <a:srgbClr val="000066"/>
                </a:solidFill>
              </a:rPr>
              <a:t>Охраняет томящихся в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>
                <a:solidFill>
                  <a:srgbClr val="000066"/>
                </a:solidFill>
              </a:rPr>
              <a:t>7 кругу ада и его поясах - Минотавр. </a:t>
            </a:r>
            <a:r>
              <a:rPr lang="ru-RU" b="1" dirty="0" smtClean="0">
                <a:solidFill>
                  <a:srgbClr val="000066"/>
                </a:solidFill>
              </a:rPr>
              <a:t>Существо, </a:t>
            </a:r>
            <a:r>
              <a:rPr lang="ru-RU" b="1" dirty="0">
                <a:solidFill>
                  <a:srgbClr val="000066"/>
                </a:solidFill>
              </a:rPr>
              <a:t>которое получилось после 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>
                <a:solidFill>
                  <a:srgbClr val="000066"/>
                </a:solidFill>
              </a:rPr>
              <a:t>связи жены царя Миноса - </a:t>
            </a:r>
            <a:r>
              <a:rPr lang="ru-RU" b="1" dirty="0" err="1">
                <a:solidFill>
                  <a:srgbClr val="000066"/>
                </a:solidFill>
              </a:rPr>
              <a:t>Пасифаи</a:t>
            </a:r>
            <a:r>
              <a:rPr lang="ru-RU" b="1" dirty="0">
                <a:solidFill>
                  <a:srgbClr val="000066"/>
                </a:solidFill>
              </a:rPr>
              <a:t> и быка, подаренного Посейдоном. </a:t>
            </a:r>
            <a:r>
              <a:rPr lang="ru-RU" b="1" dirty="0" err="1">
                <a:solidFill>
                  <a:srgbClr val="000066"/>
                </a:solidFill>
              </a:rPr>
              <a:t>Пасифая</a:t>
            </a: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прельщала </a:t>
            </a:r>
            <a:r>
              <a:rPr lang="ru-RU" b="1" dirty="0">
                <a:solidFill>
                  <a:srgbClr val="000066"/>
                </a:solidFill>
              </a:rPr>
              <a:t>его </a:t>
            </a:r>
            <a:r>
              <a:rPr lang="ru-RU" b="1" dirty="0" smtClean="0">
                <a:solidFill>
                  <a:srgbClr val="000066"/>
                </a:solidFill>
              </a:rPr>
              <a:t>тем, </a:t>
            </a:r>
            <a:r>
              <a:rPr lang="ru-RU" b="1" dirty="0">
                <a:solidFill>
                  <a:srgbClr val="000066"/>
                </a:solidFill>
              </a:rPr>
              <a:t>что ложилась в деревянный макет коровы. </a:t>
            </a:r>
          </a:p>
        </p:txBody>
      </p:sp>
      <p:pic>
        <p:nvPicPr>
          <p:cNvPr id="3074" name="Picture 2" descr="C:\Documents and Settings\Admin\Рабочий стол\a1a4e3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868" y="188640"/>
            <a:ext cx="7467600" cy="362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95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Восьмой круг «Ада»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5242" y="1237893"/>
            <a:ext cx="403244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8 круг ада. Сей круг состоит из 10 рвов. И это </a:t>
            </a:r>
            <a:r>
              <a:rPr lang="ru-RU" b="1" dirty="0" smtClean="0">
                <a:solidFill>
                  <a:srgbClr val="000066"/>
                </a:solidFill>
              </a:rPr>
              <a:t>самый популярный </a:t>
            </a:r>
            <a:r>
              <a:rPr lang="ru-RU" b="1" dirty="0">
                <a:solidFill>
                  <a:srgbClr val="000066"/>
                </a:solidFill>
              </a:rPr>
              <a:t>из всех кругов. </a:t>
            </a:r>
            <a:r>
              <a:rPr lang="ru-RU" b="1" dirty="0" smtClean="0">
                <a:solidFill>
                  <a:srgbClr val="000066"/>
                </a:solidFill>
              </a:rPr>
              <a:t>Также </a:t>
            </a:r>
            <a:r>
              <a:rPr lang="ru-RU" b="1" dirty="0">
                <a:solidFill>
                  <a:srgbClr val="000066"/>
                </a:solidFill>
              </a:rPr>
              <a:t>он носит название Злые Щели или </a:t>
            </a:r>
            <a:r>
              <a:rPr lang="ru-RU" b="1" dirty="0" err="1">
                <a:solidFill>
                  <a:srgbClr val="000066"/>
                </a:solidFill>
              </a:rPr>
              <a:t>Злопазухи</a:t>
            </a:r>
            <a:r>
              <a:rPr lang="ru-RU" b="1" dirty="0">
                <a:solidFill>
                  <a:srgbClr val="000066"/>
                </a:solidFill>
              </a:rPr>
              <a:t>. </a:t>
            </a:r>
            <a:r>
              <a:rPr lang="ru-RU" b="1" dirty="0" smtClean="0">
                <a:solidFill>
                  <a:srgbClr val="000066"/>
                </a:solidFill>
              </a:rPr>
              <a:t>  Стражником </a:t>
            </a:r>
            <a:r>
              <a:rPr lang="ru-RU" b="1" dirty="0">
                <a:solidFill>
                  <a:srgbClr val="000066"/>
                </a:solidFill>
              </a:rPr>
              <a:t>8 круга ада является </a:t>
            </a:r>
            <a:r>
              <a:rPr lang="ru-RU" b="1" dirty="0" err="1">
                <a:solidFill>
                  <a:srgbClr val="000066"/>
                </a:solidFill>
              </a:rPr>
              <a:t>Герион</a:t>
            </a:r>
            <a:r>
              <a:rPr lang="ru-RU" b="1" dirty="0">
                <a:solidFill>
                  <a:srgbClr val="000066"/>
                </a:solidFill>
              </a:rPr>
              <a:t> - великан с шестью руками, шестью ногами и крыльями. Этот монстр состоял из трех человеческих тел. В трех левых руках, как и в трех правых, были копья. Убил </a:t>
            </a:r>
            <a:r>
              <a:rPr lang="ru-RU" b="1" dirty="0" smtClean="0">
                <a:solidFill>
                  <a:srgbClr val="000066"/>
                </a:solidFill>
              </a:rPr>
              <a:t>его </a:t>
            </a:r>
            <a:r>
              <a:rPr lang="ru-RU" b="1" dirty="0">
                <a:solidFill>
                  <a:srgbClr val="000066"/>
                </a:solidFill>
              </a:rPr>
              <a:t>никто иной </a:t>
            </a:r>
            <a:r>
              <a:rPr lang="ru-RU" b="1" dirty="0" smtClean="0">
                <a:solidFill>
                  <a:srgbClr val="000066"/>
                </a:solidFill>
              </a:rPr>
              <a:t>,как </a:t>
            </a:r>
            <a:r>
              <a:rPr lang="ru-RU" b="1" dirty="0">
                <a:solidFill>
                  <a:srgbClr val="000066"/>
                </a:solidFill>
              </a:rPr>
              <a:t>Геракл! </a:t>
            </a:r>
            <a:r>
              <a:rPr lang="ru-RU" b="1" dirty="0" smtClean="0">
                <a:solidFill>
                  <a:srgbClr val="000066"/>
                </a:solidFill>
              </a:rPr>
              <a:t>Хотя </a:t>
            </a:r>
            <a:r>
              <a:rPr lang="ru-RU" b="1" dirty="0">
                <a:solidFill>
                  <a:srgbClr val="000066"/>
                </a:solidFill>
              </a:rPr>
              <a:t>ему этого было мало. Он не просто убил несчастного </a:t>
            </a:r>
            <a:r>
              <a:rPr lang="ru-RU" b="1" dirty="0" err="1" smtClean="0">
                <a:solidFill>
                  <a:srgbClr val="000066"/>
                </a:solidFill>
              </a:rPr>
              <a:t>Гериона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>
                <a:solidFill>
                  <a:srgbClr val="000066"/>
                </a:solidFill>
              </a:rPr>
              <a:t>одной стрелой, он еще ему и святилище построил. 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4098" name="Picture 2" descr="C:\Documents and Settings\Admin\Рабочий стол\Geryon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524987"/>
            <a:ext cx="3192738" cy="5058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72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720840"/>
            <a:ext cx="3600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1 ров. Сидят там обольстители и сводники. Все эти грешники идут двумя </a:t>
            </a:r>
            <a:r>
              <a:rPr lang="ru-RU" b="1" dirty="0" smtClean="0">
                <a:solidFill>
                  <a:srgbClr val="FF0000"/>
                </a:solidFill>
              </a:rPr>
              <a:t>колоннами навстречу </a:t>
            </a:r>
            <a:r>
              <a:rPr lang="ru-RU" b="1" dirty="0">
                <a:solidFill>
                  <a:srgbClr val="FF0000"/>
                </a:solidFill>
              </a:rPr>
              <a:t>друг другу. Их постоянно истязают бесы-погонщики. Кстати, среди них находится знаменитый вор и хитрец Ясон. Он украл руно и совершил </a:t>
            </a:r>
            <a:r>
              <a:rPr lang="ru-RU" b="1" dirty="0" smtClean="0">
                <a:solidFill>
                  <a:srgbClr val="FF0000"/>
                </a:solidFill>
              </a:rPr>
              <a:t>немало </a:t>
            </a:r>
            <a:r>
              <a:rPr lang="ru-RU" b="1" dirty="0">
                <a:solidFill>
                  <a:srgbClr val="FF0000"/>
                </a:solidFill>
              </a:rPr>
              <a:t>других мелких пакостей. Кстати, тут немного плохо с логикой. </a:t>
            </a:r>
            <a:r>
              <a:rPr lang="ru-RU" b="1" dirty="0" smtClean="0">
                <a:solidFill>
                  <a:srgbClr val="FF0000"/>
                </a:solidFill>
              </a:rPr>
              <a:t>Ибо все </a:t>
            </a:r>
            <a:r>
              <a:rPr lang="ru-RU" b="1" dirty="0">
                <a:solidFill>
                  <a:srgbClr val="FF0000"/>
                </a:solidFill>
              </a:rPr>
              <a:t>знают - Ясон покончил жизнь самоубийством. Ну, может </a:t>
            </a:r>
            <a:r>
              <a:rPr lang="ru-RU" b="1" dirty="0" smtClean="0">
                <a:solidFill>
                  <a:srgbClr val="FF0000"/>
                </a:solidFill>
              </a:rPr>
              <a:t>,у </a:t>
            </a:r>
            <a:r>
              <a:rPr lang="ru-RU" b="1" dirty="0">
                <a:solidFill>
                  <a:srgbClr val="FF0000"/>
                </a:solidFill>
              </a:rPr>
              <a:t>Данте Алигьери своя версия. </a:t>
            </a:r>
          </a:p>
        </p:txBody>
      </p:sp>
      <p:pic>
        <p:nvPicPr>
          <p:cNvPr id="5122" name="Picture 2" descr="C:\Documents and Settings\Admin\Рабочий стол\geryon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29224"/>
            <a:ext cx="5105400" cy="417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373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25272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Содержание</a:t>
            </a:r>
            <a:br>
              <a:rPr lang="ru-RU" sz="3600" b="1" dirty="0" smtClean="0">
                <a:solidFill>
                  <a:srgbClr val="000066"/>
                </a:solidFill>
              </a:rPr>
            </a:b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523" y="620688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0066"/>
                </a:solidFill>
              </a:rPr>
              <a:t>Биография Данте Алигьери. Интересные факты из жизни</a:t>
            </a:r>
          </a:p>
          <a:p>
            <a:pPr marL="457200" indent="-457200">
              <a:buAutoNum type="arabicPeriod"/>
            </a:pPr>
            <a:r>
              <a:rPr lang="ru-RU" sz="2400" b="1" dirty="0">
                <a:solidFill>
                  <a:srgbClr val="000066"/>
                </a:solidFill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</a:rPr>
              <a:t>«Божественная комедия»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0066"/>
                </a:solidFill>
              </a:rPr>
              <a:t>Структура «Ада»</a:t>
            </a:r>
          </a:p>
          <a:p>
            <a:pPr marL="457200" indent="-457200">
              <a:buAutoNum type="arabicPeriod"/>
            </a:pPr>
            <a:r>
              <a:rPr lang="ru-RU" sz="2400" b="1" dirty="0" smtClean="0">
                <a:solidFill>
                  <a:srgbClr val="000066"/>
                </a:solidFill>
              </a:rPr>
              <a:t>Описание (1-9) кругов Ада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1 круг «Ада»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2 круг «Ада»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3 круг «Ада»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4 круг </a:t>
            </a:r>
            <a:r>
              <a:rPr lang="ru-RU" sz="2400" b="1" dirty="0">
                <a:solidFill>
                  <a:srgbClr val="000066"/>
                </a:solidFill>
              </a:rPr>
              <a:t>«Ада</a:t>
            </a:r>
            <a:r>
              <a:rPr lang="ru-RU" sz="2400" b="1" dirty="0" smtClean="0">
                <a:solidFill>
                  <a:srgbClr val="000066"/>
                </a:solidFill>
              </a:rPr>
              <a:t>»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5 круг </a:t>
            </a:r>
            <a:r>
              <a:rPr lang="ru-RU" sz="2400" b="1" dirty="0">
                <a:solidFill>
                  <a:srgbClr val="000066"/>
                </a:solidFill>
              </a:rPr>
              <a:t>«</a:t>
            </a:r>
            <a:r>
              <a:rPr lang="ru-RU" sz="2400" b="1" dirty="0" smtClean="0">
                <a:solidFill>
                  <a:srgbClr val="000066"/>
                </a:solidFill>
              </a:rPr>
              <a:t>Ада</a:t>
            </a:r>
            <a:r>
              <a:rPr lang="ru-RU" sz="2400" b="1" i="1" dirty="0" smtClean="0">
                <a:solidFill>
                  <a:srgbClr val="000066"/>
                </a:solidFill>
              </a:rPr>
              <a:t>»</a:t>
            </a:r>
            <a:r>
              <a:rPr lang="ru-RU" sz="24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</a:rPr>
              <a:t>                         Страж</a:t>
            </a:r>
            <a:r>
              <a:rPr lang="ru-RU" sz="2400" b="1" i="1" dirty="0">
                <a:solidFill>
                  <a:srgbClr val="FF0000"/>
                </a:solidFill>
              </a:rPr>
              <a:t>; Томящиеся; Вид наказания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>
                <a:solidFill>
                  <a:srgbClr val="000066"/>
                </a:solidFill>
              </a:rPr>
              <a:t> </a:t>
            </a:r>
            <a:r>
              <a:rPr lang="ru-RU" sz="2400" b="1" dirty="0" smtClean="0">
                <a:solidFill>
                  <a:srgbClr val="000066"/>
                </a:solidFill>
              </a:rPr>
              <a:t> 6 круг </a:t>
            </a:r>
            <a:r>
              <a:rPr lang="ru-RU" sz="2400" b="1" dirty="0">
                <a:solidFill>
                  <a:srgbClr val="000066"/>
                </a:solidFill>
              </a:rPr>
              <a:t>«Ада</a:t>
            </a:r>
            <a:r>
              <a:rPr lang="ru-RU" sz="2400" b="1" dirty="0" smtClean="0">
                <a:solidFill>
                  <a:srgbClr val="000066"/>
                </a:solidFill>
              </a:rPr>
              <a:t>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 7 круг </a:t>
            </a:r>
            <a:r>
              <a:rPr lang="ru-RU" sz="2400" b="1" dirty="0">
                <a:solidFill>
                  <a:srgbClr val="000066"/>
                </a:solidFill>
              </a:rPr>
              <a:t>«Ада</a:t>
            </a:r>
            <a:r>
              <a:rPr lang="ru-RU" sz="2400" b="1" dirty="0" smtClean="0">
                <a:solidFill>
                  <a:srgbClr val="000066"/>
                </a:solidFill>
              </a:rPr>
              <a:t>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 8 круг </a:t>
            </a:r>
            <a:r>
              <a:rPr lang="ru-RU" sz="2400" b="1" dirty="0">
                <a:solidFill>
                  <a:srgbClr val="000066"/>
                </a:solidFill>
              </a:rPr>
              <a:t>«Ада</a:t>
            </a:r>
            <a:r>
              <a:rPr lang="ru-RU" sz="2400" b="1" dirty="0" smtClean="0">
                <a:solidFill>
                  <a:srgbClr val="000066"/>
                </a:solidFill>
              </a:rPr>
              <a:t>»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 9 круг </a:t>
            </a:r>
            <a:r>
              <a:rPr lang="ru-RU" sz="2400" b="1" dirty="0">
                <a:solidFill>
                  <a:srgbClr val="000066"/>
                </a:solidFill>
              </a:rPr>
              <a:t>«Ада</a:t>
            </a:r>
            <a:r>
              <a:rPr lang="ru-RU" sz="2400" b="1" dirty="0" smtClean="0">
                <a:solidFill>
                  <a:srgbClr val="000066"/>
                </a:solidFill>
              </a:rPr>
              <a:t>»</a:t>
            </a:r>
            <a:endParaRPr lang="ru-RU" sz="2400" b="1" dirty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0066"/>
                </a:solidFill>
              </a:rPr>
              <a:t>5. </a:t>
            </a:r>
            <a:r>
              <a:rPr lang="ru-RU" sz="2400" b="1" dirty="0">
                <a:solidFill>
                  <a:srgbClr val="000066"/>
                </a:solidFill>
              </a:rPr>
              <a:t>Божественная </a:t>
            </a:r>
            <a:r>
              <a:rPr lang="ru-RU" sz="2400" b="1" dirty="0" smtClean="0">
                <a:solidFill>
                  <a:srgbClr val="000066"/>
                </a:solidFill>
              </a:rPr>
              <a:t>комедия </a:t>
            </a:r>
            <a:r>
              <a:rPr lang="ru-RU" sz="2400" b="1" dirty="0">
                <a:solidFill>
                  <a:srgbClr val="000066"/>
                </a:solidFill>
              </a:rPr>
              <a:t>как </a:t>
            </a:r>
            <a:r>
              <a:rPr lang="ru-RU" sz="2400" b="1" dirty="0" smtClean="0">
                <a:solidFill>
                  <a:srgbClr val="000066"/>
                </a:solidFill>
              </a:rPr>
              <a:t>вдохновение </a:t>
            </a:r>
            <a:r>
              <a:rPr lang="ru-RU" sz="2400" b="1" dirty="0">
                <a:solidFill>
                  <a:srgbClr val="000066"/>
                </a:solidFill>
              </a:rPr>
              <a:t>для многих </a:t>
            </a:r>
            <a:r>
              <a:rPr lang="ru-RU" sz="2400" b="1" dirty="0" smtClean="0">
                <a:solidFill>
                  <a:srgbClr val="000066"/>
                </a:solidFill>
              </a:rPr>
              <a:t>художников</a:t>
            </a:r>
            <a:endParaRPr lang="ru-RU" sz="2400" b="1" dirty="0">
              <a:solidFill>
                <a:srgbClr val="000066"/>
              </a:solidFill>
            </a:endParaRPr>
          </a:p>
          <a:p>
            <a:r>
              <a:rPr lang="ru-RU" sz="2400" b="1" dirty="0" smtClean="0">
                <a:solidFill>
                  <a:srgbClr val="000066"/>
                </a:solidFill>
              </a:rPr>
              <a:t>6</a:t>
            </a:r>
            <a:r>
              <a:rPr lang="ru-RU" sz="2400" b="1" dirty="0">
                <a:solidFill>
                  <a:srgbClr val="000066"/>
                </a:solidFill>
              </a:rPr>
              <a:t>. Ещё раз о поэме и </a:t>
            </a:r>
            <a:r>
              <a:rPr lang="ru-RU" sz="2400" b="1" dirty="0" smtClean="0">
                <a:solidFill>
                  <a:srgbClr val="000066"/>
                </a:solidFill>
              </a:rPr>
              <a:t>поэте</a:t>
            </a: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rgbClr val="000066"/>
              </a:solidFill>
            </a:endParaRPr>
          </a:p>
          <a:p>
            <a:endParaRPr lang="ru-RU" sz="2400" b="1" dirty="0" smtClean="0">
              <a:solidFill>
                <a:srgbClr val="000066"/>
              </a:solidFill>
            </a:endParaRPr>
          </a:p>
          <a:p>
            <a:pPr marL="457200" indent="-457200">
              <a:buAutoNum type="arabicPeriod"/>
            </a:pPr>
            <a:endParaRPr lang="ru-RU" sz="2400" b="1" dirty="0" smtClean="0">
              <a:solidFill>
                <a:srgbClr val="000066"/>
              </a:solidFill>
            </a:endParaRPr>
          </a:p>
          <a:p>
            <a:pPr marL="457200" indent="-457200">
              <a:buAutoNum type="arabicPeriod"/>
            </a:pPr>
            <a:endParaRPr lang="ru-RU" sz="2400" b="1" dirty="0">
              <a:solidFill>
                <a:srgbClr val="000066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2631232" y="2204864"/>
            <a:ext cx="936104" cy="324036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64679" y="148478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000066"/>
                </a:solidFill>
              </a:rPr>
              <a:t>2 ров. Наполнен льстецами. У них наказанием служит кал. Погрязшие в зловонные </a:t>
            </a:r>
            <a:r>
              <a:rPr lang="ru-RU" b="1" dirty="0" smtClean="0">
                <a:solidFill>
                  <a:srgbClr val="000066"/>
                </a:solidFill>
              </a:rPr>
              <a:t>испражнения </a:t>
            </a:r>
            <a:r>
              <a:rPr lang="ru-RU" b="1" dirty="0">
                <a:solidFill>
                  <a:srgbClr val="000066"/>
                </a:solidFill>
              </a:rPr>
              <a:t>льстецы </a:t>
            </a:r>
            <a:r>
              <a:rPr lang="ru-RU" b="1" dirty="0" smtClean="0">
                <a:solidFill>
                  <a:srgbClr val="000066"/>
                </a:solidFill>
              </a:rPr>
              <a:t>тихо коротают </a:t>
            </a:r>
            <a:r>
              <a:rPr lang="ru-RU" b="1" dirty="0">
                <a:solidFill>
                  <a:srgbClr val="000066"/>
                </a:solidFill>
              </a:rPr>
              <a:t>свое время. 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endParaRPr lang="ru-RU" b="1" dirty="0">
              <a:solidFill>
                <a:srgbClr val="000066"/>
              </a:solidFill>
            </a:endParaRPr>
          </a:p>
          <a:p>
            <a:endParaRPr lang="ru-RU" b="1" dirty="0">
              <a:solidFill>
                <a:srgbClr val="000066"/>
              </a:solidFill>
            </a:endParaRPr>
          </a:p>
          <a:p>
            <a:r>
              <a:rPr lang="ru-RU" b="1" dirty="0">
                <a:solidFill>
                  <a:srgbClr val="000066"/>
                </a:solidFill>
              </a:rPr>
              <a:t>3 </a:t>
            </a:r>
            <a:r>
              <a:rPr lang="ru-RU" b="1" dirty="0" smtClean="0">
                <a:solidFill>
                  <a:srgbClr val="000066"/>
                </a:solidFill>
              </a:rPr>
              <a:t>ров </a:t>
            </a:r>
            <a:r>
              <a:rPr lang="ru-RU" b="1" dirty="0">
                <a:solidFill>
                  <a:srgbClr val="000066"/>
                </a:solidFill>
              </a:rPr>
              <a:t>8 </a:t>
            </a:r>
            <a:r>
              <a:rPr lang="ru-RU" b="1" dirty="0" smtClean="0">
                <a:solidFill>
                  <a:srgbClr val="000066"/>
                </a:solidFill>
              </a:rPr>
              <a:t>круга </a:t>
            </a:r>
            <a:r>
              <a:rPr lang="ru-RU" b="1" dirty="0">
                <a:solidFill>
                  <a:srgbClr val="000066"/>
                </a:solidFill>
              </a:rPr>
              <a:t>А</a:t>
            </a:r>
            <a:r>
              <a:rPr lang="ru-RU" b="1" dirty="0" smtClean="0">
                <a:solidFill>
                  <a:srgbClr val="000066"/>
                </a:solidFill>
              </a:rPr>
              <a:t>да</a:t>
            </a:r>
            <a:r>
              <a:rPr lang="ru-RU" b="1" dirty="0">
                <a:solidFill>
                  <a:srgbClr val="000066"/>
                </a:solidFill>
              </a:rPr>
              <a:t>, как считает Данте </a:t>
            </a:r>
            <a:r>
              <a:rPr lang="ru-RU" b="1" dirty="0" smtClean="0">
                <a:solidFill>
                  <a:srgbClr val="000066"/>
                </a:solidFill>
              </a:rPr>
              <a:t>Алигьери,  </a:t>
            </a:r>
            <a:r>
              <a:rPr lang="ru-RU" b="1" dirty="0">
                <a:solidFill>
                  <a:srgbClr val="000066"/>
                </a:solidFill>
              </a:rPr>
              <a:t>занят высокопоставленными духовными лицами, которые торговали должностями церкви. Они же - </a:t>
            </a:r>
            <a:r>
              <a:rPr lang="ru-RU" b="1" dirty="0" err="1">
                <a:solidFill>
                  <a:srgbClr val="000066"/>
                </a:solidFill>
              </a:rPr>
              <a:t>симонисты</a:t>
            </a:r>
            <a:r>
              <a:rPr lang="ru-RU" b="1" dirty="0">
                <a:solidFill>
                  <a:srgbClr val="000066"/>
                </a:solidFill>
              </a:rPr>
              <a:t>. </a:t>
            </a:r>
            <a:r>
              <a:rPr lang="ru-RU" b="1" dirty="0" err="1">
                <a:solidFill>
                  <a:srgbClr val="000066"/>
                </a:solidFill>
              </a:rPr>
              <a:t>Симонисты</a:t>
            </a:r>
            <a:r>
              <a:rPr lang="ru-RU" b="1" dirty="0">
                <a:solidFill>
                  <a:srgbClr val="000066"/>
                </a:solidFill>
              </a:rPr>
              <a:t> получили свое </a:t>
            </a:r>
            <a:r>
              <a:rPr lang="ru-RU" b="1" dirty="0" smtClean="0">
                <a:solidFill>
                  <a:srgbClr val="000066"/>
                </a:solidFill>
              </a:rPr>
              <a:t>имя </a:t>
            </a:r>
            <a:r>
              <a:rPr lang="ru-RU" b="1" dirty="0">
                <a:solidFill>
                  <a:srgbClr val="000066"/>
                </a:solidFill>
              </a:rPr>
              <a:t>благодаря попытке иудея Симона купить дар творить чудеса у Апостола Петра и апостола Иоанна. </a:t>
            </a:r>
          </a:p>
        </p:txBody>
      </p:sp>
      <p:pic>
        <p:nvPicPr>
          <p:cNvPr id="6146" name="Picture 2" descr="C:\Documents and Settings\Admin\Рабочий стол\4218505-R3L8T8D-650-3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252" y="1988840"/>
            <a:ext cx="434751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77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Documents and Settings\Admin\Рабочий стол\29232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01266"/>
            <a:ext cx="3327568" cy="587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Рабочий стол\74401444_Vergil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153" y="1554485"/>
            <a:ext cx="28765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32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Девятый круг «Ада»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35896" y="1844824"/>
            <a:ext cx="51845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66"/>
                </a:solidFill>
              </a:rPr>
              <a:t>В самом сердце преисподней - ледяное озеро Коцит. Как в аду викингов, в этом месте невероятно холодно. Здесь покоятся вмороженные в лед отступники, и главный из них- Люцифер, падший ангел. Иуда Искариот (предавший Иисуса Христа), Брут (обманувший доверие Юлия Цезаря) и Кассий (также участник заговора против Цезаря) личных льдин не удостоились – их сатана терзает в трех своих пастях. </a:t>
            </a:r>
            <a:endParaRPr lang="ru-RU" b="1" dirty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Страж:</a:t>
            </a:r>
            <a:r>
              <a:rPr lang="ru-RU" b="1" dirty="0" smtClean="0">
                <a:solidFill>
                  <a:srgbClr val="000066"/>
                </a:solidFill>
              </a:rPr>
              <a:t> Гиганты ( </a:t>
            </a:r>
            <a:r>
              <a:rPr lang="ru-RU" b="1" dirty="0" err="1" smtClean="0">
                <a:solidFill>
                  <a:srgbClr val="000066"/>
                </a:solidFill>
              </a:rPr>
              <a:t>Бриарей</a:t>
            </a:r>
            <a:r>
              <a:rPr lang="ru-RU" b="1" dirty="0" smtClean="0">
                <a:solidFill>
                  <a:srgbClr val="000066"/>
                </a:solidFill>
              </a:rPr>
              <a:t>, </a:t>
            </a:r>
            <a:r>
              <a:rPr lang="ru-RU" b="1" dirty="0" err="1" smtClean="0">
                <a:solidFill>
                  <a:srgbClr val="000066"/>
                </a:solidFill>
              </a:rPr>
              <a:t>Эфиальт</a:t>
            </a:r>
            <a:r>
              <a:rPr lang="ru-RU" b="1" dirty="0" smtClean="0">
                <a:solidFill>
                  <a:srgbClr val="000066"/>
                </a:solidFill>
              </a:rPr>
              <a:t>, Антей)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Вид наказания: </a:t>
            </a:r>
            <a:r>
              <a:rPr lang="ru-RU" b="1" dirty="0">
                <a:solidFill>
                  <a:srgbClr val="000066"/>
                </a:solidFill>
              </a:rPr>
              <a:t>в</a:t>
            </a:r>
            <a:r>
              <a:rPr lang="ru-RU" b="1" dirty="0" smtClean="0">
                <a:solidFill>
                  <a:srgbClr val="000066"/>
                </a:solidFill>
              </a:rPr>
              <a:t>мерзли в лед по шею, и лица их обращены книзу.  </a:t>
            </a:r>
            <a:endParaRPr lang="ru-RU" b="1" dirty="0">
              <a:solidFill>
                <a:srgbClr val="000066"/>
              </a:solidFill>
            </a:endParaRPr>
          </a:p>
        </p:txBody>
      </p:sp>
      <p:pic>
        <p:nvPicPr>
          <p:cNvPr id="8195" name="Picture 3" descr="C:\Documents and Settings\Admin\Рабочий стол\1277892957_9-1aa981cd7832c9c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2" y="2837203"/>
            <a:ext cx="3312368" cy="401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773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-7697122"/>
            <a:ext cx="9036496" cy="1477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3600" b="1" dirty="0" smtClean="0">
                <a:solidFill>
                  <a:srgbClr val="000066"/>
                </a:solidFill>
              </a:rPr>
              <a:t>Божественная комедия как  </a:t>
            </a:r>
            <a:r>
              <a:rPr lang="ru-RU" sz="3600" b="1" dirty="0">
                <a:solidFill>
                  <a:srgbClr val="000066"/>
                </a:solidFill>
              </a:rPr>
              <a:t>в</a:t>
            </a:r>
            <a:r>
              <a:rPr lang="ru-RU" sz="3600" b="1" dirty="0" smtClean="0">
                <a:solidFill>
                  <a:srgbClr val="000066"/>
                </a:solidFill>
              </a:rPr>
              <a:t>дохновение для многих художников</a:t>
            </a: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«</a:t>
            </a:r>
            <a:r>
              <a:rPr lang="ru-RU" b="1" dirty="0">
                <a:solidFill>
                  <a:srgbClr val="000066"/>
                </a:solidFill>
              </a:rPr>
              <a:t>Божественная комедия» на протяжении семи столетий являлась источником вдохновения для многих художников, поэтов и </a:t>
            </a:r>
            <a:r>
              <a:rPr lang="ru-RU" b="1" dirty="0" smtClean="0">
                <a:solidFill>
                  <a:srgbClr val="000066"/>
                </a:solidFill>
              </a:rPr>
              <a:t>философов. Автор </a:t>
            </a:r>
            <a:r>
              <a:rPr lang="ru-RU" b="1" dirty="0">
                <a:solidFill>
                  <a:srgbClr val="000066"/>
                </a:solidFill>
              </a:rPr>
              <a:t>ряда переводов и адаптаций Данте Джеффри Чосер в своих произведениях 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>
                <a:solidFill>
                  <a:srgbClr val="000066"/>
                </a:solidFill>
              </a:rPr>
              <a:t>напрямую ссылается на работы </a:t>
            </a:r>
            <a:r>
              <a:rPr lang="ru-RU" b="1" dirty="0" smtClean="0">
                <a:solidFill>
                  <a:srgbClr val="000066"/>
                </a:solidFill>
              </a:rPr>
              <a:t>Данте.</a:t>
            </a:r>
            <a:endParaRPr lang="en-US" b="1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>
                <a:solidFill>
                  <a:srgbClr val="000066"/>
                </a:solidFill>
              </a:rPr>
              <a:t>Многократно цитировал и использовал отсылки на творчество Данте в своих произведениях Джон Милтон, прекрасно знакомый с </a:t>
            </a:r>
            <a:r>
              <a:rPr lang="ru-RU" b="1" dirty="0" smtClean="0">
                <a:solidFill>
                  <a:srgbClr val="000066"/>
                </a:solidFill>
              </a:rPr>
              <a:t> работами</a:t>
            </a:r>
            <a:r>
              <a:rPr lang="en-US" b="1" dirty="0" smtClean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поэта. </a:t>
            </a:r>
            <a:r>
              <a:rPr lang="ru-RU" b="1" dirty="0">
                <a:solidFill>
                  <a:srgbClr val="000066"/>
                </a:solidFill>
              </a:rPr>
              <a:t>Милтон </a:t>
            </a:r>
            <a:r>
              <a:rPr lang="ru-RU" b="1" dirty="0" smtClean="0">
                <a:solidFill>
                  <a:srgbClr val="000066"/>
                </a:solidFill>
              </a:rPr>
              <a:t>интерпретирует </a:t>
            </a:r>
            <a:r>
              <a:rPr lang="ru-RU" b="1" dirty="0">
                <a:solidFill>
                  <a:srgbClr val="000066"/>
                </a:solidFill>
              </a:rPr>
              <a:t>точку зрения </a:t>
            </a:r>
            <a:r>
              <a:rPr lang="ru-RU" b="1" dirty="0" smtClean="0">
                <a:solidFill>
                  <a:srgbClr val="000066"/>
                </a:solidFill>
              </a:rPr>
              <a:t>Данте </a:t>
            </a:r>
            <a:r>
              <a:rPr lang="ru-RU" b="1" dirty="0">
                <a:solidFill>
                  <a:srgbClr val="000066"/>
                </a:solidFill>
              </a:rPr>
              <a:t>как разделение мирской и духовной власти, но применительно к </a:t>
            </a:r>
            <a:r>
              <a:rPr lang="ru-RU" b="1" dirty="0" smtClean="0">
                <a:solidFill>
                  <a:srgbClr val="000066"/>
                </a:solidFill>
              </a:rPr>
              <a:t>периоду </a:t>
            </a:r>
            <a:r>
              <a:rPr lang="ru-RU" b="1" dirty="0">
                <a:solidFill>
                  <a:srgbClr val="000066"/>
                </a:solidFill>
              </a:rPr>
              <a:t>Реформации, похожей на политическую ситуацию, анализируемую поэтом в XIX песне «Ада». Момент осуждающей речи </a:t>
            </a:r>
            <a:r>
              <a:rPr lang="ru-RU" b="1" dirty="0" err="1">
                <a:solidFill>
                  <a:srgbClr val="000066"/>
                </a:solidFill>
              </a:rPr>
              <a:t>Беатриче</a:t>
            </a:r>
            <a:r>
              <a:rPr lang="ru-RU" b="1" dirty="0">
                <a:solidFill>
                  <a:srgbClr val="000066"/>
                </a:solidFill>
              </a:rPr>
              <a:t> по отношению к коррупции и продажности духовников («Рай», XXIX) адаптирован в поэме </a:t>
            </a:r>
            <a:r>
              <a:rPr lang="ru-RU" b="1" dirty="0" smtClean="0">
                <a:solidFill>
                  <a:srgbClr val="000066"/>
                </a:solidFill>
              </a:rPr>
              <a:t>«</a:t>
            </a:r>
            <a:r>
              <a:rPr lang="ru-RU" b="1" dirty="0" err="1" smtClean="0">
                <a:solidFill>
                  <a:srgbClr val="000066"/>
                </a:solidFill>
              </a:rPr>
              <a:t>Люсидас</a:t>
            </a:r>
            <a:r>
              <a:rPr lang="ru-RU" b="1" dirty="0" smtClean="0">
                <a:solidFill>
                  <a:srgbClr val="000066"/>
                </a:solidFill>
              </a:rPr>
              <a:t>», </a:t>
            </a:r>
            <a:r>
              <a:rPr lang="ru-RU" b="1" dirty="0">
                <a:solidFill>
                  <a:srgbClr val="000066"/>
                </a:solidFill>
              </a:rPr>
              <a:t>где автор осуждает коррумпированность </a:t>
            </a:r>
            <a:r>
              <a:rPr lang="ru-RU" b="1" dirty="0" smtClean="0">
                <a:solidFill>
                  <a:srgbClr val="000066"/>
                </a:solidFill>
              </a:rPr>
              <a:t>духовенства.</a:t>
            </a:r>
            <a:endParaRPr lang="en-US" b="1" dirty="0" smtClean="0">
              <a:solidFill>
                <a:srgbClr val="000066"/>
              </a:solidFill>
            </a:endParaRPr>
          </a:p>
          <a:p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Ларри </a:t>
            </a:r>
            <a:r>
              <a:rPr lang="ru-RU" b="1" dirty="0" err="1">
                <a:solidFill>
                  <a:srgbClr val="000066"/>
                </a:solidFill>
              </a:rPr>
              <a:t>Нивен</a:t>
            </a:r>
            <a:r>
              <a:rPr lang="ru-RU" b="1" dirty="0">
                <a:solidFill>
                  <a:srgbClr val="000066"/>
                </a:solidFill>
              </a:rPr>
              <a:t> и Джерри </a:t>
            </a:r>
            <a:r>
              <a:rPr lang="ru-RU" b="1" dirty="0" err="1">
                <a:solidFill>
                  <a:srgbClr val="000066"/>
                </a:solidFill>
              </a:rPr>
              <a:t>Пурнель</a:t>
            </a:r>
            <a:r>
              <a:rPr lang="ru-RU" b="1" dirty="0">
                <a:solidFill>
                  <a:srgbClr val="000066"/>
                </a:solidFill>
              </a:rPr>
              <a:t> создали современное продолжение «Комедии» Данте </a:t>
            </a:r>
            <a:r>
              <a:rPr lang="ru-RU" b="1" dirty="0" smtClean="0">
                <a:solidFill>
                  <a:srgbClr val="000066"/>
                </a:solidFill>
              </a:rPr>
              <a:t>роман «Инферно»  </a:t>
            </a:r>
            <a:r>
              <a:rPr lang="ru-RU" b="1" dirty="0">
                <a:solidFill>
                  <a:srgbClr val="000066"/>
                </a:solidFill>
              </a:rPr>
              <a:t>(1976), в </a:t>
            </a:r>
            <a:r>
              <a:rPr lang="ru-RU" b="1" dirty="0" smtClean="0">
                <a:solidFill>
                  <a:srgbClr val="000066"/>
                </a:solidFill>
              </a:rPr>
              <a:t>котором </a:t>
            </a:r>
            <a:r>
              <a:rPr lang="ru-RU" b="1" dirty="0">
                <a:solidFill>
                  <a:srgbClr val="000066"/>
                </a:solidFill>
              </a:rPr>
              <a:t>автор научно-фантастической книги умирает во время встречи с фанатами и попадает в ад, где верховодит </a:t>
            </a:r>
            <a:r>
              <a:rPr lang="ru-RU" b="1" dirty="0" err="1">
                <a:solidFill>
                  <a:srgbClr val="000066"/>
                </a:solidFill>
              </a:rPr>
              <a:t>Бенито</a:t>
            </a:r>
            <a:r>
              <a:rPr lang="ru-RU" b="1" dirty="0">
                <a:solidFill>
                  <a:srgbClr val="000066"/>
                </a:solidFill>
              </a:rPr>
              <a:t> Муссолини. Позже было издано продолжение — роман «Побег из ада» (2009</a:t>
            </a:r>
            <a:r>
              <a:rPr lang="ru-RU" b="1" dirty="0" smtClean="0">
                <a:solidFill>
                  <a:srgbClr val="000066"/>
                </a:solidFill>
              </a:rPr>
              <a:t>).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775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962" y="1772816"/>
            <a:ext cx="88569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Глория </a:t>
            </a:r>
            <a:r>
              <a:rPr lang="ru-RU" b="1" dirty="0" err="1" smtClean="0">
                <a:solidFill>
                  <a:srgbClr val="000066"/>
                </a:solidFill>
              </a:rPr>
              <a:t>Нейлор</a:t>
            </a:r>
            <a:r>
              <a:rPr lang="ru-RU" b="1" dirty="0" smtClean="0">
                <a:solidFill>
                  <a:srgbClr val="000066"/>
                </a:solidFill>
              </a:rPr>
              <a:t>, </a:t>
            </a:r>
            <a:r>
              <a:rPr lang="ru-RU" b="1" dirty="0">
                <a:solidFill>
                  <a:srgbClr val="000066"/>
                </a:solidFill>
              </a:rPr>
              <a:t>автор романа «</a:t>
            </a:r>
            <a:r>
              <a:rPr lang="ru-RU" b="1" dirty="0" err="1">
                <a:solidFill>
                  <a:srgbClr val="000066"/>
                </a:solidFill>
              </a:rPr>
              <a:t>Линден</a:t>
            </a: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err="1">
                <a:solidFill>
                  <a:srgbClr val="000066"/>
                </a:solidFill>
              </a:rPr>
              <a:t>Хиллз</a:t>
            </a:r>
            <a:r>
              <a:rPr lang="ru-RU" b="1" dirty="0">
                <a:solidFill>
                  <a:srgbClr val="000066"/>
                </a:solidFill>
              </a:rPr>
              <a:t>» (1985</a:t>
            </a:r>
            <a:r>
              <a:rPr lang="ru-RU" b="1" dirty="0" smtClean="0">
                <a:solidFill>
                  <a:srgbClr val="000066"/>
                </a:solidFill>
              </a:rPr>
              <a:t>), </a:t>
            </a:r>
            <a:r>
              <a:rPr lang="ru-RU" b="1" dirty="0">
                <a:solidFill>
                  <a:srgbClr val="000066"/>
                </a:solidFill>
              </a:rPr>
              <a:t>использует «Ад» Данте в качестве образца для путешествия двух молодых чернокожих поэтов, </a:t>
            </a:r>
            <a:r>
              <a:rPr lang="ru-RU" b="1" dirty="0" smtClean="0">
                <a:solidFill>
                  <a:srgbClr val="000066"/>
                </a:solidFill>
              </a:rPr>
              <a:t>зарабатывающих </a:t>
            </a:r>
            <a:r>
              <a:rPr lang="ru-RU" b="1" dirty="0">
                <a:solidFill>
                  <a:srgbClr val="000066"/>
                </a:solidFill>
              </a:rPr>
              <a:t>за несколько дней до Рождества в домах богатых афроамериканцев. Молодые люди скоро обнаруживают, какова цена, которую платят жители </a:t>
            </a:r>
            <a:r>
              <a:rPr lang="ru-RU" b="1" dirty="0" err="1">
                <a:solidFill>
                  <a:srgbClr val="000066"/>
                </a:solidFill>
              </a:rPr>
              <a:t>Линден</a:t>
            </a: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err="1">
                <a:solidFill>
                  <a:srgbClr val="000066"/>
                </a:solidFill>
              </a:rPr>
              <a:t>Хиллз</a:t>
            </a:r>
            <a:r>
              <a:rPr lang="ru-RU" b="1" dirty="0">
                <a:solidFill>
                  <a:srgbClr val="000066"/>
                </a:solidFill>
              </a:rPr>
              <a:t> за превращение американской мечты в жизнь</a:t>
            </a:r>
            <a:r>
              <a:rPr lang="ru-RU" b="1" dirty="0" smtClean="0">
                <a:solidFill>
                  <a:srgbClr val="000066"/>
                </a:solidFill>
              </a:rPr>
              <a:t>.</a:t>
            </a:r>
            <a:endParaRPr lang="ru-RU" b="1" dirty="0">
              <a:solidFill>
                <a:srgbClr val="000066"/>
              </a:solidFill>
            </a:endParaRPr>
          </a:p>
          <a:p>
            <a:endParaRPr lang="ru-RU" b="1" dirty="0">
              <a:solidFill>
                <a:srgbClr val="000066"/>
              </a:solidFill>
            </a:endParaRPr>
          </a:p>
          <a:p>
            <a:r>
              <a:rPr lang="ru-RU" b="1" dirty="0">
                <a:solidFill>
                  <a:srgbClr val="000066"/>
                </a:solidFill>
              </a:rPr>
              <a:t>Ирландский поэт </a:t>
            </a:r>
            <a:r>
              <a:rPr lang="ru-RU" b="1" dirty="0" err="1">
                <a:solidFill>
                  <a:srgbClr val="000066"/>
                </a:solidFill>
              </a:rPr>
              <a:t>Шеймас</a:t>
            </a:r>
            <a:r>
              <a:rPr lang="ru-RU" b="1" dirty="0">
                <a:solidFill>
                  <a:srgbClr val="000066"/>
                </a:solidFill>
              </a:rPr>
              <a:t> Хини публикует на первой </a:t>
            </a:r>
            <a:r>
              <a:rPr lang="ru-RU" b="1" dirty="0" smtClean="0">
                <a:solidFill>
                  <a:srgbClr val="000066"/>
                </a:solidFill>
              </a:rPr>
              <a:t>странице « </a:t>
            </a:r>
            <a:r>
              <a:rPr lang="ru-RU" b="1" dirty="0" err="1">
                <a:solidFill>
                  <a:srgbClr val="000066"/>
                </a:solidFill>
              </a:rPr>
              <a:t>The</a:t>
            </a: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err="1">
                <a:solidFill>
                  <a:srgbClr val="000066"/>
                </a:solidFill>
              </a:rPr>
              <a:t>Irish</a:t>
            </a: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err="1">
                <a:solidFill>
                  <a:srgbClr val="000066"/>
                </a:solidFill>
              </a:rPr>
              <a:t>Times</a:t>
            </a: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«(</a:t>
            </a:r>
            <a:r>
              <a:rPr lang="ru-RU" b="1" dirty="0">
                <a:solidFill>
                  <a:srgbClr val="000066"/>
                </a:solidFill>
              </a:rPr>
              <a:t>18 января 2000 года) одно из своих стихотворений, которое начинается с перевода 58-61 СТРОФ XXXIII песни «Рая</a:t>
            </a:r>
            <a:r>
              <a:rPr lang="ru-RU" b="1" dirty="0" smtClean="0">
                <a:solidFill>
                  <a:srgbClr val="000066"/>
                </a:solidFill>
              </a:rPr>
              <a:t>»</a:t>
            </a:r>
            <a:endParaRPr lang="ru-RU" b="1" dirty="0">
              <a:solidFill>
                <a:srgbClr val="000066"/>
              </a:solidFill>
            </a:endParaRPr>
          </a:p>
          <a:p>
            <a:endParaRPr lang="ru-RU" b="1" dirty="0">
              <a:solidFill>
                <a:srgbClr val="000066"/>
              </a:solidFill>
            </a:endParaRPr>
          </a:p>
          <a:p>
            <a:r>
              <a:rPr lang="ru-RU" b="1" dirty="0">
                <a:solidFill>
                  <a:srgbClr val="000066"/>
                </a:solidFill>
              </a:rPr>
              <a:t>Ник </a:t>
            </a:r>
            <a:r>
              <a:rPr lang="ru-RU" b="1" dirty="0" err="1">
                <a:solidFill>
                  <a:srgbClr val="000066"/>
                </a:solidFill>
              </a:rPr>
              <a:t>Тошес</a:t>
            </a:r>
            <a:r>
              <a:rPr lang="ru-RU" b="1" dirty="0">
                <a:solidFill>
                  <a:srgbClr val="000066"/>
                </a:solidFill>
              </a:rPr>
              <a:t> </a:t>
            </a:r>
            <a:r>
              <a:rPr lang="ru-RU" b="1" dirty="0" smtClean="0">
                <a:solidFill>
                  <a:srgbClr val="000066"/>
                </a:solidFill>
              </a:rPr>
              <a:t>,автор </a:t>
            </a:r>
            <a:r>
              <a:rPr lang="ru-RU" b="1" dirty="0">
                <a:solidFill>
                  <a:srgbClr val="000066"/>
                </a:solidFill>
              </a:rPr>
              <a:t>романа «Рукою Данте» (2002</a:t>
            </a:r>
            <a:r>
              <a:rPr lang="ru-RU" b="1" dirty="0" smtClean="0">
                <a:solidFill>
                  <a:srgbClr val="000066"/>
                </a:solidFill>
              </a:rPr>
              <a:t>), </a:t>
            </a:r>
            <a:r>
              <a:rPr lang="ru-RU" b="1" dirty="0">
                <a:solidFill>
                  <a:srgbClr val="000066"/>
                </a:solidFill>
              </a:rPr>
              <a:t>рассказывает историю нахождения рукописи «Божественной комедии», параллельно повествуя о последних годах работы Данте над своей поэмой</a:t>
            </a:r>
            <a:r>
              <a:rPr lang="ru-RU" b="1" dirty="0" smtClean="0">
                <a:solidFill>
                  <a:srgbClr val="000066"/>
                </a:solidFill>
              </a:rPr>
              <a:t>.</a:t>
            </a:r>
            <a:endParaRPr lang="ru-RU" b="1" dirty="0">
              <a:solidFill>
                <a:srgbClr val="000066"/>
              </a:solidFill>
            </a:endParaRPr>
          </a:p>
          <a:p>
            <a:endParaRPr lang="ru-RU" b="1" dirty="0">
              <a:solidFill>
                <a:srgbClr val="000066"/>
              </a:solidFill>
            </a:endParaRPr>
          </a:p>
          <a:p>
            <a:r>
              <a:rPr lang="ru-RU" b="1" dirty="0">
                <a:solidFill>
                  <a:srgbClr val="000066"/>
                </a:solidFill>
              </a:rPr>
              <a:t>История написания и сюжет «Божественной комедии» является одной из центральных сюжетных линий романа Дэна Брауна «Инферно» (2013).</a:t>
            </a:r>
          </a:p>
        </p:txBody>
      </p:sp>
    </p:spTree>
    <p:extLst>
      <p:ext uri="{BB962C8B-B14F-4D97-AF65-F5344CB8AC3E}">
        <p14:creationId xmlns:p14="http://schemas.microsoft.com/office/powerpoint/2010/main" val="104238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6674"/>
            <a:ext cx="4968551" cy="56207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Ещё раз о поэме и поэте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277" y="1648205"/>
            <a:ext cx="8280920" cy="518457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                              </a:t>
            </a:r>
            <a:r>
              <a:rPr lang="ru-RU" b="1" dirty="0" smtClean="0">
                <a:solidFill>
                  <a:srgbClr val="000066"/>
                </a:solidFill>
              </a:rPr>
              <a:t>Представляя собой </a:t>
            </a:r>
            <a:r>
              <a:rPr lang="ru-RU" b="1" dirty="0">
                <a:solidFill>
                  <a:srgbClr val="000066"/>
                </a:solidFill>
              </a:rPr>
              <a:t>грандиозный синтез </a:t>
            </a:r>
            <a:endParaRPr lang="ru-RU" b="1" dirty="0" smtClean="0">
              <a:solidFill>
                <a:srgbClr val="000066"/>
              </a:solidFill>
            </a:endParaRPr>
          </a:p>
          <a:p>
            <a:pPr algn="ctr"/>
            <a:r>
              <a:rPr lang="ru-RU" b="1" dirty="0" smtClean="0">
                <a:solidFill>
                  <a:srgbClr val="000066"/>
                </a:solidFill>
              </a:rPr>
              <a:t>средневековой культуры       , «Комедия» 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rgbClr val="000066"/>
                </a:solidFill>
              </a:rPr>
              <a:t>                              одновременно </a:t>
            </a:r>
            <a:r>
              <a:rPr lang="ru-RU" b="1" dirty="0">
                <a:solidFill>
                  <a:srgbClr val="000066"/>
                </a:solidFill>
              </a:rPr>
              <a:t>несет в себе могущественное дыхание новой культуры, нового типа мышления, которое прорицает гуманистическую эпоху Ренессанса. Человек общественно активный, Данте не удовлетворяется абстрактным морализированием: он переносит в потусторонний мир своих современников и </a:t>
            </a:r>
            <a:r>
              <a:rPr lang="ru-RU" b="1" dirty="0" smtClean="0">
                <a:solidFill>
                  <a:srgbClr val="000066"/>
                </a:solidFill>
              </a:rPr>
              <a:t>предшественников с </a:t>
            </a:r>
            <a:r>
              <a:rPr lang="ru-RU" b="1" dirty="0">
                <a:solidFill>
                  <a:srgbClr val="000066"/>
                </a:solidFill>
              </a:rPr>
              <a:t>их </a:t>
            </a:r>
            <a:r>
              <a:rPr lang="ru-RU" b="1" dirty="0" smtClean="0">
                <a:solidFill>
                  <a:srgbClr val="000066"/>
                </a:solidFill>
              </a:rPr>
              <a:t>радостями и </a:t>
            </a:r>
            <a:r>
              <a:rPr lang="ru-RU" b="1" dirty="0">
                <a:solidFill>
                  <a:srgbClr val="000066"/>
                </a:solidFill>
              </a:rPr>
              <a:t>переживаниями, с их политическими вкусами, с их действиями и </a:t>
            </a:r>
            <a:r>
              <a:rPr lang="ru-RU" b="1" dirty="0" smtClean="0">
                <a:solidFill>
                  <a:srgbClr val="000066"/>
                </a:solidFill>
              </a:rPr>
              <a:t>поступками </a:t>
            </a:r>
            <a:r>
              <a:rPr lang="ru-RU" b="1" dirty="0">
                <a:solidFill>
                  <a:srgbClr val="000066"/>
                </a:solidFill>
              </a:rPr>
              <a:t>- и </a:t>
            </a:r>
            <a:r>
              <a:rPr lang="ru-RU" b="1" dirty="0" smtClean="0">
                <a:solidFill>
                  <a:srgbClr val="000066"/>
                </a:solidFill>
              </a:rPr>
              <a:t>вершит </a:t>
            </a:r>
            <a:r>
              <a:rPr lang="ru-RU" b="1" dirty="0">
                <a:solidFill>
                  <a:srgbClr val="000066"/>
                </a:solidFill>
              </a:rPr>
              <a:t>над ними суровый и неумолимый суд с позиции мудреца-гуманиста. Он выступает как всесторонне просвещенный человек, </a:t>
            </a:r>
            <a:r>
              <a:rPr lang="ru-RU" b="1" dirty="0" smtClean="0">
                <a:solidFill>
                  <a:srgbClr val="000066"/>
                </a:solidFill>
              </a:rPr>
              <a:t>который                                             позволяет </a:t>
            </a:r>
            <a:r>
              <a:rPr lang="ru-RU" b="1" dirty="0">
                <a:solidFill>
                  <a:srgbClr val="000066"/>
                </a:solidFill>
              </a:rPr>
              <a:t>ему быть политиком, богословом</a:t>
            </a:r>
            <a:r>
              <a:rPr lang="ru-RU" b="1" dirty="0" smtClean="0">
                <a:solidFill>
                  <a:srgbClr val="000066"/>
                </a:solidFill>
              </a:rPr>
              <a:t>,                                        моралистом</a:t>
            </a:r>
            <a:r>
              <a:rPr lang="ru-RU" b="1" dirty="0">
                <a:solidFill>
                  <a:srgbClr val="000066"/>
                </a:solidFill>
              </a:rPr>
              <a:t>, философом, историком, </a:t>
            </a:r>
            <a:r>
              <a:rPr lang="ru-RU" b="1" dirty="0" smtClean="0">
                <a:solidFill>
                  <a:srgbClr val="000066"/>
                </a:solidFill>
              </a:rPr>
              <a:t>физиологом</a:t>
            </a:r>
            <a:r>
              <a:rPr lang="ru-RU" b="1" dirty="0">
                <a:solidFill>
                  <a:srgbClr val="000066"/>
                </a:solidFill>
              </a:rPr>
              <a:t>,</a:t>
            </a:r>
            <a:r>
              <a:rPr lang="ru-RU" b="1" dirty="0" smtClean="0">
                <a:solidFill>
                  <a:srgbClr val="000066"/>
                </a:solidFill>
              </a:rPr>
              <a:t> психологом </a:t>
            </a:r>
            <a:r>
              <a:rPr lang="ru-RU" b="1" dirty="0">
                <a:solidFill>
                  <a:srgbClr val="000066"/>
                </a:solidFill>
              </a:rPr>
              <a:t>и астрономом. По словам наилучшего русского </a:t>
            </a:r>
            <a:r>
              <a:rPr lang="ru-RU" b="1" dirty="0" smtClean="0">
                <a:solidFill>
                  <a:srgbClr val="000066"/>
                </a:solidFill>
              </a:rPr>
              <a:t>                                переводчика </a:t>
            </a:r>
            <a:r>
              <a:rPr lang="ru-RU" b="1" dirty="0">
                <a:solidFill>
                  <a:srgbClr val="000066"/>
                </a:solidFill>
              </a:rPr>
              <a:t>поэмы Данте М. Л. Лозинского</a:t>
            </a:r>
            <a:r>
              <a:rPr lang="ru-RU" b="1" dirty="0" smtClean="0">
                <a:solidFill>
                  <a:srgbClr val="000066"/>
                </a:solidFill>
              </a:rPr>
              <a:t>,                              «</a:t>
            </a:r>
            <a:r>
              <a:rPr lang="ru-RU" b="1" dirty="0">
                <a:solidFill>
                  <a:srgbClr val="000066"/>
                </a:solidFill>
              </a:rPr>
              <a:t>Божественная комедия» - это книга о Вселенной и </a:t>
            </a:r>
            <a:r>
              <a:rPr lang="ru-RU" b="1" dirty="0" smtClean="0">
                <a:solidFill>
                  <a:srgbClr val="000066"/>
                </a:solidFill>
              </a:rPr>
              <a:t>                               книга </a:t>
            </a:r>
            <a:r>
              <a:rPr lang="ru-RU" b="1" dirty="0">
                <a:solidFill>
                  <a:srgbClr val="000066"/>
                </a:solidFill>
              </a:rPr>
              <a:t>о самом поэте, которая </a:t>
            </a:r>
            <a:r>
              <a:rPr lang="ru-RU" b="1" dirty="0" smtClean="0">
                <a:solidFill>
                  <a:srgbClr val="000066"/>
                </a:solidFill>
              </a:rPr>
              <a:t>навсегда останется </a:t>
            </a:r>
            <a:r>
              <a:rPr lang="ru-RU" b="1" dirty="0">
                <a:solidFill>
                  <a:srgbClr val="000066"/>
                </a:solidFill>
              </a:rPr>
              <a:t>в веках как вечно живой </a:t>
            </a:r>
            <a:r>
              <a:rPr lang="ru-RU" b="1" dirty="0" smtClean="0">
                <a:solidFill>
                  <a:srgbClr val="000066"/>
                </a:solidFill>
              </a:rPr>
              <a:t>образец гениального творения.</a:t>
            </a:r>
            <a:endParaRPr lang="ru-RU" b="1" dirty="0">
              <a:solidFill>
                <a:srgbClr val="000066"/>
              </a:solidFill>
            </a:endParaRPr>
          </a:p>
          <a:p>
            <a:endParaRPr lang="ru-RU" dirty="0"/>
          </a:p>
        </p:txBody>
      </p:sp>
      <p:pic>
        <p:nvPicPr>
          <p:cNvPr id="1026" name="Picture 2" descr="C:\Users\кампутер на\Desktop\images (8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741" y="332656"/>
            <a:ext cx="1423739" cy="1853351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кампутер н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6674"/>
            <a:ext cx="1951041" cy="15061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88906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Documents and Settings\Admin\Рабочий стол\Изображ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63" y="14461"/>
            <a:ext cx="4917615" cy="676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\Рабочий стол\220px-Sonrel_scenes_from_dante_alighieris_la_vi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52" y="188640"/>
            <a:ext cx="27940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Admin\Рабочий стол\Michelino_DanteAndHisPoe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152" y="1952923"/>
            <a:ext cx="2761456" cy="218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Admin\Рабочий стол\220px-Встреча_Данте_с_Вергилием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512" y="4119194"/>
            <a:ext cx="2095500" cy="2664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998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81449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Над проектом работали: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Учитель </a:t>
            </a:r>
            <a:r>
              <a:rPr lang="ru-RU" sz="2400" b="1" dirty="0">
                <a:solidFill>
                  <a:srgbClr val="000066"/>
                </a:solidFill>
              </a:rPr>
              <a:t>р</a:t>
            </a:r>
            <a:r>
              <a:rPr lang="ru-RU" sz="2400" b="1" dirty="0" smtClean="0">
                <a:solidFill>
                  <a:srgbClr val="000066"/>
                </a:solidFill>
              </a:rPr>
              <a:t>усского языка и литературы Кузнецова Марина Борисовна</a:t>
            </a:r>
          </a:p>
          <a:p>
            <a:pPr algn="ctr"/>
            <a:r>
              <a:rPr lang="ru-RU" sz="2400" b="1" i="1" dirty="0" smtClean="0">
                <a:solidFill>
                  <a:srgbClr val="000066"/>
                </a:solidFill>
              </a:rPr>
              <a:t>Ученики 9-го класса: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Рзаев Рамиль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Пузина Евгения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Алешина Айгуль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Гасымова Ханым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dirty="0" smtClean="0">
                <a:solidFill>
                  <a:srgbClr val="000066"/>
                </a:solidFill>
              </a:rPr>
              <a:t>Автаев Максим</a:t>
            </a:r>
          </a:p>
          <a:p>
            <a:endParaRPr lang="ru-RU" sz="2000" b="1" dirty="0" smtClean="0">
              <a:solidFill>
                <a:srgbClr val="000066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Мы надеемся, что представленный нами материал понравился Вам!</a:t>
            </a:r>
          </a:p>
          <a:p>
            <a:pPr algn="ctr"/>
            <a:r>
              <a:rPr lang="ru-RU" sz="2800" b="1" dirty="0" smtClean="0">
                <a:solidFill>
                  <a:srgbClr val="000066"/>
                </a:solidFill>
              </a:rPr>
              <a:t>Спасибо за внимание!</a:t>
            </a:r>
            <a:endParaRPr lang="ru-RU" sz="2400" b="1" dirty="0" smtClean="0">
              <a:solidFill>
                <a:srgbClr val="000066"/>
              </a:solidFill>
            </a:endParaRPr>
          </a:p>
          <a:p>
            <a:endParaRPr lang="ru-RU" sz="2000" b="1" dirty="0" smtClean="0">
              <a:solidFill>
                <a:srgbClr val="000066"/>
              </a:solidFill>
            </a:endParaRPr>
          </a:p>
          <a:p>
            <a:endParaRPr lang="ru-RU" sz="2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23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8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9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2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3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4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250" autoRev="1" fill="remove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0066"/>
                </a:solidFill>
              </a:rPr>
              <a:t>Данте Алигьери. Интересные факты из жизни</a:t>
            </a:r>
            <a:br>
              <a:rPr lang="ru-RU" sz="3600" b="1" dirty="0" smtClean="0">
                <a:solidFill>
                  <a:srgbClr val="000066"/>
                </a:solidFill>
              </a:rPr>
            </a:b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027" name="Picture 3" descr="C:\Documents and Settings\Admin\Рабочий стол\8b7e1abb39c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738" y="2360272"/>
            <a:ext cx="4049262" cy="449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7816" y="1779687"/>
            <a:ext cx="489654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Данте </a:t>
            </a:r>
            <a:r>
              <a:rPr lang="ru-RU" b="1" dirty="0" smtClean="0">
                <a:solidFill>
                  <a:srgbClr val="000066"/>
                </a:solidFill>
              </a:rPr>
              <a:t>Алигьери </a:t>
            </a:r>
            <a:r>
              <a:rPr lang="ru-RU" b="1" dirty="0">
                <a:solidFill>
                  <a:srgbClr val="000066"/>
                </a:solidFill>
              </a:rPr>
              <a:t>(настоящее имя </a:t>
            </a:r>
            <a:r>
              <a:rPr lang="ru-RU" b="1" dirty="0" err="1">
                <a:solidFill>
                  <a:srgbClr val="000066"/>
                </a:solidFill>
              </a:rPr>
              <a:t>Дуранте</a:t>
            </a:r>
            <a:r>
              <a:rPr lang="ru-RU" b="1" dirty="0">
                <a:solidFill>
                  <a:srgbClr val="000066"/>
                </a:solidFill>
              </a:rPr>
              <a:t> Алигьери) (1265-1321</a:t>
            </a:r>
            <a:r>
              <a:rPr lang="ru-RU" b="1" dirty="0" smtClean="0">
                <a:solidFill>
                  <a:srgbClr val="000066"/>
                </a:solidFill>
              </a:rPr>
              <a:t>) - </a:t>
            </a:r>
            <a:r>
              <a:rPr lang="ru-RU" b="1" dirty="0">
                <a:solidFill>
                  <a:srgbClr val="000066"/>
                </a:solidFill>
              </a:rPr>
              <a:t>итальянский поэт и политический </a:t>
            </a:r>
            <a:r>
              <a:rPr lang="ru-RU" b="1" dirty="0" smtClean="0">
                <a:solidFill>
                  <a:srgbClr val="000066"/>
                </a:solidFill>
              </a:rPr>
              <a:t>деятель.</a:t>
            </a:r>
            <a:endParaRPr lang="ru-RU" b="1" dirty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Родился </a:t>
            </a:r>
            <a:r>
              <a:rPr lang="ru-RU" b="1" dirty="0">
                <a:solidFill>
                  <a:srgbClr val="000066"/>
                </a:solidFill>
              </a:rPr>
              <a:t>во Флоренции, в аристократической семье. Его предки принимали участие во втором Крестовом походе. Об отце и матери Данте почти ничего не известно, как и об обстоятельствах его ранней юности. Данте получил обычное для того времени образование, но сам признавал его недостаточным. В 1291 Данте женился на Джемме Донати по политическому расчёту. От этого брака было семь детей – шесть сыновей и дочь. В 1302 Данте был заочно обвинён в неправильном расходовании общественных денег и приговорён к штрафу. Он переехал в Рим, но его нашли и там. Поэта приговорили к сожжению за политические взгляды. </a:t>
            </a:r>
          </a:p>
        </p:txBody>
      </p:sp>
    </p:spTree>
    <p:extLst>
      <p:ext uri="{BB962C8B-B14F-4D97-AF65-F5344CB8AC3E}">
        <p14:creationId xmlns:p14="http://schemas.microsoft.com/office/powerpoint/2010/main" val="293800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824" y="260648"/>
            <a:ext cx="3933927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Жизненный путь Данте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412776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dirty="0" smtClean="0"/>
          </a:p>
          <a:p>
            <a:pPr algn="ctr"/>
            <a:r>
              <a:rPr lang="ru-RU" b="1" dirty="0" smtClean="0"/>
              <a:t>Данте </a:t>
            </a:r>
            <a:r>
              <a:rPr lang="ru-RU" b="1" dirty="0"/>
              <a:t>принадлежал к флорентийской партии </a:t>
            </a:r>
            <a:r>
              <a:rPr lang="ru-RU" b="1" dirty="0" err="1"/>
              <a:t>Черки</a:t>
            </a:r>
            <a:r>
              <a:rPr lang="ru-RU" b="1" dirty="0"/>
              <a:t>, которая враждовала с партией Донати. В 1298 году состоялся деловой брак между ним и </a:t>
            </a:r>
            <a:r>
              <a:rPr lang="ru-RU" b="1" dirty="0" err="1" smtClean="0"/>
              <a:t>Джеммой</a:t>
            </a:r>
            <a:r>
              <a:rPr lang="ru-RU" b="1" dirty="0" smtClean="0"/>
              <a:t> </a:t>
            </a:r>
            <a:r>
              <a:rPr lang="ru-RU" b="1" dirty="0" err="1"/>
              <a:t>Донати</a:t>
            </a:r>
            <a:r>
              <a:rPr lang="ru-RU" b="1" dirty="0"/>
              <a:t>. В это время Данте писал песни, восхваляющие </a:t>
            </a:r>
            <a:r>
              <a:rPr lang="ru-RU" b="1" dirty="0" err="1"/>
              <a:t>Беатриче</a:t>
            </a:r>
            <a:r>
              <a:rPr lang="ru-RU" b="1" dirty="0"/>
              <a:t>, а о </a:t>
            </a:r>
            <a:r>
              <a:rPr lang="ru-RU" b="1" dirty="0" err="1" smtClean="0"/>
              <a:t>Джемме</a:t>
            </a:r>
            <a:r>
              <a:rPr lang="ru-RU" b="1" dirty="0" smtClean="0"/>
              <a:t> </a:t>
            </a:r>
            <a:r>
              <a:rPr lang="ru-RU" b="1" dirty="0"/>
              <a:t>он не писал ни слова. В 1296 году Данте начал участвовать в общественной жизни Флоренции, и в 1300 году стал одним из приоров города.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4007" y="836712"/>
            <a:ext cx="4176465" cy="5245511"/>
          </a:xfrm>
        </p:spPr>
        <p:txBody>
          <a:bodyPr>
            <a:normAutofit/>
          </a:bodyPr>
          <a:lstStyle/>
          <a:p>
            <a:endParaRPr lang="ru-RU" sz="2000" b="1" dirty="0" smtClean="0"/>
          </a:p>
          <a:p>
            <a:r>
              <a:rPr lang="ru-RU" sz="2000" b="1" dirty="0" err="1">
                <a:solidFill>
                  <a:srgbClr val="000066"/>
                </a:solidFill>
              </a:rPr>
              <a:t>Джемма</a:t>
            </a:r>
            <a:r>
              <a:rPr lang="ru-RU" sz="2000" b="1" dirty="0">
                <a:solidFill>
                  <a:srgbClr val="000066"/>
                </a:solidFill>
              </a:rPr>
              <a:t>  и Данте </a:t>
            </a:r>
          </a:p>
          <a:p>
            <a:r>
              <a:rPr lang="ru-RU" sz="2000" b="1" dirty="0" smtClean="0"/>
              <a:t>       </a:t>
            </a:r>
          </a:p>
          <a:p>
            <a:endParaRPr lang="ru-RU" b="1" dirty="0" smtClean="0"/>
          </a:p>
          <a:p>
            <a:pPr marL="4572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                          </a:t>
            </a:r>
            <a:r>
              <a:rPr lang="ru-RU" sz="2000" b="1" dirty="0" smtClean="0"/>
              <a:t>                                   </a:t>
            </a:r>
          </a:p>
          <a:p>
            <a:r>
              <a:rPr lang="ru-RU" sz="1500" b="1" dirty="0" smtClean="0"/>
              <a:t>                                               </a:t>
            </a:r>
            <a:r>
              <a:rPr lang="ru-RU" sz="1500" b="1" dirty="0" smtClean="0">
                <a:solidFill>
                  <a:srgbClr val="000066"/>
                </a:solidFill>
              </a:rPr>
              <a:t>Данте Алигьери</a:t>
            </a:r>
          </a:p>
          <a:p>
            <a:pPr marL="45720" indent="0">
              <a:buNone/>
            </a:pPr>
            <a:endParaRPr lang="ru-RU" sz="2000" b="1" dirty="0" smtClean="0"/>
          </a:p>
          <a:p>
            <a:pPr marL="45720" indent="0">
              <a:buNone/>
            </a:pPr>
            <a:endParaRPr lang="ru-RU" b="1" dirty="0"/>
          </a:p>
          <a:p>
            <a:pPr marL="45720" indent="0">
              <a:buNone/>
            </a:pPr>
            <a:r>
              <a:rPr lang="ru-RU" sz="2000" b="1" dirty="0" err="1">
                <a:solidFill>
                  <a:srgbClr val="000066"/>
                </a:solidFill>
              </a:rPr>
              <a:t>Беатриче</a:t>
            </a:r>
            <a:r>
              <a:rPr lang="ru-RU" sz="2000" b="1" dirty="0">
                <a:solidFill>
                  <a:srgbClr val="000066"/>
                </a:solidFill>
              </a:rPr>
              <a:t> и Данте</a:t>
            </a:r>
          </a:p>
          <a:p>
            <a:pPr marL="45720" indent="0">
              <a:buNone/>
            </a:pPr>
            <a:endParaRPr lang="ru-RU" sz="2000" b="1" dirty="0" smtClean="0"/>
          </a:p>
        </p:txBody>
      </p:sp>
      <p:pic>
        <p:nvPicPr>
          <p:cNvPr id="2050" name="Picture 2" descr="C:\Users\кампутер на\Desktop\jean-delville-dante-buvant-les-eaux-du-lethe-290x2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03" y="2060848"/>
            <a:ext cx="2016224" cy="1584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кампутер на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5" y="3284984"/>
            <a:ext cx="1512168" cy="1800589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кампутер на\Desktop\imag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351" y="4435961"/>
            <a:ext cx="2581275" cy="17716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160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2211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</a:rPr>
              <a:t>Последние годы жизни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484784"/>
            <a:ext cx="4038600" cy="452596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b="1" dirty="0" smtClean="0"/>
              <a:t>С </a:t>
            </a:r>
            <a:r>
              <a:rPr lang="ru-RU" b="1" dirty="0"/>
              <a:t>1316 года Данте останавливается в Равенне, где его принял синьор города Гвидо да Полента. Здесь он продолжает работать над «Божественной комедией». В 1321 году Данте как посол правителя Равенны направляется в </a:t>
            </a:r>
            <a:r>
              <a:rPr lang="ru-RU" b="1" dirty="0" smtClean="0"/>
              <a:t>Венецию </a:t>
            </a:r>
            <a:r>
              <a:rPr lang="ru-RU" b="1" dirty="0"/>
              <a:t>для заключения мира с республикой Святого Марка. На обратной дороге он заразился малярией и в ночь с 13 на 14 сентября 1321 года скончался. Похоронен Данте Алигьери в </a:t>
            </a:r>
            <a:r>
              <a:rPr lang="ru-RU" b="1" dirty="0" smtClean="0"/>
              <a:t>Равенне.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716481" y="1340769"/>
            <a:ext cx="4038600" cy="4813928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rgbClr val="000066"/>
                </a:solidFill>
              </a:rPr>
              <a:t>Равенна </a:t>
            </a:r>
            <a:r>
              <a:rPr lang="ru-RU" sz="1400" b="1" dirty="0" smtClean="0">
                <a:solidFill>
                  <a:srgbClr val="FFC000"/>
                </a:solidFill>
              </a:rPr>
              <a:t>                     </a:t>
            </a:r>
            <a:r>
              <a:rPr lang="ru-RU" sz="1400" b="1" dirty="0" smtClean="0">
                <a:solidFill>
                  <a:srgbClr val="000066"/>
                </a:solidFill>
              </a:rPr>
              <a:t>Гвидо да Полента</a:t>
            </a:r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endParaRPr lang="ru-RU" sz="1400" b="1" dirty="0"/>
          </a:p>
          <a:p>
            <a:endParaRPr lang="ru-RU" sz="1400" b="1" dirty="0" smtClean="0"/>
          </a:p>
          <a:p>
            <a:r>
              <a:rPr lang="ru-RU" sz="1400" b="1" dirty="0" smtClean="0">
                <a:solidFill>
                  <a:srgbClr val="000066"/>
                </a:solidFill>
              </a:rPr>
              <a:t>Могила поэта</a:t>
            </a:r>
          </a:p>
          <a:p>
            <a:endParaRPr lang="ru-RU" sz="1400" b="1" dirty="0"/>
          </a:p>
          <a:p>
            <a:r>
              <a:rPr lang="ru-RU" sz="1400" b="1" dirty="0" smtClean="0"/>
              <a:t>                                           </a:t>
            </a:r>
            <a:r>
              <a:rPr lang="ru-RU" sz="1400" b="1" dirty="0" smtClean="0">
                <a:solidFill>
                  <a:srgbClr val="000066"/>
                </a:solidFill>
              </a:rPr>
              <a:t>Данте Алигьери</a:t>
            </a:r>
            <a:endParaRPr lang="ru-RU" sz="1400" b="1" dirty="0">
              <a:solidFill>
                <a:srgbClr val="000066"/>
              </a:solidFill>
            </a:endParaRPr>
          </a:p>
        </p:txBody>
      </p:sp>
      <p:pic>
        <p:nvPicPr>
          <p:cNvPr id="4098" name="Picture 2" descr="C:\Users\кампутер на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61" y="2019286"/>
            <a:ext cx="1947757" cy="1296144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кампутер на\Desktop\images 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217" y="2019286"/>
            <a:ext cx="1381125" cy="19907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кампутер на\Desktop\tomba_dante_intern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340" y="4221088"/>
            <a:ext cx="142875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кампутер на\Desktop\images (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826" y="4653136"/>
            <a:ext cx="1679516" cy="1529432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08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5272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0066"/>
                </a:solidFill>
              </a:rPr>
              <a:t>«Божественная комедия»..</a:t>
            </a:r>
            <a:endParaRPr lang="ru-RU" sz="3200" b="1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204864"/>
            <a:ext cx="87849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"Божественная Комедия" возникла в тревожные ранние  годы  XIV  века  из</a:t>
            </a:r>
          </a:p>
          <a:p>
            <a:r>
              <a:rPr lang="ru-RU" b="1" dirty="0">
                <a:solidFill>
                  <a:srgbClr val="000066"/>
                </a:solidFill>
              </a:rPr>
              <a:t>бурливших напряженной политической борьбой глубин национальной жизни Италии.</a:t>
            </a:r>
          </a:p>
          <a:p>
            <a:r>
              <a:rPr lang="ru-RU" b="1" dirty="0">
                <a:solidFill>
                  <a:srgbClr val="000066"/>
                </a:solidFill>
              </a:rPr>
              <a:t>Для будущих  -  близких  и  далеких  -  поколений  она  осталась  величайшим</a:t>
            </a:r>
          </a:p>
          <a:p>
            <a:r>
              <a:rPr lang="ru-RU" b="1" dirty="0">
                <a:solidFill>
                  <a:srgbClr val="000066"/>
                </a:solidFill>
              </a:rPr>
              <a:t>памятником поэтической культуры </a:t>
            </a:r>
            <a:r>
              <a:rPr lang="ru-RU" b="1" dirty="0" smtClean="0">
                <a:solidFill>
                  <a:srgbClr val="000066"/>
                </a:solidFill>
              </a:rPr>
              <a:t>итальянского народа. "Суровый </a:t>
            </a:r>
            <a:r>
              <a:rPr lang="ru-RU" b="1" dirty="0" err="1">
                <a:solidFill>
                  <a:srgbClr val="000066"/>
                </a:solidFill>
              </a:rPr>
              <a:t>Дант</a:t>
            </a:r>
            <a:r>
              <a:rPr lang="ru-RU" b="1" dirty="0">
                <a:solidFill>
                  <a:srgbClr val="000066"/>
                </a:solidFill>
              </a:rPr>
              <a:t>" - так назвал  творца  "Божественной  Комедии" </a:t>
            </a:r>
            <a:r>
              <a:rPr lang="ru-RU" b="1" dirty="0" smtClean="0">
                <a:solidFill>
                  <a:srgbClr val="000066"/>
                </a:solidFill>
              </a:rPr>
              <a:t> </a:t>
            </a:r>
            <a:r>
              <a:rPr lang="ru-RU" b="1" dirty="0">
                <a:solidFill>
                  <a:srgbClr val="000066"/>
                </a:solidFill>
              </a:rPr>
              <a:t>Пушкин  </a:t>
            </a:r>
            <a:r>
              <a:rPr lang="ru-RU" b="1" dirty="0" smtClean="0">
                <a:solidFill>
                  <a:srgbClr val="000066"/>
                </a:solidFill>
              </a:rPr>
              <a:t>- совершил </a:t>
            </a:r>
            <a:r>
              <a:rPr lang="ru-RU" b="1" dirty="0">
                <a:solidFill>
                  <a:srgbClr val="000066"/>
                </a:solidFill>
              </a:rPr>
              <a:t>свой великий поэтический труд в горькие годы изгнания и </a:t>
            </a:r>
            <a:r>
              <a:rPr lang="ru-RU" b="1" dirty="0" smtClean="0">
                <a:solidFill>
                  <a:srgbClr val="000066"/>
                </a:solidFill>
              </a:rPr>
              <a:t>странствий, на   </a:t>
            </a:r>
            <a:r>
              <a:rPr lang="ru-RU" b="1" dirty="0">
                <a:solidFill>
                  <a:srgbClr val="000066"/>
                </a:solidFill>
              </a:rPr>
              <a:t>которые   осудила   его    восторжествовавшая    в    1301    году    </a:t>
            </a:r>
            <a:r>
              <a:rPr lang="ru-RU" b="1" dirty="0" smtClean="0">
                <a:solidFill>
                  <a:srgbClr val="000066"/>
                </a:solidFill>
              </a:rPr>
              <a:t>в буржуазно-демократической </a:t>
            </a:r>
            <a:r>
              <a:rPr lang="ru-RU" b="1" dirty="0">
                <a:solidFill>
                  <a:srgbClr val="000066"/>
                </a:solidFill>
              </a:rPr>
              <a:t>Флоренции партия "черных"  -  сторонников  папы  </a:t>
            </a:r>
            <a:r>
              <a:rPr lang="ru-RU" b="1" dirty="0" smtClean="0">
                <a:solidFill>
                  <a:srgbClr val="000066"/>
                </a:solidFill>
              </a:rPr>
              <a:t>и представителей </a:t>
            </a:r>
            <a:r>
              <a:rPr lang="ru-RU" b="1" dirty="0">
                <a:solidFill>
                  <a:srgbClr val="000066"/>
                </a:solidFill>
              </a:rPr>
              <a:t>интересов дворянско-буржуазной верхушки  богатой  республики.</a:t>
            </a:r>
            <a:endParaRPr lang="ru-RU" b="1" dirty="0" smtClean="0">
              <a:solidFill>
                <a:srgbClr val="000066"/>
              </a:solidFill>
            </a:endParaRPr>
          </a:p>
          <a:p>
            <a:r>
              <a:rPr lang="ru-RU" b="1" dirty="0" smtClean="0">
                <a:solidFill>
                  <a:srgbClr val="000066"/>
                </a:solidFill>
              </a:rPr>
              <a:t>Данте  </a:t>
            </a:r>
            <a:r>
              <a:rPr lang="ru-RU" b="1" dirty="0">
                <a:solidFill>
                  <a:srgbClr val="000066"/>
                </a:solidFill>
              </a:rPr>
              <a:t>стоит  на  пороге  Возрождения,  на  пороге  эпохи,  "...которая</a:t>
            </a:r>
          </a:p>
          <a:p>
            <a:r>
              <a:rPr lang="ru-RU" b="1" dirty="0">
                <a:solidFill>
                  <a:srgbClr val="000066"/>
                </a:solidFill>
              </a:rPr>
              <a:t>нуждалась в титанах и которая породила титанов  по  силе  мысли,  страсти  и</a:t>
            </a:r>
          </a:p>
          <a:p>
            <a:r>
              <a:rPr lang="ru-RU" b="1" dirty="0">
                <a:solidFill>
                  <a:srgbClr val="000066"/>
                </a:solidFill>
              </a:rPr>
              <a:t>характеру, по многосторонности и </a:t>
            </a:r>
            <a:r>
              <a:rPr lang="ru-RU" b="1" dirty="0" smtClean="0">
                <a:solidFill>
                  <a:srgbClr val="000066"/>
                </a:solidFill>
              </a:rPr>
              <a:t>учености». Творец  </a:t>
            </a:r>
            <a:r>
              <a:rPr lang="ru-RU" b="1" dirty="0">
                <a:solidFill>
                  <a:srgbClr val="000066"/>
                </a:solidFill>
              </a:rPr>
              <a:t>"Божественной</a:t>
            </a:r>
          </a:p>
          <a:p>
            <a:r>
              <a:rPr lang="ru-RU" b="1" dirty="0">
                <a:solidFill>
                  <a:srgbClr val="000066"/>
                </a:solidFill>
              </a:rPr>
              <a:t>Комедии" был одним из таких титанов, поэтическое наследие которого  осталось</a:t>
            </a:r>
          </a:p>
          <a:p>
            <a:r>
              <a:rPr lang="ru-RU" b="1" dirty="0">
                <a:solidFill>
                  <a:srgbClr val="000066"/>
                </a:solidFill>
              </a:rPr>
              <a:t>в веках величественным вкладом итальянского народа  в  сокровищницу  мировой</a:t>
            </a:r>
          </a:p>
          <a:p>
            <a:r>
              <a:rPr lang="ru-RU" b="1" dirty="0">
                <a:solidFill>
                  <a:srgbClr val="000066"/>
                </a:solidFill>
              </a:rPr>
              <a:t>культуры.</a:t>
            </a:r>
          </a:p>
        </p:txBody>
      </p:sp>
    </p:spTree>
    <p:extLst>
      <p:ext uri="{BB962C8B-B14F-4D97-AF65-F5344CB8AC3E}">
        <p14:creationId xmlns:p14="http://schemas.microsoft.com/office/powerpoint/2010/main" val="247717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C:\Users\кампутер на\Desktop\images (1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38" y="5660130"/>
            <a:ext cx="1477931" cy="98319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3538736" cy="635804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260648"/>
            <a:ext cx="4716016" cy="7113353"/>
          </a:xfrm>
        </p:spPr>
        <p:txBody>
          <a:bodyPr>
            <a:normAutofit fontScale="25000" lnSpcReduction="20000"/>
          </a:bodyPr>
          <a:lstStyle/>
          <a:p>
            <a:endParaRPr lang="ru-RU" sz="5600" b="1" dirty="0" smtClean="0">
              <a:solidFill>
                <a:srgbClr val="000066"/>
              </a:solidFill>
            </a:endParaRPr>
          </a:p>
          <a:p>
            <a:endParaRPr lang="ru-RU" sz="5600" b="1" dirty="0">
              <a:solidFill>
                <a:srgbClr val="000066"/>
              </a:solidFill>
            </a:endParaRPr>
          </a:p>
          <a:p>
            <a:r>
              <a:rPr lang="ru-RU" sz="5600" b="1" dirty="0" smtClean="0">
                <a:solidFill>
                  <a:srgbClr val="000066"/>
                </a:solidFill>
              </a:rPr>
              <a:t>«</a:t>
            </a:r>
            <a:r>
              <a:rPr lang="ru-RU" sz="6400" b="1" dirty="0">
                <a:solidFill>
                  <a:srgbClr val="000066"/>
                </a:solidFill>
              </a:rPr>
              <a:t>Божественная комедия» делится на три части («кантики»): «Ад», «Чистилище» и «Рай». Поэт с добросовестностью геометра чертит пространственные параметры: в Аду — девять кругов, в Чистилище — два </a:t>
            </a:r>
            <a:r>
              <a:rPr lang="ru-RU" sz="6400" b="1" dirty="0" smtClean="0">
                <a:solidFill>
                  <a:srgbClr val="000066"/>
                </a:solidFill>
              </a:rPr>
              <a:t>предчистилища </a:t>
            </a:r>
            <a:r>
              <a:rPr lang="ru-RU" sz="6400" b="1" dirty="0">
                <a:solidFill>
                  <a:srgbClr val="000066"/>
                </a:solidFill>
              </a:rPr>
              <a:t>и семь уступов горы, которая возвышается к </a:t>
            </a:r>
            <a:r>
              <a:rPr lang="ru-RU" sz="6400" b="1" dirty="0" smtClean="0">
                <a:solidFill>
                  <a:srgbClr val="000066"/>
                </a:solidFill>
              </a:rPr>
              <a:t>небу, </a:t>
            </a:r>
            <a:r>
              <a:rPr lang="ru-RU" sz="6400" b="1" dirty="0">
                <a:solidFill>
                  <a:srgbClr val="000066"/>
                </a:solidFill>
              </a:rPr>
              <a:t>а в Раю — девять небесных сфер. Композиция дантовской поэмы построена с учетом так называемой магии чисел, согласно которой священными </a:t>
            </a:r>
            <a:r>
              <a:rPr lang="ru-RU" sz="6400" b="1" dirty="0" smtClean="0">
                <a:solidFill>
                  <a:srgbClr val="000066"/>
                </a:solidFill>
              </a:rPr>
              <a:t>являются </a:t>
            </a:r>
            <a:r>
              <a:rPr lang="ru-RU" sz="6400" b="1" dirty="0">
                <a:solidFill>
                  <a:srgbClr val="000066"/>
                </a:solidFill>
              </a:rPr>
              <a:t>числа 3, 9 и 10. </a:t>
            </a:r>
            <a:r>
              <a:rPr lang="ru-RU" sz="6400" b="1" dirty="0" smtClean="0">
                <a:solidFill>
                  <a:srgbClr val="000066"/>
                </a:solidFill>
              </a:rPr>
              <a:t>Мир </a:t>
            </a:r>
            <a:r>
              <a:rPr lang="ru-RU" sz="6400" b="1" dirty="0">
                <a:solidFill>
                  <a:srgbClr val="000066"/>
                </a:solidFill>
              </a:rPr>
              <a:t>Данте исключительно целостный и гармонический, удивительно </a:t>
            </a:r>
            <a:r>
              <a:rPr lang="ru-RU" sz="6400" b="1" dirty="0" smtClean="0">
                <a:solidFill>
                  <a:srgbClr val="000066"/>
                </a:solidFill>
              </a:rPr>
              <a:t> </a:t>
            </a:r>
            <a:r>
              <a:rPr lang="ru-RU" sz="6400" b="1" dirty="0">
                <a:solidFill>
                  <a:srgbClr val="000066"/>
                </a:solidFill>
              </a:rPr>
              <a:t>именно это объединение математической точности мышления с неудержимой фантазией поэта. В изображении странствия </a:t>
            </a:r>
            <a:r>
              <a:rPr lang="ru-RU" sz="6400" b="1" dirty="0" smtClean="0">
                <a:solidFill>
                  <a:srgbClr val="000066"/>
                </a:solidFill>
              </a:rPr>
              <a:t>к потусторонним </a:t>
            </a:r>
            <a:r>
              <a:rPr lang="ru-RU" sz="6400" b="1" dirty="0">
                <a:solidFill>
                  <a:srgbClr val="000066"/>
                </a:solidFill>
              </a:rPr>
              <a:t>миром поражает объединение достоверности картин, перенесенных из земного бытия, и аллегоричности, которая привносит в эти картины определенную </a:t>
            </a:r>
            <a:r>
              <a:rPr lang="ru-RU" sz="6400" b="1" dirty="0" smtClean="0">
                <a:solidFill>
                  <a:srgbClr val="000066"/>
                </a:solidFill>
              </a:rPr>
              <a:t>зашифрованность</a:t>
            </a:r>
            <a:r>
              <a:rPr lang="ru-RU" sz="6400" b="1" dirty="0">
                <a:solidFill>
                  <a:srgbClr val="000066"/>
                </a:solidFill>
              </a:rPr>
              <a:t>. Чтение поэмы </a:t>
            </a:r>
            <a:r>
              <a:rPr lang="ru-RU" sz="6400" b="1" dirty="0" smtClean="0">
                <a:solidFill>
                  <a:srgbClr val="000066"/>
                </a:solidFill>
              </a:rPr>
              <a:t>всегда </a:t>
            </a:r>
            <a:r>
              <a:rPr lang="ru-RU" sz="6400" b="1" dirty="0">
                <a:solidFill>
                  <a:srgbClr val="000066"/>
                </a:solidFill>
              </a:rPr>
              <a:t>нуждалось в комментариях, которые </a:t>
            </a:r>
            <a:r>
              <a:rPr lang="ru-RU" sz="6400" b="1" dirty="0" smtClean="0">
                <a:solidFill>
                  <a:srgbClr val="000066"/>
                </a:solidFill>
              </a:rPr>
              <a:t>расшифровывают </a:t>
            </a:r>
            <a:r>
              <a:rPr lang="ru-RU" sz="6400" b="1" dirty="0">
                <a:solidFill>
                  <a:srgbClr val="000066"/>
                </a:solidFill>
              </a:rPr>
              <a:t>обычные для средневековой культуры аллегории.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0066"/>
                </a:solidFill>
              </a:rPr>
              <a:t>Ад </a:t>
            </a:r>
            <a:r>
              <a:rPr lang="ru-RU" sz="6400" b="1" dirty="0">
                <a:solidFill>
                  <a:srgbClr val="000066"/>
                </a:solidFill>
              </a:rPr>
              <a:t>— воплощение страшного и </a:t>
            </a:r>
            <a:r>
              <a:rPr lang="ru-RU" sz="6400" b="1" dirty="0" smtClean="0">
                <a:solidFill>
                  <a:srgbClr val="000066"/>
                </a:solidFill>
              </a:rPr>
              <a:t>безобразного. </a:t>
            </a:r>
            <a:r>
              <a:rPr lang="ru-RU" sz="6400" b="1" dirty="0">
                <a:solidFill>
                  <a:srgbClr val="000066"/>
                </a:solidFill>
              </a:rPr>
              <a:t>Чистилище — поправимых недостатков и утоленной печали</a:t>
            </a:r>
            <a:r>
              <a:rPr lang="ru-RU" sz="6400" b="1" dirty="0" smtClean="0">
                <a:solidFill>
                  <a:srgbClr val="000066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0066"/>
                </a:solidFill>
              </a:rPr>
              <a:t> </a:t>
            </a:r>
            <a:r>
              <a:rPr lang="ru-RU" sz="6400" b="1" dirty="0">
                <a:solidFill>
                  <a:srgbClr val="000066"/>
                </a:solidFill>
              </a:rPr>
              <a:t>Рай — аллегория Красоты, Радости</a:t>
            </a:r>
            <a:r>
              <a:rPr lang="ru-RU" sz="6400" b="1" dirty="0" smtClean="0">
                <a:solidFill>
                  <a:srgbClr val="000066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6400" b="1" dirty="0" smtClean="0">
                <a:solidFill>
                  <a:srgbClr val="000066"/>
                </a:solidFill>
              </a:rPr>
              <a:t> </a:t>
            </a:r>
            <a:r>
              <a:rPr lang="ru-RU" sz="6400" b="1" dirty="0">
                <a:solidFill>
                  <a:srgbClr val="000066"/>
                </a:solidFill>
              </a:rPr>
              <a:t>Каждая форма наказания в Аду также имеет свой аллегорический ракурс, как и каждое испытание в Чистилище и каждая форма награды в Раю.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8200" y="332656"/>
            <a:ext cx="4038600" cy="5793507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0066"/>
                </a:solidFill>
              </a:rPr>
              <a:t>1 часть – «Ад»</a:t>
            </a:r>
          </a:p>
          <a:p>
            <a:endParaRPr lang="ru-RU" sz="1200" b="1" dirty="0" smtClean="0"/>
          </a:p>
          <a:p>
            <a:pPr marL="45720" indent="0">
              <a:buNone/>
            </a:pPr>
            <a:endParaRPr lang="ru-RU" sz="1200" b="1" dirty="0"/>
          </a:p>
          <a:p>
            <a:pPr marL="45720" indent="0">
              <a:buNone/>
            </a:pPr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endParaRPr lang="ru-RU" sz="1200" dirty="0"/>
          </a:p>
          <a:p>
            <a:endParaRPr lang="ru-RU" sz="1200" dirty="0" smtClean="0"/>
          </a:p>
          <a:p>
            <a:r>
              <a:rPr lang="ru-RU" sz="1400" b="1" dirty="0" smtClean="0">
                <a:solidFill>
                  <a:srgbClr val="000066"/>
                </a:solidFill>
              </a:rPr>
              <a:t>2 часть – «Чистилище»</a:t>
            </a:r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/>
          </a:p>
          <a:p>
            <a:endParaRPr lang="ru-RU" sz="1200" b="1" dirty="0" smtClean="0"/>
          </a:p>
          <a:p>
            <a:endParaRPr lang="ru-RU" sz="1200" b="1" dirty="0" smtClean="0"/>
          </a:p>
          <a:p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r>
              <a:rPr lang="ru-RU" sz="1400" b="1" dirty="0" smtClean="0">
                <a:solidFill>
                  <a:srgbClr val="000066"/>
                </a:solidFill>
              </a:rPr>
              <a:t>3 часть – «Рай»</a:t>
            </a:r>
            <a:endParaRPr lang="ru-RU" sz="1400" b="1" dirty="0">
              <a:solidFill>
                <a:srgbClr val="000066"/>
              </a:solidFill>
            </a:endParaRPr>
          </a:p>
        </p:txBody>
      </p:sp>
      <p:pic>
        <p:nvPicPr>
          <p:cNvPr id="2052" name="Picture 4" descr="C:\Users\кампутер на\Desktop\images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443" y="1340768"/>
            <a:ext cx="1217541" cy="836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3" name="Picture 5" descr="C:\Users\кампутер на\Desktop\images (5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30" y="756623"/>
            <a:ext cx="1198691" cy="758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4" name="Picture 6" descr="C:\Users\кампутер на\Desktop\images (9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660" y="2611896"/>
            <a:ext cx="982753" cy="12241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5" name="Picture 7" descr="C:\Users\кампутер на\Desktop\image129539636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338" y="2972437"/>
            <a:ext cx="947782" cy="1190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6" name="Picture 8" descr="C:\Users\кампутер на\Desktop\images (10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961" y="2601497"/>
            <a:ext cx="975887" cy="12449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7" name="Picture 9" descr="C:\Users\кампутер на\Desktop\images (1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126" y="4724233"/>
            <a:ext cx="1033492" cy="12961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9" name="Picture 11" descr="C:\Users\кампутер на\Desktop\images (12)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3740" y="5085184"/>
            <a:ext cx="974706" cy="12457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60" name="Picture 12" descr="C:\Users\кампутер на\Desktop\imgn.1179.78ceab8578b84f5997eb99ac24141859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24" y="4357185"/>
            <a:ext cx="1003653" cy="12943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61" name="Picture 13" descr="C:\Users\кампутер на\Desktop\images (14)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80" y="393366"/>
            <a:ext cx="1194595" cy="845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C:\Users\кампутер на\Desktop\images (4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284" y="1064423"/>
            <a:ext cx="1163373" cy="808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62" name="Picture 14" descr="C:\Users\кампутер на\Desktop\images (16)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277" y="2823388"/>
            <a:ext cx="1049632" cy="13397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1617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Ад, Чистилище, Рай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504" y="2276872"/>
            <a:ext cx="892899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0066"/>
                </a:solidFill>
              </a:rPr>
              <a:t>Согласно католической традиции, загробный мир состоит из ада, куда попадают навеки осуждённые грешники, чистилища — местопребывания искупающих свои грехи грешников, и рая — обители блаженных.</a:t>
            </a:r>
          </a:p>
          <a:p>
            <a:endParaRPr lang="ru-RU" b="1" dirty="0">
              <a:solidFill>
                <a:srgbClr val="000066"/>
              </a:solidFill>
            </a:endParaRPr>
          </a:p>
          <a:p>
            <a:r>
              <a:rPr lang="ru-RU" b="1" dirty="0">
                <a:solidFill>
                  <a:srgbClr val="000066"/>
                </a:solidFill>
              </a:rPr>
              <a:t>Данте детализирует </a:t>
            </a:r>
            <a:r>
              <a:rPr lang="ru-RU" b="1" dirty="0" smtClean="0">
                <a:solidFill>
                  <a:srgbClr val="000066"/>
                </a:solidFill>
              </a:rPr>
              <a:t>эти представления </a:t>
            </a:r>
            <a:r>
              <a:rPr lang="ru-RU" b="1" dirty="0">
                <a:solidFill>
                  <a:srgbClr val="000066"/>
                </a:solidFill>
              </a:rPr>
              <a:t>и описывает устройство загробного </a:t>
            </a:r>
            <a:r>
              <a:rPr lang="ru-RU" b="1" dirty="0" smtClean="0">
                <a:solidFill>
                  <a:srgbClr val="000066"/>
                </a:solidFill>
              </a:rPr>
              <a:t>мира </a:t>
            </a:r>
            <a:r>
              <a:rPr lang="ru-RU" b="1" dirty="0">
                <a:solidFill>
                  <a:srgbClr val="000066"/>
                </a:solidFill>
              </a:rPr>
              <a:t>с графической определённостью, фиксируя все детали его архитектоники. В вводной песне Данте рассказывает, как он, достигнув середины жизненного пути, заблудился однажды в дремучем лесу и как поэт Вергилий, избавив его от трёх диких зверей, загораживавших ему путь, предложил Данте совершить странствие по загробному миру. Узнав, что Вергилий послан </a:t>
            </a:r>
            <a:r>
              <a:rPr lang="ru-RU" b="1" dirty="0" err="1">
                <a:solidFill>
                  <a:srgbClr val="000066"/>
                </a:solidFill>
              </a:rPr>
              <a:t>Беатриче</a:t>
            </a:r>
            <a:r>
              <a:rPr lang="ru-RU" b="1" dirty="0">
                <a:solidFill>
                  <a:srgbClr val="000066"/>
                </a:solidFill>
              </a:rPr>
              <a:t>, умершей возлюбленной Данте, он без трепета отдается руководству поэта</a:t>
            </a:r>
          </a:p>
        </p:txBody>
      </p:sp>
    </p:spTree>
    <p:extLst>
      <p:ext uri="{BB962C8B-B14F-4D97-AF65-F5344CB8AC3E}">
        <p14:creationId xmlns:p14="http://schemas.microsoft.com/office/powerpoint/2010/main" val="10409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260648"/>
            <a:ext cx="4040188" cy="43204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0066"/>
                </a:solidFill>
              </a:rPr>
              <a:t>Смысл комедии</a:t>
            </a:r>
            <a:endParaRPr lang="ru-RU" sz="2800" b="1" dirty="0">
              <a:solidFill>
                <a:srgbClr val="000066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572000" y="476672"/>
            <a:ext cx="389775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4294967295"/>
          </p:nvPr>
        </p:nvSpPr>
        <p:spPr>
          <a:xfrm>
            <a:off x="-180527" y="692696"/>
            <a:ext cx="4824536" cy="5832648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ru-RU" sz="1400" b="1" dirty="0">
                <a:solidFill>
                  <a:srgbClr val="000066"/>
                </a:solidFill>
              </a:rPr>
              <a:t>Идя по средневековой традиции, Данте вложил в свое </a:t>
            </a:r>
            <a:r>
              <a:rPr lang="ru-RU" sz="1400" b="1" dirty="0" smtClean="0">
                <a:solidFill>
                  <a:srgbClr val="000066"/>
                </a:solidFill>
              </a:rPr>
              <a:t>произведение четыре </a:t>
            </a:r>
            <a:r>
              <a:rPr lang="ru-RU" sz="1400" b="1" dirty="0">
                <a:solidFill>
                  <a:srgbClr val="000066"/>
                </a:solidFill>
              </a:rPr>
              <a:t>смысла: </a:t>
            </a:r>
            <a:r>
              <a:rPr lang="ru-RU" sz="1400" b="1" i="1" dirty="0">
                <a:solidFill>
                  <a:srgbClr val="000066"/>
                </a:solidFill>
              </a:rPr>
              <a:t>буквальный</a:t>
            </a:r>
            <a:r>
              <a:rPr lang="ru-RU" sz="1400" b="1" dirty="0">
                <a:solidFill>
                  <a:srgbClr val="000066"/>
                </a:solidFill>
              </a:rPr>
              <a:t>, </a:t>
            </a:r>
            <a:r>
              <a:rPr lang="ru-RU" sz="1400" b="1" i="1" dirty="0">
                <a:solidFill>
                  <a:srgbClr val="000066"/>
                </a:solidFill>
              </a:rPr>
              <a:t>аллегорический, моральный и </a:t>
            </a:r>
            <a:r>
              <a:rPr lang="ru-RU" sz="1400" b="1" i="1" dirty="0" smtClean="0">
                <a:solidFill>
                  <a:srgbClr val="000066"/>
                </a:solidFill>
              </a:rPr>
              <a:t>мистический. </a:t>
            </a:r>
            <a:r>
              <a:rPr lang="ru-RU" sz="1400" b="1" dirty="0">
                <a:solidFill>
                  <a:srgbClr val="000066"/>
                </a:solidFill>
              </a:rPr>
              <a:t>Первый из них предусматривал «натуральное» описание потустороннего мира со всеми его атрибутами — и поэт сделал это настолько убедительно, словно видел </a:t>
            </a:r>
            <a:r>
              <a:rPr lang="ru-RU" sz="1400" b="1" dirty="0" smtClean="0">
                <a:solidFill>
                  <a:srgbClr val="000066"/>
                </a:solidFill>
              </a:rPr>
              <a:t> собственными глазами </a:t>
            </a:r>
            <a:r>
              <a:rPr lang="ru-RU" sz="1400" b="1" dirty="0">
                <a:solidFill>
                  <a:srgbClr val="000066"/>
                </a:solidFill>
              </a:rPr>
              <a:t>то, что было лишь произведением его чрезвычайного воображения. Второй смысл предусматривал </a:t>
            </a:r>
            <a:r>
              <a:rPr lang="ru-RU" sz="1400" b="1" dirty="0" smtClean="0">
                <a:solidFill>
                  <a:srgbClr val="000066"/>
                </a:solidFill>
              </a:rPr>
              <a:t>выражение</a:t>
            </a:r>
            <a:r>
              <a:rPr lang="ru-RU" sz="1400" b="1" dirty="0">
                <a:solidFill>
                  <a:srgbClr val="000066"/>
                </a:solidFill>
              </a:rPr>
              <a:t> идеи бытия в ее абстрактной форме: в мире все </a:t>
            </a:r>
            <a:r>
              <a:rPr lang="ru-RU" sz="1400" b="1" dirty="0" smtClean="0">
                <a:solidFill>
                  <a:srgbClr val="000066"/>
                </a:solidFill>
              </a:rPr>
              <a:t>движется </a:t>
            </a:r>
            <a:r>
              <a:rPr lang="ru-RU" sz="1400" b="1" dirty="0">
                <a:solidFill>
                  <a:srgbClr val="000066"/>
                </a:solidFill>
              </a:rPr>
              <a:t>от тьмы к</a:t>
            </a:r>
            <a:r>
              <a:rPr lang="ru-RU" sz="1400" b="1" dirty="0" smtClean="0">
                <a:solidFill>
                  <a:srgbClr val="000066"/>
                </a:solidFill>
              </a:rPr>
              <a:t> свету, </a:t>
            </a:r>
            <a:r>
              <a:rPr lang="ru-RU" sz="1400" b="1" dirty="0">
                <a:solidFill>
                  <a:srgbClr val="000066"/>
                </a:solidFill>
              </a:rPr>
              <a:t>от страданий до радости, от </a:t>
            </a:r>
            <a:r>
              <a:rPr lang="ru-RU" sz="1400" b="1" dirty="0" smtClean="0">
                <a:solidFill>
                  <a:srgbClr val="000066"/>
                </a:solidFill>
              </a:rPr>
              <a:t>лжи к истине, </a:t>
            </a:r>
            <a:r>
              <a:rPr lang="ru-RU" sz="1400" b="1" dirty="0">
                <a:solidFill>
                  <a:srgbClr val="000066"/>
                </a:solidFill>
              </a:rPr>
              <a:t>от плохого к</a:t>
            </a:r>
            <a:r>
              <a:rPr lang="ru-RU" sz="1400" b="1" dirty="0" smtClean="0">
                <a:solidFill>
                  <a:srgbClr val="000066"/>
                </a:solidFill>
              </a:rPr>
              <a:t> доброму. Третий, главный смысл, - восхождение </a:t>
            </a:r>
            <a:r>
              <a:rPr lang="ru-RU" sz="1400" b="1" dirty="0">
                <a:solidFill>
                  <a:srgbClr val="000066"/>
                </a:solidFill>
              </a:rPr>
              <a:t>души через познание мира. Моральный смысл предусматривал идею отплаты за все земные дела в потусторонней жизни. Данте искренне верил в то, что любой человеческий поступок обязательно будет иметь божественную </a:t>
            </a:r>
            <a:r>
              <a:rPr lang="ru-RU" sz="1400" b="1" dirty="0" smtClean="0">
                <a:solidFill>
                  <a:srgbClr val="000066"/>
                </a:solidFill>
              </a:rPr>
              <a:t>благодарность и божественное наказание, </a:t>
            </a:r>
            <a:r>
              <a:rPr lang="ru-RU" sz="1400" b="1" dirty="0">
                <a:solidFill>
                  <a:srgbClr val="000066"/>
                </a:solidFill>
              </a:rPr>
              <a:t>отсюда и идея жестокой </a:t>
            </a:r>
            <a:r>
              <a:rPr lang="ru-RU" sz="1400" b="1" dirty="0" smtClean="0">
                <a:solidFill>
                  <a:srgbClr val="000066"/>
                </a:solidFill>
              </a:rPr>
              <a:t>оплаты </a:t>
            </a:r>
            <a:r>
              <a:rPr lang="ru-RU" sz="1400" b="1" dirty="0">
                <a:solidFill>
                  <a:srgbClr val="000066"/>
                </a:solidFill>
              </a:rPr>
              <a:t>тиранам, и идея благодарности «</a:t>
            </a:r>
            <a:r>
              <a:rPr lang="ru-RU" sz="1400" b="1" dirty="0" smtClean="0">
                <a:solidFill>
                  <a:srgbClr val="000066"/>
                </a:solidFill>
              </a:rPr>
              <a:t>вечного света» </a:t>
            </a:r>
            <a:r>
              <a:rPr lang="ru-RU" sz="1400" b="1" dirty="0">
                <a:solidFill>
                  <a:srgbClr val="000066"/>
                </a:solidFill>
              </a:rPr>
              <a:t>святым. Поэт считал себя обязанным быть максимально конкретным </a:t>
            </a:r>
            <a:r>
              <a:rPr lang="ru-RU" sz="1400" b="1" dirty="0" smtClean="0">
                <a:solidFill>
                  <a:srgbClr val="000066"/>
                </a:solidFill>
              </a:rPr>
              <a:t>и </a:t>
            </a:r>
            <a:r>
              <a:rPr lang="ru-RU" sz="1400" b="1" dirty="0">
                <a:solidFill>
                  <a:srgbClr val="000066"/>
                </a:solidFill>
              </a:rPr>
              <a:t>в </a:t>
            </a:r>
            <a:r>
              <a:rPr lang="ru-RU" sz="1400" b="1" dirty="0" smtClean="0">
                <a:solidFill>
                  <a:srgbClr val="000066"/>
                </a:solidFill>
              </a:rPr>
              <a:t>описании </a:t>
            </a:r>
            <a:r>
              <a:rPr lang="ru-RU" sz="1400" b="1" dirty="0">
                <a:solidFill>
                  <a:srgbClr val="000066"/>
                </a:solidFill>
              </a:rPr>
              <a:t>потусторонних </a:t>
            </a:r>
            <a:r>
              <a:rPr lang="ru-RU" sz="1400" b="1" dirty="0" smtClean="0">
                <a:solidFill>
                  <a:srgbClr val="000066"/>
                </a:solidFill>
              </a:rPr>
              <a:t>картин. И четвертый смысл </a:t>
            </a:r>
            <a:r>
              <a:rPr lang="ru-RU" sz="1400" b="1" dirty="0">
                <a:solidFill>
                  <a:srgbClr val="000066"/>
                </a:solidFill>
              </a:rPr>
              <a:t>предусматривает интуитивное постижение божественной идеи через восприятие красоты самой поэзии как языка также божественного, хотя и созданного умом поэта, земного человека.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294967295"/>
          </p:nvPr>
        </p:nvSpPr>
        <p:spPr>
          <a:xfrm>
            <a:off x="4645025" y="692696"/>
            <a:ext cx="4041775" cy="5433467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кампутер на\Desktop\images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836713"/>
            <a:ext cx="1993383" cy="1368152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ампутер на\Desktop\images (8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206" y="3331645"/>
            <a:ext cx="1800200" cy="1247521"/>
          </a:xfrm>
          <a:prstGeom prst="rect">
            <a:avLst/>
          </a:prstGeom>
          <a:ln w="88900" cap="sq" cmpd="thickThin">
            <a:solidFill>
              <a:schemeClr val="tx2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ампутер на\Desktop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184" y="1276169"/>
            <a:ext cx="1146096" cy="136815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C:\Users\кампутер на\Desktop\images (6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35" y="5085184"/>
            <a:ext cx="1968271" cy="121160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кампутер на\Desktop\images (7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1503914" cy="1942254"/>
          </a:xfrm>
          <a:prstGeom prst="ellipse">
            <a:avLst/>
          </a:prstGeom>
          <a:ln w="63500" cap="rnd">
            <a:solidFill>
              <a:schemeClr val="tx2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8091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277</TotalTime>
  <Words>2585</Words>
  <Application>Microsoft Office PowerPoint</Application>
  <PresentationFormat>Экран (4:3)</PresentationFormat>
  <Paragraphs>219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Candara</vt:lpstr>
      <vt:lpstr>Symbol</vt:lpstr>
      <vt:lpstr>Times New Roman</vt:lpstr>
      <vt:lpstr>Wingdings</vt:lpstr>
      <vt:lpstr>Волна</vt:lpstr>
      <vt:lpstr>Презентация к уроку по зарубежной литературе в 9 классе </vt:lpstr>
      <vt:lpstr>Содержание </vt:lpstr>
      <vt:lpstr>Данте Алигьери. Интересные факты из жизни </vt:lpstr>
      <vt:lpstr>Жизненный путь Данте</vt:lpstr>
      <vt:lpstr>Последние годы жизни</vt:lpstr>
      <vt:lpstr>«Божественная комедия»..</vt:lpstr>
      <vt:lpstr> </vt:lpstr>
      <vt:lpstr>Ад, Чистилище, Рай</vt:lpstr>
      <vt:lpstr>Презентация PowerPoint</vt:lpstr>
      <vt:lpstr>Концепция Ада в «Божественной Комедии». Первый круг</vt:lpstr>
      <vt:lpstr>Второй круг «Ада»</vt:lpstr>
      <vt:lpstr>Третий круг «Ада».</vt:lpstr>
      <vt:lpstr>Четвертый круг «Ада».</vt:lpstr>
      <vt:lpstr>Пятый круг «Ада».</vt:lpstr>
      <vt:lpstr>Шестой круг «Ада».</vt:lpstr>
      <vt:lpstr>Седьмой круг «Ада»</vt:lpstr>
      <vt:lpstr>Презентация PowerPoint</vt:lpstr>
      <vt:lpstr>Восьмой круг «Ада»</vt:lpstr>
      <vt:lpstr>Презентация PowerPoint</vt:lpstr>
      <vt:lpstr>Презентация PowerPoint</vt:lpstr>
      <vt:lpstr>Презентация PowerPoint</vt:lpstr>
      <vt:lpstr>Девятый круг «Ада»</vt:lpstr>
      <vt:lpstr>Презентация PowerPoint</vt:lpstr>
      <vt:lpstr>Презентация PowerPoint</vt:lpstr>
      <vt:lpstr>Ещё раз о поэме и поэте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 уроку по Зарубежной литературе в 9 классе </dc:title>
  <cp:lastModifiedBy>CatharsiS</cp:lastModifiedBy>
  <cp:revision>81</cp:revision>
  <cp:lastPrinted>2015-02-02T14:17:39Z</cp:lastPrinted>
  <dcterms:modified xsi:type="dcterms:W3CDTF">2015-02-25T20:08:12Z</dcterms:modified>
</cp:coreProperties>
</file>