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2EA522D2-849D-4464-A970-D8530F8765FE}">
          <p14:sldIdLst>
            <p14:sldId id="259"/>
            <p14:sldId id="260"/>
            <p14:sldId id="261"/>
            <p14:sldId id="262"/>
            <p14:sldId id="263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645024"/>
            <a:ext cx="7190184" cy="278092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Психопрофилактическая компьютерная программа «Волна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sz="1800" i="1" dirty="0" smtClean="0"/>
              <a:t>Презентацию подготовила педагог – психолог МБОУ СОШ №3 </a:t>
            </a:r>
            <a:r>
              <a:rPr lang="ru-RU" sz="1800" i="1" dirty="0" err="1" smtClean="0"/>
              <a:t>г.Нарьян</a:t>
            </a:r>
            <a:r>
              <a:rPr lang="ru-RU" sz="1800" i="1" dirty="0" smtClean="0"/>
              <a:t> – </a:t>
            </a:r>
            <a:r>
              <a:rPr lang="ru-RU" sz="1800" i="1" dirty="0" err="1" smtClean="0"/>
              <a:t>Мар</a:t>
            </a:r>
            <a:r>
              <a:rPr lang="ru-RU" sz="1800" i="1" dirty="0" smtClean="0"/>
              <a:t> Дуркина Е.М.</a:t>
            </a:r>
            <a:endParaRPr lang="ru-RU" sz="1800" i="1" dirty="0"/>
          </a:p>
        </p:txBody>
      </p:sp>
      <p:pic>
        <p:nvPicPr>
          <p:cNvPr id="4" name="Объект 3" descr="Иллюстрация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8640"/>
            <a:ext cx="4464496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110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848872" cy="54337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/>
              <a:t>Комплект</a:t>
            </a:r>
            <a:r>
              <a:rPr lang="ru-RU" sz="2800" dirty="0"/>
              <a:t>: индикатор компьютерный «Волна-03</a:t>
            </a:r>
            <a:r>
              <a:rPr lang="ru-RU" sz="2800" dirty="0" smtClean="0"/>
              <a:t>» </a:t>
            </a:r>
            <a:r>
              <a:rPr lang="ru-RU" sz="2800" dirty="0"/>
              <a:t>для регистрации пульса; программное обеспечение </a:t>
            </a:r>
            <a:r>
              <a:rPr lang="ru-RU" sz="2800" dirty="0" smtClean="0"/>
              <a:t>на </a:t>
            </a:r>
            <a:r>
              <a:rPr lang="ru-RU" sz="2800" dirty="0"/>
              <a:t>двух CD; методическое пособие с рекомендациями по алгоритму работы; руководство пользователя; учебно-методические пособия «Техники здоровья» с конспектами информационно-практических занятий для работы с детьми разных возрастных групп.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8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45720" indent="0" algn="ctr">
              <a:buNone/>
            </a:pPr>
            <a:endParaRPr lang="ru-RU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45720" indent="0" algn="ctr">
              <a:buNone/>
            </a:pP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45720" indent="0" algn="ctr">
              <a:buNone/>
            </a:pPr>
            <a:endParaRPr lang="ru-RU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marL="45720" indent="0" algn="ctr">
              <a:buNone/>
            </a:pPr>
            <a:r>
              <a:rPr lang="ru-RU" sz="7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</a:t>
            </a:r>
          </a:p>
          <a:p>
            <a:pPr marL="45720" indent="0" algn="ctr">
              <a:buNone/>
            </a:pPr>
            <a:r>
              <a:rPr lang="ru-RU" sz="7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за </a:t>
            </a:r>
          </a:p>
          <a:p>
            <a:pPr marL="45720" indent="0" algn="ctr">
              <a:buNone/>
            </a:pPr>
            <a:r>
              <a:rPr lang="ru-RU" sz="7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внимание!!!</a:t>
            </a:r>
            <a:endParaRPr lang="ru-RU" sz="71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627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496944" cy="6336704"/>
          </a:xfrm>
        </p:spPr>
        <p:txBody>
          <a:bodyPr>
            <a:normAutofit fontScale="25000" lnSpcReduction="20000"/>
          </a:bodyPr>
          <a:lstStyle/>
          <a:p>
            <a:pPr marL="45720" indent="0" algn="ctr">
              <a:buNone/>
            </a:pPr>
            <a:endParaRPr lang="ru-RU" sz="12800" dirty="0" smtClean="0"/>
          </a:p>
          <a:p>
            <a:pPr marL="45720" indent="0" algn="ctr">
              <a:buNone/>
            </a:pPr>
            <a:r>
              <a:rPr lang="ru-RU" sz="12800" dirty="0" smtClean="0"/>
              <a:t>Программа </a:t>
            </a:r>
            <a:r>
              <a:rPr lang="ru-RU" sz="12800" dirty="0"/>
              <a:t>«Волна» направлена на обучение навыкам саморегуляции посредством </a:t>
            </a:r>
            <a:r>
              <a:rPr lang="ru-RU" sz="12800" u="sng" dirty="0"/>
              <a:t>диафрагмального типа дыхания</a:t>
            </a:r>
            <a:r>
              <a:rPr lang="ru-RU" sz="12800" dirty="0"/>
              <a:t>, наиболее оптимального для организма как в условиях естественного функционирования и развития, так и в ситуациях повышенных стрессовых нагрузок. Представляет уникальные возможности для специалистов, занимающихся вопросами здоровьесбережения. Может использоваться в качестве эффективного метода профилактики и коррекции психофизиологических и психоэмоциональных нарушений у детей и взрослых</a:t>
            </a:r>
            <a:r>
              <a:rPr lang="ru-RU" sz="11200" dirty="0"/>
              <a:t>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97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568952" cy="5904656"/>
          </a:xfrm>
        </p:spPr>
        <p:txBody>
          <a:bodyPr>
            <a:normAutofit fontScale="92500"/>
          </a:bodyPr>
          <a:lstStyle/>
          <a:p>
            <a:pPr marL="45720" indent="0" algn="ctr">
              <a:lnSpc>
                <a:spcPct val="150000"/>
              </a:lnSpc>
              <a:buNone/>
            </a:pPr>
            <a:r>
              <a:rPr lang="ru-RU" sz="2800" b="1" dirty="0" smtClean="0"/>
              <a:t>Основной целью </a:t>
            </a:r>
            <a:r>
              <a:rPr lang="ru-RU" sz="2800" dirty="0" smtClean="0"/>
              <a:t>программы</a:t>
            </a:r>
            <a:r>
              <a:rPr lang="ru-RU" sz="2800" b="1" dirty="0" smtClean="0"/>
              <a:t> </a:t>
            </a:r>
            <a:r>
              <a:rPr lang="ru-RU" sz="2800" dirty="0" smtClean="0"/>
              <a:t>«Волна» является обучение ребёнка навыку правильного,  оптимального типа дыхания.</a:t>
            </a:r>
          </a:p>
          <a:p>
            <a:pPr marL="45720" indent="0" algn="ctr">
              <a:lnSpc>
                <a:spcPct val="150000"/>
              </a:lnSpc>
              <a:buNone/>
            </a:pPr>
            <a:r>
              <a:rPr lang="ru-RU" sz="2800" dirty="0" smtClean="0"/>
              <a:t>Методика обучения диафрагмально- релаксационному дыханию может использоваться как здоровьесберегающая технология в образовательной программе формирования установки на здоровый образ жизни, а также как программа психолого- педагогического сопровождения развития детей и подростков.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219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52792686"/>
              </p:ext>
            </p:extLst>
          </p:nvPr>
        </p:nvGraphicFramePr>
        <p:xfrm>
          <a:off x="1547664" y="1124744"/>
          <a:ext cx="6840760" cy="4367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2929"/>
                <a:gridCol w="3827831"/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Время проведения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0" marR="152400" marT="124460" marB="1244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400" dirty="0">
                          <a:effectLst/>
                        </a:rPr>
                        <a:t>8-12 занятий по 15-25 мин. </a:t>
                      </a:r>
                      <a:r>
                        <a:rPr lang="ru-RU" sz="2400" dirty="0" smtClean="0">
                          <a:effectLst/>
                        </a:rPr>
                        <a:t>1-3 </a:t>
                      </a:r>
                      <a:r>
                        <a:rPr lang="ru-RU" sz="2400" dirty="0">
                          <a:effectLst/>
                        </a:rPr>
                        <a:t>раза в неделю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0" marR="152400" marT="124460" marB="124460" anchor="ctr"/>
                </a:tc>
              </a:tr>
              <a:tr h="1260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Форма проведения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0" marR="152400" marT="124460" marB="1244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индивидуальная</a:t>
                      </a:r>
                      <a:r>
                        <a:rPr lang="ru-RU" sz="2400" dirty="0" smtClean="0">
                          <a:effectLst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групповая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0" marR="152400" marT="124460" marB="124460" anchor="ctr"/>
                </a:tc>
              </a:tr>
              <a:tr h="1882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Возраст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0" marR="152400" marT="124460" marB="1244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 3 лет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2400" marR="152400" marT="124460" marB="1244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92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424936" cy="6120680"/>
          </a:xfrm>
        </p:spPr>
        <p:txBody>
          <a:bodyPr/>
          <a:lstStyle/>
          <a:p>
            <a:pPr marL="45720" indent="0" algn="ctr">
              <a:buNone/>
            </a:pPr>
            <a:r>
              <a:rPr lang="ru-RU" b="1" dirty="0"/>
              <a:t>Содержание программы: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028343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 smtClean="0"/>
              <a:t>1 этап: Диагностика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 smtClean="0"/>
              <a:t>2 этап: Информационно-практические </a:t>
            </a:r>
            <a:r>
              <a:rPr lang="ru-RU" sz="2400" b="1" dirty="0"/>
              <a:t>занятия /</a:t>
            </a:r>
            <a:r>
              <a:rPr lang="ru-RU" sz="2400" dirty="0"/>
              <a:t>2-3 первых занятия по 30-40 мин. с целью формирование мотивации на обучение/</a:t>
            </a:r>
            <a:endParaRPr lang="ru-RU" sz="2400" b="1" dirty="0" smtClean="0"/>
          </a:p>
          <a:p>
            <a:pPr lvl="0"/>
            <a:r>
              <a:rPr lang="ru-RU" sz="2400" dirty="0" smtClean="0"/>
              <a:t>- </a:t>
            </a:r>
            <a:r>
              <a:rPr lang="ru-RU" sz="2400" dirty="0"/>
              <a:t>ознакомление с различными типами дыхания и </a:t>
            </a:r>
            <a:r>
              <a:rPr lang="ru-RU" sz="2400" dirty="0" smtClean="0"/>
              <a:t>                        механизмами </a:t>
            </a:r>
            <a:r>
              <a:rPr lang="ru-RU" sz="2400" dirty="0"/>
              <a:t>их воздействия на организм</a:t>
            </a:r>
            <a:br>
              <a:rPr lang="ru-RU" sz="2400" dirty="0"/>
            </a:br>
            <a:r>
              <a:rPr lang="ru-RU" sz="2400" dirty="0"/>
              <a:t>- формирование представления об основах саморегуляции и возможностях произвольного управления дыханием</a:t>
            </a:r>
            <a:br>
              <a:rPr lang="ru-RU" sz="2400" dirty="0"/>
            </a:br>
            <a:r>
              <a:rPr lang="ru-RU" sz="2400" dirty="0"/>
              <a:t>- знакомство с технологией </a:t>
            </a:r>
            <a:r>
              <a:rPr lang="ru-RU" sz="2400" dirty="0" err="1"/>
              <a:t>биоуправления</a:t>
            </a:r>
            <a:r>
              <a:rPr lang="ru-RU" sz="2400" dirty="0"/>
              <a:t> и биокомпьютерным тренажером «Волна</a:t>
            </a:r>
            <a:r>
              <a:rPr lang="ru-RU" sz="2400" dirty="0" smtClean="0"/>
              <a:t>».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b="1" dirty="0" smtClean="0"/>
              <a:t>3 этап: Психофизиологический </a:t>
            </a:r>
            <a:r>
              <a:rPr lang="ru-RU" sz="2400" b="1" dirty="0"/>
              <a:t>тренинг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ru-RU" sz="2400" dirty="0">
              <a:solidFill>
                <a:srgbClr val="002060"/>
              </a:solidFill>
            </a:endParaRPr>
          </a:p>
          <a:p>
            <a:pPr lvl="0"/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693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88640"/>
            <a:ext cx="9036496" cy="6669360"/>
          </a:xfrm>
        </p:spPr>
        <p:txBody>
          <a:bodyPr>
            <a:normAutofit fontScale="25000" lnSpcReduction="20000"/>
          </a:bodyPr>
          <a:lstStyle/>
          <a:p>
            <a:pPr marL="45720" lvl="0" indent="0">
              <a:lnSpc>
                <a:spcPct val="120000"/>
              </a:lnSpc>
              <a:buNone/>
            </a:pPr>
            <a:r>
              <a:rPr lang="ru-RU" sz="11200" b="1" dirty="0"/>
              <a:t>Психофизиологический </a:t>
            </a:r>
            <a:r>
              <a:rPr lang="ru-RU" sz="11200" b="1" dirty="0" smtClean="0"/>
              <a:t>тренинг</a:t>
            </a:r>
            <a:r>
              <a:rPr lang="ru-RU" sz="9600" b="1" dirty="0"/>
              <a:t> </a:t>
            </a:r>
            <a:r>
              <a:rPr lang="ru-RU" sz="9600" dirty="0"/>
              <a:t>/8-12 занятий по 15-25 мин./:</a:t>
            </a:r>
            <a:br>
              <a:rPr lang="ru-RU" sz="9600" dirty="0"/>
            </a:br>
            <a:r>
              <a:rPr lang="ru-RU" sz="9600" dirty="0"/>
              <a:t>Во время сеанса обучения диафрагмальному дыханию прибор «</a:t>
            </a:r>
            <a:r>
              <a:rPr lang="ru-RU" sz="9600" dirty="0" smtClean="0"/>
              <a:t>Волна» </a:t>
            </a:r>
            <a:r>
              <a:rPr lang="ru-RU" sz="9600" dirty="0"/>
              <a:t>регистрирует кардиосигнал </a:t>
            </a:r>
            <a:r>
              <a:rPr lang="ru-RU" sz="9600" dirty="0" smtClean="0"/>
              <a:t> </a:t>
            </a:r>
            <a:r>
              <a:rPr lang="ru-RU" sz="9600" dirty="0"/>
              <a:t>с помощью кардиодатчиков, фиксируемых на запястьях. На экран монитора выводится изменяющаяся текущая пульсограмма. С помощью программной обработки характеристик кардиосигнала по изменению длительности дыхательной волны регистрируются параметры дыхания и временной функции дыхательного цикла. </a:t>
            </a:r>
            <a:r>
              <a:rPr lang="ru-RU" sz="9600" dirty="0" smtClean="0"/>
              <a:t>Для </a:t>
            </a:r>
            <a:r>
              <a:rPr lang="ru-RU" sz="9600" dirty="0"/>
              <a:t>обучающегося полученная информация преобразуется в понятный вид - сигналы обратной связи в виде графиков, картинок, звуков или сюжета на экране монитора. При правильном выполнении тренировочных заданий происходит их определенное изменение. </a:t>
            </a:r>
          </a:p>
          <a:p>
            <a:pPr marL="45720" indent="0">
              <a:buNone/>
            </a:pPr>
            <a:r>
              <a:rPr lang="ru-RU" sz="9600" dirty="0"/>
              <a:t>Таким образом, в режиме реального времени человек получает возможность оценить, какие именно телесные ощущения связаны с нужными изменениями, и начинает воспроизводить их не случайным образом, а произвольно.</a:t>
            </a:r>
            <a:br>
              <a:rPr lang="ru-RU" sz="96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61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352928" cy="62646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dirty="0"/>
              <a:t>Программное обеспечение позволяет вести индивидуальные карты обучающихся, создавать базу данных с результатами всех проведенных тренировок. </a:t>
            </a:r>
            <a:endParaRPr lang="ru-RU" sz="2400" dirty="0"/>
          </a:p>
          <a:p>
            <a:pPr marL="45720" indent="0">
              <a:buNone/>
            </a:pPr>
            <a:r>
              <a:rPr lang="ru-RU" sz="2400" dirty="0"/>
              <a:t>Длительность занятий психофизиологического тренинга рекомендуется с учетом возрастных ограничений работы за компьютером.</a:t>
            </a:r>
            <a:br>
              <a:rPr lang="ru-RU" sz="2400" dirty="0"/>
            </a:br>
            <a:r>
              <a:rPr lang="ru-RU" sz="2400" dirty="0"/>
              <a:t>Возможна как индивидуальная, так и групповая форма работы. </a:t>
            </a:r>
            <a:r>
              <a:rPr lang="ru-RU" sz="2400" b="1" dirty="0"/>
              <a:t>Индивидуальное обучение</a:t>
            </a:r>
            <a:r>
              <a:rPr lang="ru-RU" sz="2400" dirty="0"/>
              <a:t> предпочтительней для детей младшего возраста, а также в том случае, если кроме обучающих задач перед специалистом стоит задача индивидуальной психокоррекции.</a:t>
            </a:r>
            <a:br>
              <a:rPr lang="ru-RU" sz="2400" dirty="0"/>
            </a:br>
            <a:r>
              <a:rPr lang="ru-RU" sz="2400" dirty="0"/>
              <a:t>Рекомендуемое количество участников </a:t>
            </a:r>
            <a:r>
              <a:rPr lang="ru-RU" sz="2400" b="1" dirty="0"/>
              <a:t>группового обучения </a:t>
            </a:r>
            <a:r>
              <a:rPr lang="ru-RU" sz="2400" dirty="0"/>
              <a:t>- 3-5 человек, для повышения эффективности групповой работы первые 2-3 сеанса психофизиологического тренинга необходимо проводить в индивидуальном </a:t>
            </a:r>
            <a:r>
              <a:rPr lang="ru-RU" sz="2400" dirty="0" smtClean="0"/>
              <a:t>режиме.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7989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6632"/>
            <a:ext cx="8496944" cy="6336704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400" b="1" dirty="0"/>
              <a:t>Что дает программа "Волна</a:t>
            </a:r>
            <a:r>
              <a:rPr lang="ru-RU" sz="2400" b="1" dirty="0" smtClean="0"/>
              <a:t>"?</a:t>
            </a:r>
          </a:p>
          <a:p>
            <a:pPr marL="45720" indent="0">
              <a:buNone/>
            </a:pPr>
            <a:r>
              <a:rPr lang="ru-RU" sz="2400" dirty="0" smtClean="0"/>
              <a:t>Освоение </a:t>
            </a:r>
            <a:r>
              <a:rPr lang="ru-RU" sz="2400" dirty="0"/>
              <a:t>навыков саморегуляции с помощью диафрагмального </a:t>
            </a:r>
            <a:r>
              <a:rPr lang="ru-RU" sz="2400" dirty="0" smtClean="0"/>
              <a:t>   дыхания </a:t>
            </a:r>
            <a:r>
              <a:rPr lang="ru-RU" sz="2400" dirty="0"/>
              <a:t>формирует новое состояние организма как </a:t>
            </a:r>
            <a:r>
              <a:rPr lang="ru-RU" sz="2400" dirty="0" smtClean="0"/>
              <a:t>на физиологическом</a:t>
            </a:r>
            <a:r>
              <a:rPr lang="ru-RU" sz="2400" dirty="0"/>
              <a:t>, так и на психологическом уровне:</a:t>
            </a:r>
            <a:br>
              <a:rPr lang="ru-RU" sz="2400" dirty="0"/>
            </a:br>
            <a:r>
              <a:rPr lang="ru-RU" sz="2400" dirty="0"/>
              <a:t>- уравновешиваются процессы возбуждения и торможения</a:t>
            </a:r>
            <a:br>
              <a:rPr lang="ru-RU" sz="2400" dirty="0"/>
            </a:br>
            <a:r>
              <a:rPr lang="ru-RU" sz="2400" dirty="0"/>
              <a:t>- снижается избыточная нагрузка на сердечно-сосудистую систему</a:t>
            </a:r>
            <a:br>
              <a:rPr lang="ru-RU" sz="2400" dirty="0"/>
            </a:br>
            <a:r>
              <a:rPr lang="ru-RU" sz="2400" dirty="0"/>
              <a:t>- активизируется  обмен веществ</a:t>
            </a:r>
            <a:br>
              <a:rPr lang="ru-RU" sz="2400" dirty="0"/>
            </a:br>
            <a:r>
              <a:rPr lang="ru-RU" sz="2400" dirty="0"/>
              <a:t>- улучшается кровоснабжение головного мозга</a:t>
            </a:r>
            <a:br>
              <a:rPr lang="ru-RU" sz="2400" dirty="0"/>
            </a:br>
            <a:r>
              <a:rPr lang="ru-RU" sz="2400" dirty="0"/>
              <a:t>- снижается заболеваемость</a:t>
            </a:r>
            <a:br>
              <a:rPr lang="ru-RU" sz="2400" dirty="0"/>
            </a:br>
            <a:r>
              <a:rPr lang="ru-RU" sz="2400" dirty="0"/>
              <a:t>- повышается концентрация внимания и работоспособность, произвольный контроль   поведения</a:t>
            </a:r>
          </a:p>
          <a:p>
            <a:pPr marL="45720" indent="0">
              <a:buNone/>
            </a:pPr>
            <a:r>
              <a:rPr lang="ru-RU" sz="2400" dirty="0"/>
              <a:t>- повышается эффективность работы с гиперактивными детьми </a:t>
            </a:r>
          </a:p>
          <a:p>
            <a:pPr marL="45720" indent="0">
              <a:buNone/>
            </a:pPr>
            <a:r>
              <a:rPr lang="ru-RU" sz="2400" dirty="0"/>
              <a:t>-улучшается общий фон настроения</a:t>
            </a:r>
            <a:br>
              <a:rPr lang="ru-RU" sz="2400" dirty="0"/>
            </a:br>
            <a:r>
              <a:rPr lang="ru-RU" sz="2400" dirty="0"/>
              <a:t>- нормализуется психоэмоциональное состояние</a:t>
            </a:r>
            <a:br>
              <a:rPr lang="ru-RU" sz="2400" dirty="0"/>
            </a:br>
            <a:r>
              <a:rPr lang="ru-RU" sz="2400" dirty="0"/>
              <a:t>- улучшается общий фон настроения, повышается самооценка</a:t>
            </a:r>
          </a:p>
          <a:p>
            <a:pPr marL="4572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90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712968" cy="5976664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400" b="1" dirty="0" smtClean="0"/>
              <a:t>Программа </a:t>
            </a:r>
            <a:r>
              <a:rPr lang="ru-RU" sz="2400" b="1" dirty="0"/>
              <a:t>«Волна»:</a:t>
            </a:r>
            <a:endParaRPr lang="ru-RU" sz="2400" dirty="0"/>
          </a:p>
          <a:p>
            <a:pPr marL="45720" indent="0">
              <a:buNone/>
            </a:pP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dirty="0"/>
              <a:t>- с 1999 года успешно реализуются в учреждениях системы образования и социальной защиты населения, в санаторно-курортных и оздоровительных центрах более чем 50 регионов Российской Федерации</a:t>
            </a:r>
            <a:br>
              <a:rPr lang="ru-RU" sz="2400" dirty="0"/>
            </a:br>
            <a:r>
              <a:rPr lang="ru-RU" sz="2400" dirty="0"/>
              <a:t>- является автономной, но абсолютно совместима с любой образовательной, профилактической, коррекционной или лечебно-оздоровительной программой</a:t>
            </a:r>
            <a:br>
              <a:rPr lang="ru-RU" sz="2400" dirty="0"/>
            </a:br>
            <a:r>
              <a:rPr lang="ru-RU" sz="2400" dirty="0"/>
              <a:t>- при комплексном решении психопрофилактических задач органично входит в состав проекта антистрессового тренинга и </a:t>
            </a:r>
            <a:r>
              <a:rPr lang="ru-RU" sz="2400" u="sng" dirty="0"/>
              <a:t>может быть совместима с другими программами данного проекта - «Экватор» и «</a:t>
            </a:r>
            <a:r>
              <a:rPr lang="ru-RU" sz="2400" u="sng" dirty="0" err="1"/>
              <a:t>Сталкер</a:t>
            </a:r>
            <a:r>
              <a:rPr lang="ru-RU" sz="2400" u="sng" dirty="0" smtClean="0"/>
              <a:t>», «Комфорт».</a:t>
            </a:r>
            <a:endParaRPr lang="ru-RU" sz="2400" u="sng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38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278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Психопрофилактическая компьютерная программа «Волна» Презентацию подготовила педагог – психолог МБОУ СОШ №3 г.Нарьян – Мар Дуркина Е.М.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Психопрофилактическая компьютерная программа «Волна»</dc:title>
  <dc:creator>User</dc:creator>
  <cp:lastModifiedBy>User</cp:lastModifiedBy>
  <cp:revision>12</cp:revision>
  <dcterms:created xsi:type="dcterms:W3CDTF">2013-01-21T18:30:00Z</dcterms:created>
  <dcterms:modified xsi:type="dcterms:W3CDTF">2013-10-27T18:42:08Z</dcterms:modified>
</cp:coreProperties>
</file>