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67" r:id="rId4"/>
    <p:sldId id="281" r:id="rId5"/>
    <p:sldId id="282" r:id="rId6"/>
    <p:sldId id="288" r:id="rId7"/>
    <p:sldId id="257" r:id="rId8"/>
    <p:sldId id="289" r:id="rId9"/>
    <p:sldId id="259" r:id="rId10"/>
    <p:sldId id="260" r:id="rId11"/>
    <p:sldId id="283" r:id="rId12"/>
    <p:sldId id="287" r:id="rId13"/>
    <p:sldId id="284" r:id="rId14"/>
    <p:sldId id="285" r:id="rId15"/>
    <p:sldId id="286" r:id="rId16"/>
    <p:sldId id="258" r:id="rId17"/>
    <p:sldId id="261" r:id="rId18"/>
    <p:sldId id="262" r:id="rId19"/>
    <p:sldId id="263" r:id="rId20"/>
    <p:sldId id="264" r:id="rId21"/>
    <p:sldId id="266" r:id="rId22"/>
    <p:sldId id="265" r:id="rId23"/>
    <p:sldId id="268" r:id="rId24"/>
    <p:sldId id="269" r:id="rId25"/>
    <p:sldId id="271" r:id="rId26"/>
    <p:sldId id="270" r:id="rId27"/>
    <p:sldId id="272" r:id="rId28"/>
    <p:sldId id="273" r:id="rId29"/>
    <p:sldId id="274" r:id="rId30"/>
    <p:sldId id="275" r:id="rId31"/>
    <p:sldId id="276" r:id="rId32"/>
    <p:sldId id="277" r:id="rId33"/>
    <p:sldId id="278" r:id="rId34"/>
    <p:sldId id="279" r:id="rId3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78276" autoAdjust="0"/>
  </p:normalViewPr>
  <p:slideViewPr>
    <p:cSldViewPr>
      <p:cViewPr>
        <p:scale>
          <a:sx n="100" d="100"/>
          <a:sy n="100" d="100"/>
        </p:scale>
        <p:origin x="-3150"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file:///H:\&#1088;&#1091;&#1089;&#1089;&#1082;&#1072;&#1103;%20&#1084;&#1091;&#1079;&#1099;&#1082;&#1072;\&#1061;&#1077;&#1088;&#1091;&#1074;&#1080;&#1084;&#1089;&#1082;&#1072;&#1103;%20&#1087;&#1077;&#1089;&#1085;&#1100;%20-%20&#1079;&#1085;&#1072;&#1084;&#1077;&#1085;&#1085;&#1086;&#1075;&#1086;%20&#1088;&#1072;&#1089;&#1087;&#1077;&#1074;&#1072;.mp3" TargetMode="Externa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История возникновения русской музыки</a:t>
            </a: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русская музыка\2774.jpg"/>
          <p:cNvPicPr>
            <a:picLocks noChangeAspect="1" noChangeArrowheads="1"/>
          </p:cNvPicPr>
          <p:nvPr/>
        </p:nvPicPr>
        <p:blipFill>
          <a:blip r:embed="rId2" cstate="email"/>
          <a:srcRect/>
          <a:stretch>
            <a:fillRect/>
          </a:stretch>
        </p:blipFill>
        <p:spPr bwMode="auto">
          <a:xfrm>
            <a:off x="762000" y="1981200"/>
            <a:ext cx="2590800" cy="2438400"/>
          </a:xfrm>
          <a:prstGeom prst="rect">
            <a:avLst/>
          </a:prstGeom>
          <a:noFill/>
        </p:spPr>
      </p:pic>
      <p:pic>
        <p:nvPicPr>
          <p:cNvPr id="3076" name="Picture 4" descr="C:\русская музыка\ghfj1.jpg"/>
          <p:cNvPicPr>
            <a:picLocks noChangeAspect="1" noChangeArrowheads="1"/>
          </p:cNvPicPr>
          <p:nvPr/>
        </p:nvPicPr>
        <p:blipFill>
          <a:blip r:embed="rId3" cstate="email"/>
          <a:srcRect/>
          <a:stretch>
            <a:fillRect/>
          </a:stretch>
        </p:blipFill>
        <p:spPr bwMode="auto">
          <a:xfrm>
            <a:off x="4724400" y="1066800"/>
            <a:ext cx="3429000" cy="4572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Русские народные песни</a:t>
            </a:r>
            <a:endParaRPr lang="ru-RU" dirty="0"/>
          </a:p>
        </p:txBody>
      </p:sp>
      <p:sp>
        <p:nvSpPr>
          <p:cNvPr id="3" name="Содержимое 2"/>
          <p:cNvSpPr>
            <a:spLocks noGrp="1"/>
          </p:cNvSpPr>
          <p:nvPr>
            <p:ph idx="1"/>
          </p:nvPr>
        </p:nvSpPr>
        <p:spPr/>
        <p:txBody>
          <a:bodyPr/>
          <a:lstStyle/>
          <a:p>
            <a:r>
              <a:rPr lang="ru-RU" dirty="0" smtClean="0"/>
              <a:t>Обрядовые песни</a:t>
            </a:r>
            <a:endParaRPr lang="ru-RU" dirty="0"/>
          </a:p>
        </p:txBody>
      </p:sp>
      <p:pic>
        <p:nvPicPr>
          <p:cNvPr id="27650" name="Picture 2" descr="C:\русская музыка\Svjatkijpg_7544620_3702790.jpg"/>
          <p:cNvPicPr>
            <a:picLocks noChangeAspect="1" noChangeArrowheads="1"/>
          </p:cNvPicPr>
          <p:nvPr/>
        </p:nvPicPr>
        <p:blipFill>
          <a:blip r:embed="rId2" cstate="email"/>
          <a:srcRect/>
          <a:stretch>
            <a:fillRect/>
          </a:stretch>
        </p:blipFill>
        <p:spPr bwMode="auto">
          <a:xfrm>
            <a:off x="1371600" y="2133600"/>
            <a:ext cx="6400800" cy="426453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русская музыка\c93ecdc27d03a55c30e8d77798c0916c.jpg"/>
          <p:cNvPicPr>
            <a:picLocks noChangeAspect="1" noChangeArrowheads="1"/>
          </p:cNvPicPr>
          <p:nvPr/>
        </p:nvPicPr>
        <p:blipFill>
          <a:blip r:embed="rId2" cstate="email"/>
          <a:srcRect/>
          <a:stretch>
            <a:fillRect/>
          </a:stretch>
        </p:blipFill>
        <p:spPr bwMode="auto">
          <a:xfrm>
            <a:off x="2209799" y="0"/>
            <a:ext cx="4994413" cy="6858000"/>
          </a:xfrm>
          <a:prstGeom prst="rect">
            <a:avLst/>
          </a:prstGeom>
          <a:noFill/>
        </p:spPr>
      </p:pic>
      <p:sp>
        <p:nvSpPr>
          <p:cNvPr id="3" name="TextBox 2"/>
          <p:cNvSpPr txBox="1"/>
          <p:nvPr/>
        </p:nvSpPr>
        <p:spPr>
          <a:xfrm>
            <a:off x="381000" y="2133600"/>
            <a:ext cx="1524000" cy="523220"/>
          </a:xfrm>
          <a:prstGeom prst="rect">
            <a:avLst/>
          </a:prstGeom>
          <a:noFill/>
        </p:spPr>
        <p:txBody>
          <a:bodyPr wrap="square" rtlCol="0">
            <a:spAutoFit/>
          </a:bodyPr>
          <a:lstStyle/>
          <a:p>
            <a:r>
              <a:rPr lang="ru-RU" sz="2800" dirty="0" smtClean="0"/>
              <a:t>былины</a:t>
            </a:r>
            <a:endParaRPr lang="ru-R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русская музыка\37000800.png"/>
          <p:cNvPicPr>
            <a:picLocks noChangeAspect="1" noChangeArrowheads="1"/>
          </p:cNvPicPr>
          <p:nvPr/>
        </p:nvPicPr>
        <p:blipFill>
          <a:blip r:embed="rId2" cstate="email"/>
          <a:srcRect/>
          <a:stretch>
            <a:fillRect/>
          </a:stretch>
        </p:blipFill>
        <p:spPr bwMode="auto">
          <a:xfrm>
            <a:off x="0" y="0"/>
            <a:ext cx="5257800" cy="3515836"/>
          </a:xfrm>
          <a:prstGeom prst="rect">
            <a:avLst/>
          </a:prstGeom>
          <a:noFill/>
        </p:spPr>
      </p:pic>
      <p:pic>
        <p:nvPicPr>
          <p:cNvPr id="28675" name="Picture 3" descr="C:\русская музыка\201520~1.JPG"/>
          <p:cNvPicPr>
            <a:picLocks noChangeAspect="1" noChangeArrowheads="1"/>
          </p:cNvPicPr>
          <p:nvPr/>
        </p:nvPicPr>
        <p:blipFill>
          <a:blip r:embed="rId3" cstate="email"/>
          <a:srcRect/>
          <a:stretch>
            <a:fillRect/>
          </a:stretch>
        </p:blipFill>
        <p:spPr bwMode="auto">
          <a:xfrm>
            <a:off x="4191000" y="3429000"/>
            <a:ext cx="4953000" cy="3429000"/>
          </a:xfrm>
          <a:prstGeom prst="rect">
            <a:avLst/>
          </a:prstGeom>
          <a:noFill/>
        </p:spPr>
      </p:pic>
      <p:sp>
        <p:nvSpPr>
          <p:cNvPr id="4" name="TextBox 3"/>
          <p:cNvSpPr txBox="1"/>
          <p:nvPr/>
        </p:nvSpPr>
        <p:spPr>
          <a:xfrm>
            <a:off x="5562600" y="1219200"/>
            <a:ext cx="3200400" cy="369332"/>
          </a:xfrm>
          <a:prstGeom prst="rect">
            <a:avLst/>
          </a:prstGeom>
          <a:noFill/>
        </p:spPr>
        <p:txBody>
          <a:bodyPr wrap="square" rtlCol="0">
            <a:spAutoFit/>
          </a:bodyPr>
          <a:lstStyle/>
          <a:p>
            <a:r>
              <a:rPr lang="ru-RU" dirty="0" smtClean="0"/>
              <a:t>         хороводы</a:t>
            </a:r>
            <a:endParaRPr lang="ru-RU" dirty="0"/>
          </a:p>
        </p:txBody>
      </p:sp>
      <p:sp>
        <p:nvSpPr>
          <p:cNvPr id="5" name="TextBox 4"/>
          <p:cNvSpPr txBox="1"/>
          <p:nvPr/>
        </p:nvSpPr>
        <p:spPr>
          <a:xfrm>
            <a:off x="914400" y="4800600"/>
            <a:ext cx="2514600" cy="369332"/>
          </a:xfrm>
          <a:prstGeom prst="rect">
            <a:avLst/>
          </a:prstGeom>
          <a:noFill/>
        </p:spPr>
        <p:txBody>
          <a:bodyPr wrap="square" rtlCol="0">
            <a:spAutoFit/>
          </a:bodyPr>
          <a:lstStyle/>
          <a:p>
            <a:r>
              <a:rPr lang="ru-RU" dirty="0" smtClean="0"/>
              <a:t>            плясовые</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русская музыка\391213_original.jpg"/>
          <p:cNvPicPr>
            <a:picLocks noChangeAspect="1" noChangeArrowheads="1"/>
          </p:cNvPicPr>
          <p:nvPr/>
        </p:nvPicPr>
        <p:blipFill>
          <a:blip r:embed="rId2" cstate="email"/>
          <a:srcRect/>
          <a:stretch>
            <a:fillRect/>
          </a:stretch>
        </p:blipFill>
        <p:spPr bwMode="auto">
          <a:xfrm>
            <a:off x="1143000" y="838200"/>
            <a:ext cx="6806184" cy="5689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русская музыка\untitled.png"/>
          <p:cNvPicPr>
            <a:picLocks noChangeAspect="1" noChangeArrowheads="1"/>
          </p:cNvPicPr>
          <p:nvPr/>
        </p:nvPicPr>
        <p:blipFill>
          <a:blip r:embed="rId2" cstate="email"/>
          <a:srcRect/>
          <a:stretch>
            <a:fillRect/>
          </a:stretch>
        </p:blipFill>
        <p:spPr bwMode="auto">
          <a:xfrm>
            <a:off x="0" y="0"/>
            <a:ext cx="4038600" cy="3352800"/>
          </a:xfrm>
          <a:prstGeom prst="rect">
            <a:avLst/>
          </a:prstGeom>
          <a:noFill/>
        </p:spPr>
      </p:pic>
      <p:pic>
        <p:nvPicPr>
          <p:cNvPr id="30723" name="Picture 3" descr="C:\русская музыка\77215327_large_3818405_69.jpg"/>
          <p:cNvPicPr>
            <a:picLocks noChangeAspect="1" noChangeArrowheads="1"/>
          </p:cNvPicPr>
          <p:nvPr/>
        </p:nvPicPr>
        <p:blipFill>
          <a:blip r:embed="rId3" cstate="email"/>
          <a:srcRect/>
          <a:stretch>
            <a:fillRect/>
          </a:stretch>
        </p:blipFill>
        <p:spPr bwMode="auto">
          <a:xfrm>
            <a:off x="3962400" y="3368602"/>
            <a:ext cx="5181600" cy="3489397"/>
          </a:xfrm>
          <a:prstGeom prst="rect">
            <a:avLst/>
          </a:prstGeom>
          <a:noFill/>
        </p:spPr>
      </p:pic>
      <p:sp>
        <p:nvSpPr>
          <p:cNvPr id="4" name="TextBox 3"/>
          <p:cNvSpPr txBox="1"/>
          <p:nvPr/>
        </p:nvSpPr>
        <p:spPr>
          <a:xfrm>
            <a:off x="5105400" y="1600200"/>
            <a:ext cx="2667000" cy="369332"/>
          </a:xfrm>
          <a:prstGeom prst="rect">
            <a:avLst/>
          </a:prstGeom>
          <a:noFill/>
        </p:spPr>
        <p:txBody>
          <a:bodyPr wrap="square" rtlCol="0">
            <a:spAutoFit/>
          </a:bodyPr>
          <a:lstStyle/>
          <a:p>
            <a:r>
              <a:rPr lang="ru-RU" dirty="0" smtClean="0"/>
              <a:t>частушки</a:t>
            </a:r>
            <a:endParaRPr lang="ru-RU" dirty="0"/>
          </a:p>
        </p:txBody>
      </p:sp>
      <p:sp>
        <p:nvSpPr>
          <p:cNvPr id="5" name="TextBox 4"/>
          <p:cNvSpPr txBox="1"/>
          <p:nvPr/>
        </p:nvSpPr>
        <p:spPr>
          <a:xfrm>
            <a:off x="914400" y="5105400"/>
            <a:ext cx="2895600" cy="369332"/>
          </a:xfrm>
          <a:prstGeom prst="rect">
            <a:avLst/>
          </a:prstGeom>
          <a:noFill/>
        </p:spPr>
        <p:txBody>
          <a:bodyPr wrap="square" rtlCol="0">
            <a:spAutoFit/>
          </a:bodyPr>
          <a:lstStyle/>
          <a:p>
            <a:r>
              <a:rPr lang="ru-RU" dirty="0" smtClean="0"/>
              <a:t>колыбельные</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Инструментальная музыка</a:t>
            </a:r>
            <a:endParaRPr lang="ru-RU" dirty="0"/>
          </a:p>
        </p:txBody>
      </p:sp>
      <p:pic>
        <p:nvPicPr>
          <p:cNvPr id="4" name="Содержимое 3" descr="0ff4e7104f43.jpg"/>
          <p:cNvPicPr>
            <a:picLocks noGrp="1" noChangeAspect="1"/>
          </p:cNvPicPr>
          <p:nvPr>
            <p:ph idx="1"/>
          </p:nvPr>
        </p:nvPicPr>
        <p:blipFill>
          <a:blip r:embed="rId2" cstate="email"/>
          <a:stretch>
            <a:fillRect/>
          </a:stretch>
        </p:blipFill>
        <p:spPr>
          <a:xfrm>
            <a:off x="2438400" y="1219200"/>
            <a:ext cx="4343400" cy="5135563"/>
          </a:xfrm>
        </p:spPr>
      </p:pic>
      <p:sp>
        <p:nvSpPr>
          <p:cNvPr id="5" name="TextBox 4"/>
          <p:cNvSpPr txBox="1"/>
          <p:nvPr/>
        </p:nvSpPr>
        <p:spPr>
          <a:xfrm>
            <a:off x="0" y="3048000"/>
            <a:ext cx="2438400" cy="369332"/>
          </a:xfrm>
          <a:prstGeom prst="rect">
            <a:avLst/>
          </a:prstGeom>
          <a:noFill/>
        </p:spPr>
        <p:txBody>
          <a:bodyPr wrap="square" rtlCol="0">
            <a:spAutoFit/>
          </a:bodyPr>
          <a:lstStyle/>
          <a:p>
            <a:r>
              <a:rPr lang="ru-RU" smtClean="0"/>
              <a:t>          скоморохи</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русская музыка\b3c61e94583e.jpg"/>
          <p:cNvPicPr>
            <a:picLocks noChangeAspect="1" noChangeArrowheads="1"/>
          </p:cNvPicPr>
          <p:nvPr/>
        </p:nvPicPr>
        <p:blipFill>
          <a:blip r:embed="rId2" cstate="email"/>
          <a:srcRect/>
          <a:stretch>
            <a:fillRect/>
          </a:stretch>
        </p:blipFill>
        <p:spPr bwMode="auto">
          <a:xfrm>
            <a:off x="1219200" y="0"/>
            <a:ext cx="6858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Музыкальные народные инструменты</a:t>
            </a:r>
            <a:endParaRPr lang="ru-RU" dirty="0"/>
          </a:p>
        </p:txBody>
      </p:sp>
      <p:sp>
        <p:nvSpPr>
          <p:cNvPr id="3" name="Содержимое 2"/>
          <p:cNvSpPr>
            <a:spLocks noGrp="1"/>
          </p:cNvSpPr>
          <p:nvPr>
            <p:ph idx="1"/>
          </p:nvPr>
        </p:nvSpPr>
        <p:spPr/>
        <p:txBody>
          <a:bodyPr/>
          <a:lstStyle/>
          <a:p>
            <a:endParaRPr lang="ru-RU" dirty="0"/>
          </a:p>
        </p:txBody>
      </p:sp>
      <p:pic>
        <p:nvPicPr>
          <p:cNvPr id="6146" name="Picture 2" descr="C:\русская музыка\UC085.jpg"/>
          <p:cNvPicPr>
            <a:picLocks noChangeAspect="1" noChangeArrowheads="1"/>
          </p:cNvPicPr>
          <p:nvPr/>
        </p:nvPicPr>
        <p:blipFill>
          <a:blip r:embed="rId2" cstate="email"/>
          <a:srcRect/>
          <a:stretch>
            <a:fillRect/>
          </a:stretch>
        </p:blipFill>
        <p:spPr bwMode="auto">
          <a:xfrm>
            <a:off x="4648200" y="1905000"/>
            <a:ext cx="4267200" cy="3886200"/>
          </a:xfrm>
          <a:prstGeom prst="rect">
            <a:avLst/>
          </a:prstGeom>
          <a:noFill/>
        </p:spPr>
      </p:pic>
      <p:pic>
        <p:nvPicPr>
          <p:cNvPr id="6147" name="Picture 3" descr="C:\русская музыка\255605.jpg"/>
          <p:cNvPicPr>
            <a:picLocks noChangeAspect="1" noChangeArrowheads="1"/>
          </p:cNvPicPr>
          <p:nvPr/>
        </p:nvPicPr>
        <p:blipFill>
          <a:blip r:embed="rId3" cstate="email"/>
          <a:srcRect/>
          <a:stretch>
            <a:fillRect/>
          </a:stretch>
        </p:blipFill>
        <p:spPr bwMode="auto">
          <a:xfrm>
            <a:off x="685800" y="2286000"/>
            <a:ext cx="3429000" cy="3429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русская музыка\2_40.jpg"/>
          <p:cNvPicPr>
            <a:picLocks noChangeAspect="1" noChangeArrowheads="1"/>
          </p:cNvPicPr>
          <p:nvPr/>
        </p:nvPicPr>
        <p:blipFill>
          <a:blip r:embed="rId2" cstate="email"/>
          <a:srcRect/>
          <a:stretch>
            <a:fillRect/>
          </a:stretch>
        </p:blipFill>
        <p:spPr bwMode="auto">
          <a:xfrm>
            <a:off x="0" y="0"/>
            <a:ext cx="3886200" cy="3657599"/>
          </a:xfrm>
          <a:prstGeom prst="rect">
            <a:avLst/>
          </a:prstGeom>
          <a:noFill/>
        </p:spPr>
      </p:pic>
      <p:pic>
        <p:nvPicPr>
          <p:cNvPr id="7171" name="Picture 3" descr="C:\русская музыка\board9_29192.jpg"/>
          <p:cNvPicPr>
            <a:picLocks noChangeAspect="1" noChangeArrowheads="1"/>
          </p:cNvPicPr>
          <p:nvPr/>
        </p:nvPicPr>
        <p:blipFill>
          <a:blip r:embed="rId3" cstate="email"/>
          <a:srcRect/>
          <a:stretch>
            <a:fillRect/>
          </a:stretch>
        </p:blipFill>
        <p:spPr bwMode="auto">
          <a:xfrm>
            <a:off x="5181600" y="3962400"/>
            <a:ext cx="3352800" cy="2667000"/>
          </a:xfrm>
          <a:prstGeom prst="rect">
            <a:avLst/>
          </a:prstGeom>
          <a:noFill/>
        </p:spPr>
      </p:pic>
      <p:pic>
        <p:nvPicPr>
          <p:cNvPr id="7172" name="Picture 4" descr="C:\русская музыка\busini_b.jpg"/>
          <p:cNvPicPr>
            <a:picLocks noChangeAspect="1" noChangeArrowheads="1"/>
          </p:cNvPicPr>
          <p:nvPr/>
        </p:nvPicPr>
        <p:blipFill>
          <a:blip r:embed="rId4" cstate="email"/>
          <a:srcRect/>
          <a:stretch>
            <a:fillRect/>
          </a:stretch>
        </p:blipFill>
        <p:spPr bwMode="auto">
          <a:xfrm>
            <a:off x="685800" y="4191001"/>
            <a:ext cx="3048000" cy="2296438"/>
          </a:xfrm>
          <a:prstGeom prst="rect">
            <a:avLst/>
          </a:prstGeom>
          <a:noFill/>
        </p:spPr>
      </p:pic>
      <p:pic>
        <p:nvPicPr>
          <p:cNvPr id="7173" name="Picture 5" descr="C:\русская музыка\258144803_6.jpg"/>
          <p:cNvPicPr>
            <a:picLocks noChangeAspect="1" noChangeArrowheads="1"/>
          </p:cNvPicPr>
          <p:nvPr/>
        </p:nvPicPr>
        <p:blipFill>
          <a:blip r:embed="rId5" cstate="email"/>
          <a:srcRect/>
          <a:stretch>
            <a:fillRect/>
          </a:stretch>
        </p:blipFill>
        <p:spPr bwMode="auto">
          <a:xfrm>
            <a:off x="5181600" y="609600"/>
            <a:ext cx="3352800" cy="2590800"/>
          </a:xfrm>
          <a:prstGeom prst="rect">
            <a:avLst/>
          </a:prstGeom>
          <a:noFill/>
        </p:spPr>
      </p:pic>
      <p:sp>
        <p:nvSpPr>
          <p:cNvPr id="6" name="TextBox 5"/>
          <p:cNvSpPr txBox="1"/>
          <p:nvPr/>
        </p:nvSpPr>
        <p:spPr>
          <a:xfrm>
            <a:off x="3581400" y="990600"/>
            <a:ext cx="1981200" cy="381000"/>
          </a:xfrm>
          <a:prstGeom prst="rect">
            <a:avLst/>
          </a:prstGeom>
          <a:noFill/>
        </p:spPr>
        <p:txBody>
          <a:bodyPr wrap="square" rtlCol="0">
            <a:spAutoFit/>
          </a:bodyPr>
          <a:lstStyle/>
          <a:p>
            <a:r>
              <a:rPr lang="ru-RU" dirty="0" smtClean="0"/>
              <a:t>трещотка</a:t>
            </a:r>
            <a:endParaRPr lang="ru-RU" dirty="0"/>
          </a:p>
        </p:txBody>
      </p:sp>
      <p:sp>
        <p:nvSpPr>
          <p:cNvPr id="7" name="TextBox 6"/>
          <p:cNvSpPr txBox="1"/>
          <p:nvPr/>
        </p:nvSpPr>
        <p:spPr>
          <a:xfrm>
            <a:off x="381000" y="6248400"/>
            <a:ext cx="2286000" cy="369332"/>
          </a:xfrm>
          <a:prstGeom prst="rect">
            <a:avLst/>
          </a:prstGeom>
          <a:noFill/>
        </p:spPr>
        <p:txBody>
          <a:bodyPr wrap="square" rtlCol="0">
            <a:spAutoFit/>
          </a:bodyPr>
          <a:lstStyle/>
          <a:p>
            <a:r>
              <a:rPr lang="ru-RU" dirty="0" smtClean="0"/>
              <a:t>колотушка</a:t>
            </a:r>
            <a:endParaRPr lang="ru-RU" dirty="0"/>
          </a:p>
        </p:txBody>
      </p:sp>
      <p:sp>
        <p:nvSpPr>
          <p:cNvPr id="8" name="TextBox 7"/>
          <p:cNvSpPr txBox="1"/>
          <p:nvPr/>
        </p:nvSpPr>
        <p:spPr>
          <a:xfrm>
            <a:off x="4419600" y="4114800"/>
            <a:ext cx="1371600" cy="381000"/>
          </a:xfrm>
          <a:prstGeom prst="rect">
            <a:avLst/>
          </a:prstGeom>
          <a:noFill/>
        </p:spPr>
        <p:txBody>
          <a:bodyPr wrap="square" rtlCol="0">
            <a:spAutoFit/>
          </a:bodyPr>
          <a:lstStyle/>
          <a:p>
            <a:r>
              <a:rPr lang="ru-RU" dirty="0" smtClean="0"/>
              <a:t>ложки</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русская музыка\0001-001-ZHizn-drevnikh.jpg"/>
          <p:cNvPicPr>
            <a:picLocks noChangeAspect="1" noChangeArrowheads="1"/>
          </p:cNvPicPr>
          <p:nvPr/>
        </p:nvPicPr>
        <p:blipFill>
          <a:blip r:embed="rId2" cstate="email"/>
          <a:srcRect/>
          <a:stretch>
            <a:fillRect/>
          </a:stretch>
        </p:blipFill>
        <p:spPr bwMode="auto">
          <a:xfrm>
            <a:off x="-4876800" y="0"/>
            <a:ext cx="13792200" cy="821447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русская музыка\129392_html_m6f989c8b.jpg"/>
          <p:cNvPicPr>
            <a:picLocks noChangeAspect="1" noChangeArrowheads="1"/>
          </p:cNvPicPr>
          <p:nvPr/>
        </p:nvPicPr>
        <p:blipFill>
          <a:blip r:embed="rId2" cstate="email"/>
          <a:srcRect/>
          <a:stretch>
            <a:fillRect/>
          </a:stretch>
        </p:blipFill>
        <p:spPr bwMode="auto">
          <a:xfrm>
            <a:off x="3048000" y="4581525"/>
            <a:ext cx="6096000" cy="2276475"/>
          </a:xfrm>
          <a:prstGeom prst="rect">
            <a:avLst/>
          </a:prstGeom>
          <a:noFill/>
        </p:spPr>
      </p:pic>
      <p:pic>
        <p:nvPicPr>
          <p:cNvPr id="8195" name="Picture 3" descr="C:\русская музыка\1235413666_rubel.jpg"/>
          <p:cNvPicPr>
            <a:picLocks noChangeAspect="1" noChangeArrowheads="1"/>
          </p:cNvPicPr>
          <p:nvPr/>
        </p:nvPicPr>
        <p:blipFill>
          <a:blip r:embed="rId3" cstate="email"/>
          <a:srcRect/>
          <a:stretch>
            <a:fillRect/>
          </a:stretch>
        </p:blipFill>
        <p:spPr bwMode="auto">
          <a:xfrm>
            <a:off x="381000" y="838200"/>
            <a:ext cx="5867400" cy="2590800"/>
          </a:xfrm>
          <a:prstGeom prst="rect">
            <a:avLst/>
          </a:prstGeom>
          <a:noFill/>
        </p:spPr>
      </p:pic>
      <p:sp>
        <p:nvSpPr>
          <p:cNvPr id="4" name="TextBox 3"/>
          <p:cNvSpPr txBox="1"/>
          <p:nvPr/>
        </p:nvSpPr>
        <p:spPr>
          <a:xfrm>
            <a:off x="6248400" y="1066800"/>
            <a:ext cx="2514600" cy="369332"/>
          </a:xfrm>
          <a:prstGeom prst="rect">
            <a:avLst/>
          </a:prstGeom>
          <a:noFill/>
        </p:spPr>
        <p:txBody>
          <a:bodyPr wrap="square" rtlCol="0">
            <a:spAutoFit/>
          </a:bodyPr>
          <a:lstStyle/>
          <a:p>
            <a:r>
              <a:rPr lang="ru-RU" dirty="0" smtClean="0"/>
              <a:t>рубель</a:t>
            </a:r>
            <a:endParaRPr lang="ru-RU" dirty="0"/>
          </a:p>
        </p:txBody>
      </p:sp>
      <p:sp>
        <p:nvSpPr>
          <p:cNvPr id="5" name="TextBox 4"/>
          <p:cNvSpPr txBox="1"/>
          <p:nvPr/>
        </p:nvSpPr>
        <p:spPr>
          <a:xfrm>
            <a:off x="990600" y="4648200"/>
            <a:ext cx="1828800" cy="369332"/>
          </a:xfrm>
          <a:prstGeom prst="rect">
            <a:avLst/>
          </a:prstGeom>
          <a:noFill/>
        </p:spPr>
        <p:txBody>
          <a:bodyPr wrap="square" rtlCol="0">
            <a:spAutoFit/>
          </a:bodyPr>
          <a:lstStyle/>
          <a:p>
            <a:r>
              <a:rPr lang="ru-RU" dirty="0" smtClean="0"/>
              <a:t>дрова</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русская музыка\1086994.jpg"/>
          <p:cNvPicPr>
            <a:picLocks noChangeAspect="1" noChangeArrowheads="1"/>
          </p:cNvPicPr>
          <p:nvPr/>
        </p:nvPicPr>
        <p:blipFill>
          <a:blip r:embed="rId2" cstate="email"/>
          <a:srcRect/>
          <a:stretch>
            <a:fillRect/>
          </a:stretch>
        </p:blipFill>
        <p:spPr bwMode="auto">
          <a:xfrm>
            <a:off x="0" y="0"/>
            <a:ext cx="3434592" cy="3276600"/>
          </a:xfrm>
          <a:prstGeom prst="rect">
            <a:avLst/>
          </a:prstGeom>
          <a:noFill/>
        </p:spPr>
      </p:pic>
      <p:pic>
        <p:nvPicPr>
          <p:cNvPr id="9219" name="Picture 3" descr="C:\русская музыка\129392_html_m7b702a40.jpg"/>
          <p:cNvPicPr>
            <a:picLocks noChangeAspect="1" noChangeArrowheads="1"/>
          </p:cNvPicPr>
          <p:nvPr/>
        </p:nvPicPr>
        <p:blipFill>
          <a:blip r:embed="rId3" cstate="email"/>
          <a:srcRect/>
          <a:stretch>
            <a:fillRect/>
          </a:stretch>
        </p:blipFill>
        <p:spPr bwMode="auto">
          <a:xfrm>
            <a:off x="4114800" y="3581400"/>
            <a:ext cx="4876800" cy="3142053"/>
          </a:xfrm>
          <a:prstGeom prst="rect">
            <a:avLst/>
          </a:prstGeom>
          <a:noFill/>
        </p:spPr>
      </p:pic>
      <p:pic>
        <p:nvPicPr>
          <p:cNvPr id="9220" name="Picture 4" descr="C:\русская музыка\5102850_Bubency.jpg"/>
          <p:cNvPicPr>
            <a:picLocks noChangeAspect="1" noChangeArrowheads="1"/>
          </p:cNvPicPr>
          <p:nvPr/>
        </p:nvPicPr>
        <p:blipFill>
          <a:blip r:embed="rId4" cstate="email"/>
          <a:srcRect/>
          <a:stretch>
            <a:fillRect/>
          </a:stretch>
        </p:blipFill>
        <p:spPr bwMode="auto">
          <a:xfrm>
            <a:off x="3962400" y="152400"/>
            <a:ext cx="5029200" cy="3200400"/>
          </a:xfrm>
          <a:prstGeom prst="rect">
            <a:avLst/>
          </a:prstGeom>
          <a:noFill/>
        </p:spPr>
      </p:pic>
      <p:pic>
        <p:nvPicPr>
          <p:cNvPr id="9221" name="Picture 5" descr="C:\русская музыка\kolokolchiki_valdayskie.jpg"/>
          <p:cNvPicPr>
            <a:picLocks noChangeAspect="1" noChangeArrowheads="1"/>
          </p:cNvPicPr>
          <p:nvPr/>
        </p:nvPicPr>
        <p:blipFill>
          <a:blip r:embed="rId5" cstate="email"/>
          <a:srcRect/>
          <a:stretch>
            <a:fillRect/>
          </a:stretch>
        </p:blipFill>
        <p:spPr bwMode="auto">
          <a:xfrm>
            <a:off x="0" y="3505200"/>
            <a:ext cx="3602265" cy="3352800"/>
          </a:xfrm>
          <a:prstGeom prst="rect">
            <a:avLst/>
          </a:prstGeom>
          <a:noFill/>
        </p:spPr>
      </p:pic>
      <p:sp>
        <p:nvSpPr>
          <p:cNvPr id="6" name="TextBox 5"/>
          <p:cNvSpPr txBox="1"/>
          <p:nvPr/>
        </p:nvSpPr>
        <p:spPr>
          <a:xfrm>
            <a:off x="3200400" y="228600"/>
            <a:ext cx="1447800" cy="369332"/>
          </a:xfrm>
          <a:prstGeom prst="rect">
            <a:avLst/>
          </a:prstGeom>
          <a:noFill/>
        </p:spPr>
        <p:txBody>
          <a:bodyPr wrap="square" rtlCol="0">
            <a:spAutoFit/>
          </a:bodyPr>
          <a:lstStyle/>
          <a:p>
            <a:r>
              <a:rPr lang="ru-RU" dirty="0" smtClean="0"/>
              <a:t>бубенцы</a:t>
            </a:r>
            <a:endParaRPr lang="ru-RU" dirty="0"/>
          </a:p>
        </p:txBody>
      </p:sp>
      <p:sp>
        <p:nvSpPr>
          <p:cNvPr id="7" name="TextBox 6"/>
          <p:cNvSpPr txBox="1"/>
          <p:nvPr/>
        </p:nvSpPr>
        <p:spPr>
          <a:xfrm>
            <a:off x="228600" y="6477000"/>
            <a:ext cx="1905000" cy="369332"/>
          </a:xfrm>
          <a:prstGeom prst="rect">
            <a:avLst/>
          </a:prstGeom>
          <a:noFill/>
        </p:spPr>
        <p:txBody>
          <a:bodyPr wrap="square" rtlCol="0">
            <a:spAutoFit/>
          </a:bodyPr>
          <a:lstStyle/>
          <a:p>
            <a:r>
              <a:rPr lang="ru-RU" dirty="0" smtClean="0"/>
              <a:t>колокольчики</a:t>
            </a:r>
            <a:endParaRPr lang="ru-RU" dirty="0"/>
          </a:p>
        </p:txBody>
      </p:sp>
      <p:sp>
        <p:nvSpPr>
          <p:cNvPr id="8" name="TextBox 7"/>
          <p:cNvSpPr txBox="1"/>
          <p:nvPr/>
        </p:nvSpPr>
        <p:spPr>
          <a:xfrm>
            <a:off x="4267200" y="6172200"/>
            <a:ext cx="1828800" cy="369332"/>
          </a:xfrm>
          <a:prstGeom prst="rect">
            <a:avLst/>
          </a:prstGeom>
          <a:noFill/>
        </p:spPr>
        <p:txBody>
          <a:bodyPr wrap="square" rtlCol="0">
            <a:spAutoFit/>
          </a:bodyPr>
          <a:lstStyle/>
          <a:p>
            <a:r>
              <a:rPr lang="ru-RU" dirty="0" smtClean="0">
                <a:solidFill>
                  <a:schemeClr val="bg1"/>
                </a:solidFill>
              </a:rPr>
              <a:t>коробочка</a:t>
            </a:r>
            <a:endParaRPr lang="ru-RU"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Струнные народные музыкальные инструменты</a:t>
            </a:r>
            <a:endParaRPr lang="ru-RU" dirty="0"/>
          </a:p>
        </p:txBody>
      </p:sp>
      <p:sp>
        <p:nvSpPr>
          <p:cNvPr id="5" name="Содержимое 4"/>
          <p:cNvSpPr>
            <a:spLocks noGrp="1"/>
          </p:cNvSpPr>
          <p:nvPr>
            <p:ph idx="1"/>
          </p:nvPr>
        </p:nvSpPr>
        <p:spPr/>
        <p:txBody>
          <a:bodyPr/>
          <a:lstStyle/>
          <a:p>
            <a:endParaRPr lang="ru-RU" dirty="0"/>
          </a:p>
        </p:txBody>
      </p:sp>
      <p:pic>
        <p:nvPicPr>
          <p:cNvPr id="10242" name="Picture 2" descr="C:\русская музыка\0476812.jpg"/>
          <p:cNvPicPr>
            <a:picLocks noChangeAspect="1" noChangeArrowheads="1"/>
          </p:cNvPicPr>
          <p:nvPr/>
        </p:nvPicPr>
        <p:blipFill>
          <a:blip r:embed="rId2" cstate="email"/>
          <a:srcRect/>
          <a:stretch>
            <a:fillRect/>
          </a:stretch>
        </p:blipFill>
        <p:spPr bwMode="auto">
          <a:xfrm>
            <a:off x="381000" y="1600200"/>
            <a:ext cx="4724400" cy="3325977"/>
          </a:xfrm>
          <a:prstGeom prst="rect">
            <a:avLst/>
          </a:prstGeom>
          <a:noFill/>
        </p:spPr>
      </p:pic>
      <p:pic>
        <p:nvPicPr>
          <p:cNvPr id="10243" name="Picture 3" descr="C:\русская музыка\gusli_4_big.jpg"/>
          <p:cNvPicPr>
            <a:picLocks noChangeAspect="1" noChangeArrowheads="1"/>
          </p:cNvPicPr>
          <p:nvPr/>
        </p:nvPicPr>
        <p:blipFill>
          <a:blip r:embed="rId3" cstate="email"/>
          <a:srcRect/>
          <a:stretch>
            <a:fillRect/>
          </a:stretch>
        </p:blipFill>
        <p:spPr bwMode="auto">
          <a:xfrm>
            <a:off x="4343400" y="3257550"/>
            <a:ext cx="4800600" cy="3600450"/>
          </a:xfrm>
          <a:prstGeom prst="rect">
            <a:avLst/>
          </a:prstGeom>
          <a:noFill/>
        </p:spPr>
      </p:pic>
      <p:sp>
        <p:nvSpPr>
          <p:cNvPr id="6" name="TextBox 5"/>
          <p:cNvSpPr txBox="1"/>
          <p:nvPr/>
        </p:nvSpPr>
        <p:spPr>
          <a:xfrm>
            <a:off x="2057400" y="4953000"/>
            <a:ext cx="2209800" cy="369332"/>
          </a:xfrm>
          <a:prstGeom prst="rect">
            <a:avLst/>
          </a:prstGeom>
          <a:noFill/>
        </p:spPr>
        <p:txBody>
          <a:bodyPr wrap="square" rtlCol="0">
            <a:spAutoFit/>
          </a:bodyPr>
          <a:lstStyle/>
          <a:p>
            <a:r>
              <a:rPr lang="ru-RU" dirty="0" smtClean="0"/>
              <a:t>гусли</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русская музыка\_20111012_1030244411.jpg"/>
          <p:cNvPicPr>
            <a:picLocks noChangeAspect="1" noChangeArrowheads="1"/>
          </p:cNvPicPr>
          <p:nvPr/>
        </p:nvPicPr>
        <p:blipFill>
          <a:blip r:embed="rId2" cstate="email"/>
          <a:srcRect/>
          <a:stretch>
            <a:fillRect/>
          </a:stretch>
        </p:blipFill>
        <p:spPr bwMode="auto">
          <a:xfrm>
            <a:off x="0" y="0"/>
            <a:ext cx="9110306"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русская музыка\ovvvvvvvvvvvvvvvvvv_1.jpg"/>
          <p:cNvPicPr>
            <a:picLocks noChangeAspect="1" noChangeArrowheads="1"/>
          </p:cNvPicPr>
          <p:nvPr/>
        </p:nvPicPr>
        <p:blipFill>
          <a:blip r:embed="rId2" cstate="email"/>
          <a:srcRect/>
          <a:stretch>
            <a:fillRect/>
          </a:stretch>
        </p:blipFill>
        <p:spPr bwMode="auto">
          <a:xfrm>
            <a:off x="213768" y="1066800"/>
            <a:ext cx="8930232" cy="48101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Былина о Садко</a:t>
            </a:r>
            <a:endParaRPr lang="ru-RU" dirty="0"/>
          </a:p>
        </p:txBody>
      </p:sp>
      <p:sp>
        <p:nvSpPr>
          <p:cNvPr id="3" name="Содержимое 2"/>
          <p:cNvSpPr>
            <a:spLocks noGrp="1"/>
          </p:cNvSpPr>
          <p:nvPr>
            <p:ph idx="1"/>
          </p:nvPr>
        </p:nvSpPr>
        <p:spPr/>
        <p:txBody>
          <a:bodyPr/>
          <a:lstStyle/>
          <a:p>
            <a:endParaRPr lang="ru-RU"/>
          </a:p>
        </p:txBody>
      </p:sp>
      <p:pic>
        <p:nvPicPr>
          <p:cNvPr id="13314" name="Picture 2" descr="C:\русская музыка\119833.jpg"/>
          <p:cNvPicPr>
            <a:picLocks noChangeAspect="1" noChangeArrowheads="1"/>
          </p:cNvPicPr>
          <p:nvPr/>
        </p:nvPicPr>
        <p:blipFill>
          <a:blip r:embed="rId2" cstate="email"/>
          <a:srcRect/>
          <a:stretch>
            <a:fillRect/>
          </a:stretch>
        </p:blipFill>
        <p:spPr bwMode="auto">
          <a:xfrm>
            <a:off x="762000" y="1264920"/>
            <a:ext cx="7543800" cy="559308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русская музыка\_1_~1.JPG"/>
          <p:cNvPicPr>
            <a:picLocks noChangeAspect="1" noChangeArrowheads="1"/>
          </p:cNvPicPr>
          <p:nvPr/>
        </p:nvPicPr>
        <p:blipFill>
          <a:blip r:embed="rId2" cstate="email"/>
          <a:srcRect/>
          <a:stretch>
            <a:fillRect/>
          </a:stretch>
        </p:blipFill>
        <p:spPr bwMode="auto">
          <a:xfrm>
            <a:off x="1752600" y="0"/>
            <a:ext cx="52578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русская музыка\1353250271_2.jpg"/>
          <p:cNvPicPr>
            <a:picLocks noChangeAspect="1" noChangeArrowheads="1"/>
          </p:cNvPicPr>
          <p:nvPr/>
        </p:nvPicPr>
        <p:blipFill>
          <a:blip r:embed="rId2" cstate="email"/>
          <a:srcRect/>
          <a:stretch>
            <a:fillRect/>
          </a:stretch>
        </p:blipFill>
        <p:spPr bwMode="auto">
          <a:xfrm>
            <a:off x="1219200" y="609600"/>
            <a:ext cx="6807200" cy="571023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русская музыка\469745172187685952.jpg"/>
          <p:cNvPicPr>
            <a:picLocks noChangeAspect="1" noChangeArrowheads="1"/>
          </p:cNvPicPr>
          <p:nvPr/>
        </p:nvPicPr>
        <p:blipFill>
          <a:blip r:embed="rId2" cstate="email"/>
          <a:srcRect/>
          <a:stretch>
            <a:fillRect/>
          </a:stretch>
        </p:blipFill>
        <p:spPr bwMode="auto">
          <a:xfrm rot="20696514">
            <a:off x="520999" y="1205857"/>
            <a:ext cx="3420178" cy="4462835"/>
          </a:xfrm>
          <a:prstGeom prst="rect">
            <a:avLst/>
          </a:prstGeom>
          <a:noFill/>
        </p:spPr>
      </p:pic>
      <p:pic>
        <p:nvPicPr>
          <p:cNvPr id="16388" name="Picture 4" descr="C:\русская музыка\leonid_bruk_balalaika_contrabass_sm.jpg"/>
          <p:cNvPicPr>
            <a:picLocks noChangeAspect="1" noChangeArrowheads="1"/>
          </p:cNvPicPr>
          <p:nvPr/>
        </p:nvPicPr>
        <p:blipFill>
          <a:blip r:embed="rId3" cstate="email"/>
          <a:srcRect/>
          <a:stretch>
            <a:fillRect/>
          </a:stretch>
        </p:blipFill>
        <p:spPr bwMode="auto">
          <a:xfrm>
            <a:off x="4648200" y="533400"/>
            <a:ext cx="4495800" cy="5715000"/>
          </a:xfrm>
          <a:prstGeom prst="rect">
            <a:avLst/>
          </a:prstGeom>
          <a:noFill/>
        </p:spPr>
      </p:pic>
      <p:sp>
        <p:nvSpPr>
          <p:cNvPr id="4" name="TextBox 3"/>
          <p:cNvSpPr txBox="1"/>
          <p:nvPr/>
        </p:nvSpPr>
        <p:spPr>
          <a:xfrm>
            <a:off x="2209800" y="6019800"/>
            <a:ext cx="2057400" cy="369332"/>
          </a:xfrm>
          <a:prstGeom prst="rect">
            <a:avLst/>
          </a:prstGeom>
          <a:noFill/>
        </p:spPr>
        <p:txBody>
          <a:bodyPr wrap="square" rtlCol="0">
            <a:spAutoFit/>
          </a:bodyPr>
          <a:lstStyle/>
          <a:p>
            <a:r>
              <a:rPr lang="ru-RU" dirty="0" smtClean="0"/>
              <a:t>балалайка</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русская музыка\1327088965_2-domra-posle-restavracii-novyy-pancir-podlokotnik.jpg"/>
          <p:cNvPicPr>
            <a:picLocks noChangeAspect="1" noChangeArrowheads="1"/>
          </p:cNvPicPr>
          <p:nvPr/>
        </p:nvPicPr>
        <p:blipFill>
          <a:blip r:embed="rId2" cstate="email"/>
          <a:srcRect/>
          <a:stretch>
            <a:fillRect/>
          </a:stretch>
        </p:blipFill>
        <p:spPr bwMode="auto">
          <a:xfrm>
            <a:off x="0" y="228601"/>
            <a:ext cx="9144000" cy="6324600"/>
          </a:xfrm>
          <a:prstGeom prst="rect">
            <a:avLst/>
          </a:prstGeom>
          <a:noFill/>
        </p:spPr>
      </p:pic>
      <p:sp>
        <p:nvSpPr>
          <p:cNvPr id="3" name="TextBox 2"/>
          <p:cNvSpPr txBox="1"/>
          <p:nvPr/>
        </p:nvSpPr>
        <p:spPr>
          <a:xfrm>
            <a:off x="381000" y="3352800"/>
            <a:ext cx="2209800" cy="369332"/>
          </a:xfrm>
          <a:prstGeom prst="rect">
            <a:avLst/>
          </a:prstGeom>
          <a:noFill/>
        </p:spPr>
        <p:txBody>
          <a:bodyPr wrap="square" rtlCol="0">
            <a:spAutoFit/>
          </a:bodyPr>
          <a:lstStyle/>
          <a:p>
            <a:r>
              <a:rPr lang="ru-RU" dirty="0" smtClean="0"/>
              <a:t>домра</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r>
              <a:rPr lang="ru-RU" dirty="0" smtClean="0"/>
              <a:t>Русская музыка зародилась в недрах первобытнообщинного строя восточных племен. Центром одного из племенных союзов являлось племя </a:t>
            </a:r>
            <a:r>
              <a:rPr lang="ru-RU" dirty="0" err="1" smtClean="0"/>
              <a:t>рось</a:t>
            </a:r>
            <a:r>
              <a:rPr lang="ru-RU" dirty="0" smtClean="0"/>
              <a:t>, проживавшее на реке </a:t>
            </a:r>
            <a:r>
              <a:rPr lang="ru-RU" dirty="0" err="1" smtClean="0"/>
              <a:t>Рось</a:t>
            </a:r>
            <a:r>
              <a:rPr lang="ru-RU" dirty="0" smtClean="0"/>
              <a:t> (приток Днепра, ниже Киева). Позже название этого племени  распространилось на всех восточных славян, которых стали называть руссами, а территорию, на которой они жили , - Русской землей, Русью.</a:t>
            </a:r>
          </a:p>
        </p:txBody>
      </p:sp>
      <p:pic>
        <p:nvPicPr>
          <p:cNvPr id="24578" name="Picture 2" descr="C:\русская музыка\cc735d8aa4e39009c1dcc41ae1a_83565_s1.jpg"/>
          <p:cNvPicPr>
            <a:picLocks noChangeAspect="1" noChangeArrowheads="1"/>
          </p:cNvPicPr>
          <p:nvPr/>
        </p:nvPicPr>
        <p:blipFill>
          <a:blip r:embed="rId2" cstate="email"/>
          <a:srcRect/>
          <a:stretch>
            <a:fillRect/>
          </a:stretch>
        </p:blipFill>
        <p:spPr bwMode="auto">
          <a:xfrm>
            <a:off x="3581400" y="1371600"/>
            <a:ext cx="5173727" cy="4800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Духовые народные музыкальные инструменты</a:t>
            </a:r>
            <a:endParaRPr lang="ru-RU" dirty="0"/>
          </a:p>
        </p:txBody>
      </p:sp>
      <p:sp>
        <p:nvSpPr>
          <p:cNvPr id="3" name="Содержимое 2"/>
          <p:cNvSpPr>
            <a:spLocks noGrp="1"/>
          </p:cNvSpPr>
          <p:nvPr>
            <p:ph idx="1"/>
          </p:nvPr>
        </p:nvSpPr>
        <p:spPr/>
        <p:txBody>
          <a:bodyPr/>
          <a:lstStyle/>
          <a:p>
            <a:endParaRPr lang="ru-RU" dirty="0"/>
          </a:p>
        </p:txBody>
      </p:sp>
      <p:pic>
        <p:nvPicPr>
          <p:cNvPr id="18434" name="Picture 2" descr="C:\русская музыка\narod_instr_kugikli.jpg"/>
          <p:cNvPicPr>
            <a:picLocks noChangeAspect="1" noChangeArrowheads="1"/>
          </p:cNvPicPr>
          <p:nvPr/>
        </p:nvPicPr>
        <p:blipFill>
          <a:blip r:embed="rId2" cstate="email"/>
          <a:srcRect/>
          <a:stretch>
            <a:fillRect/>
          </a:stretch>
        </p:blipFill>
        <p:spPr bwMode="auto">
          <a:xfrm>
            <a:off x="457200" y="1676400"/>
            <a:ext cx="2695575" cy="2914650"/>
          </a:xfrm>
          <a:prstGeom prst="rect">
            <a:avLst/>
          </a:prstGeom>
          <a:noFill/>
        </p:spPr>
      </p:pic>
      <p:pic>
        <p:nvPicPr>
          <p:cNvPr id="18435" name="Picture 3" descr="C:\русская музыка\45955087_1.jpg"/>
          <p:cNvPicPr>
            <a:picLocks noChangeAspect="1" noChangeArrowheads="1"/>
          </p:cNvPicPr>
          <p:nvPr/>
        </p:nvPicPr>
        <p:blipFill>
          <a:blip r:embed="rId3" cstate="email"/>
          <a:srcRect/>
          <a:stretch>
            <a:fillRect/>
          </a:stretch>
        </p:blipFill>
        <p:spPr bwMode="auto">
          <a:xfrm>
            <a:off x="6019800" y="1752600"/>
            <a:ext cx="2590800" cy="2540000"/>
          </a:xfrm>
          <a:prstGeom prst="rect">
            <a:avLst/>
          </a:prstGeom>
          <a:noFill/>
        </p:spPr>
      </p:pic>
      <p:pic>
        <p:nvPicPr>
          <p:cNvPr id="18436" name="Picture 4" descr="C:\русская музыка\10989109b4e4f5c47549b17a1ca35967.jpg"/>
          <p:cNvPicPr>
            <a:picLocks noChangeAspect="1" noChangeArrowheads="1"/>
          </p:cNvPicPr>
          <p:nvPr/>
        </p:nvPicPr>
        <p:blipFill>
          <a:blip r:embed="rId4" cstate="email"/>
          <a:srcRect/>
          <a:stretch>
            <a:fillRect/>
          </a:stretch>
        </p:blipFill>
        <p:spPr bwMode="auto">
          <a:xfrm>
            <a:off x="3200400" y="4038600"/>
            <a:ext cx="3276600" cy="2082800"/>
          </a:xfrm>
          <a:prstGeom prst="rect">
            <a:avLst/>
          </a:prstGeom>
          <a:noFill/>
        </p:spPr>
      </p:pic>
      <p:sp>
        <p:nvSpPr>
          <p:cNvPr id="7" name="TextBox 6"/>
          <p:cNvSpPr txBox="1"/>
          <p:nvPr/>
        </p:nvSpPr>
        <p:spPr>
          <a:xfrm>
            <a:off x="3581400" y="2209800"/>
            <a:ext cx="1981200" cy="381000"/>
          </a:xfrm>
          <a:prstGeom prst="rect">
            <a:avLst/>
          </a:prstGeom>
          <a:noFill/>
        </p:spPr>
        <p:txBody>
          <a:bodyPr wrap="square" rtlCol="0">
            <a:spAutoFit/>
          </a:bodyPr>
          <a:lstStyle/>
          <a:p>
            <a:r>
              <a:rPr lang="ru-RU" dirty="0" err="1" smtClean="0"/>
              <a:t>кугикли</a:t>
            </a:r>
            <a:endParaRPr lang="ru-RU" dirty="0"/>
          </a:p>
        </p:txBody>
      </p:sp>
      <p:sp>
        <p:nvSpPr>
          <p:cNvPr id="8" name="TextBox 7"/>
          <p:cNvSpPr txBox="1"/>
          <p:nvPr/>
        </p:nvSpPr>
        <p:spPr>
          <a:xfrm>
            <a:off x="3810000" y="5638800"/>
            <a:ext cx="1828800" cy="381000"/>
          </a:xfrm>
          <a:prstGeom prst="rect">
            <a:avLst/>
          </a:prstGeom>
          <a:noFill/>
        </p:spPr>
        <p:txBody>
          <a:bodyPr wrap="square" rtlCol="0">
            <a:spAutoFit/>
          </a:bodyPr>
          <a:lstStyle/>
          <a:p>
            <a:r>
              <a:rPr lang="ru-RU" dirty="0" smtClean="0"/>
              <a:t>свирель</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русская музыка\61256559.jpg"/>
          <p:cNvPicPr>
            <a:picLocks noChangeAspect="1" noChangeArrowheads="1"/>
          </p:cNvPicPr>
          <p:nvPr/>
        </p:nvPicPr>
        <p:blipFill>
          <a:blip r:embed="rId2" cstate="email"/>
          <a:srcRect/>
          <a:stretch>
            <a:fillRect/>
          </a:stretch>
        </p:blipFill>
        <p:spPr bwMode="auto">
          <a:xfrm>
            <a:off x="2590800" y="152400"/>
            <a:ext cx="4886325" cy="3086100"/>
          </a:xfrm>
          <a:prstGeom prst="rect">
            <a:avLst/>
          </a:prstGeom>
          <a:noFill/>
        </p:spPr>
      </p:pic>
      <p:pic>
        <p:nvPicPr>
          <p:cNvPr id="19459" name="Picture 3" descr="C:\русская музыка\15230.jpg"/>
          <p:cNvPicPr>
            <a:picLocks noChangeAspect="1" noChangeArrowheads="1"/>
          </p:cNvPicPr>
          <p:nvPr/>
        </p:nvPicPr>
        <p:blipFill>
          <a:blip r:embed="rId3" cstate="email"/>
          <a:srcRect/>
          <a:stretch>
            <a:fillRect/>
          </a:stretch>
        </p:blipFill>
        <p:spPr bwMode="auto">
          <a:xfrm>
            <a:off x="0" y="3544106"/>
            <a:ext cx="4408162" cy="3313894"/>
          </a:xfrm>
          <a:prstGeom prst="rect">
            <a:avLst/>
          </a:prstGeom>
          <a:noFill/>
        </p:spPr>
      </p:pic>
      <p:pic>
        <p:nvPicPr>
          <p:cNvPr id="19460" name="Picture 4" descr="C:\русская музыка\image_111531.jpg"/>
          <p:cNvPicPr>
            <a:picLocks noChangeAspect="1" noChangeArrowheads="1"/>
          </p:cNvPicPr>
          <p:nvPr/>
        </p:nvPicPr>
        <p:blipFill>
          <a:blip r:embed="rId4" cstate="email"/>
          <a:srcRect/>
          <a:stretch>
            <a:fillRect/>
          </a:stretch>
        </p:blipFill>
        <p:spPr bwMode="auto">
          <a:xfrm>
            <a:off x="4917440" y="3581400"/>
            <a:ext cx="4226560" cy="3276600"/>
          </a:xfrm>
          <a:prstGeom prst="rect">
            <a:avLst/>
          </a:prstGeom>
          <a:noFill/>
        </p:spPr>
      </p:pic>
      <p:sp>
        <p:nvSpPr>
          <p:cNvPr id="5" name="TextBox 4"/>
          <p:cNvSpPr txBox="1"/>
          <p:nvPr/>
        </p:nvSpPr>
        <p:spPr>
          <a:xfrm>
            <a:off x="381000" y="381000"/>
            <a:ext cx="1981200" cy="369332"/>
          </a:xfrm>
          <a:prstGeom prst="rect">
            <a:avLst/>
          </a:prstGeom>
          <a:noFill/>
        </p:spPr>
        <p:txBody>
          <a:bodyPr wrap="square" rtlCol="0">
            <a:spAutoFit/>
          </a:bodyPr>
          <a:lstStyle/>
          <a:p>
            <a:r>
              <a:rPr lang="ru-RU" dirty="0" smtClean="0"/>
              <a:t>Сопелка, рожок</a:t>
            </a:r>
            <a:endParaRPr lang="ru-RU" dirty="0"/>
          </a:p>
        </p:txBody>
      </p:sp>
      <p:sp>
        <p:nvSpPr>
          <p:cNvPr id="6" name="TextBox 5"/>
          <p:cNvSpPr txBox="1"/>
          <p:nvPr/>
        </p:nvSpPr>
        <p:spPr>
          <a:xfrm>
            <a:off x="3581400" y="6172200"/>
            <a:ext cx="2133600" cy="369332"/>
          </a:xfrm>
          <a:prstGeom prst="rect">
            <a:avLst/>
          </a:prstGeom>
          <a:noFill/>
        </p:spPr>
        <p:txBody>
          <a:bodyPr wrap="square" rtlCol="0">
            <a:spAutoFit/>
          </a:bodyPr>
          <a:lstStyle/>
          <a:p>
            <a:r>
              <a:rPr lang="ru-RU" dirty="0" smtClean="0"/>
              <a:t>свистульки</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Язычковые музыкальные инструменты</a:t>
            </a:r>
            <a:endParaRPr lang="ru-RU" dirty="0"/>
          </a:p>
        </p:txBody>
      </p:sp>
      <p:sp>
        <p:nvSpPr>
          <p:cNvPr id="3" name="Содержимое 2"/>
          <p:cNvSpPr>
            <a:spLocks noGrp="1"/>
          </p:cNvSpPr>
          <p:nvPr>
            <p:ph idx="1"/>
          </p:nvPr>
        </p:nvSpPr>
        <p:spPr/>
        <p:txBody>
          <a:bodyPr/>
          <a:lstStyle/>
          <a:p>
            <a:endParaRPr lang="ru-RU"/>
          </a:p>
        </p:txBody>
      </p:sp>
      <p:pic>
        <p:nvPicPr>
          <p:cNvPr id="20482" name="Picture 2" descr="C:\русская музыка\135-2.jpg"/>
          <p:cNvPicPr>
            <a:picLocks noChangeAspect="1" noChangeArrowheads="1"/>
          </p:cNvPicPr>
          <p:nvPr/>
        </p:nvPicPr>
        <p:blipFill>
          <a:blip r:embed="rId2" cstate="email"/>
          <a:srcRect/>
          <a:stretch>
            <a:fillRect/>
          </a:stretch>
        </p:blipFill>
        <p:spPr bwMode="auto">
          <a:xfrm>
            <a:off x="228600" y="4572000"/>
            <a:ext cx="3048000" cy="2030413"/>
          </a:xfrm>
          <a:prstGeom prst="rect">
            <a:avLst/>
          </a:prstGeom>
          <a:noFill/>
        </p:spPr>
      </p:pic>
      <p:pic>
        <p:nvPicPr>
          <p:cNvPr id="20484" name="Picture 4" descr="C:\русская музыка\90770197_garmoshka.png"/>
          <p:cNvPicPr>
            <a:picLocks noChangeAspect="1" noChangeArrowheads="1"/>
          </p:cNvPicPr>
          <p:nvPr/>
        </p:nvPicPr>
        <p:blipFill>
          <a:blip r:embed="rId3" cstate="email"/>
          <a:srcRect/>
          <a:stretch>
            <a:fillRect/>
          </a:stretch>
        </p:blipFill>
        <p:spPr bwMode="auto">
          <a:xfrm>
            <a:off x="228600" y="1676400"/>
            <a:ext cx="3457575" cy="2476500"/>
          </a:xfrm>
          <a:prstGeom prst="rect">
            <a:avLst/>
          </a:prstGeom>
          <a:noFill/>
        </p:spPr>
      </p:pic>
      <p:pic>
        <p:nvPicPr>
          <p:cNvPr id="20485" name="Picture 5" descr="C:\русская музыка\1870_320.jpg"/>
          <p:cNvPicPr>
            <a:picLocks noChangeAspect="1" noChangeArrowheads="1"/>
          </p:cNvPicPr>
          <p:nvPr/>
        </p:nvPicPr>
        <p:blipFill>
          <a:blip r:embed="rId4" cstate="email"/>
          <a:srcRect/>
          <a:stretch>
            <a:fillRect/>
          </a:stretch>
        </p:blipFill>
        <p:spPr bwMode="auto">
          <a:xfrm>
            <a:off x="3810000" y="1828800"/>
            <a:ext cx="5029200" cy="3951514"/>
          </a:xfrm>
          <a:prstGeom prst="rect">
            <a:avLst/>
          </a:prstGeom>
          <a:noFill/>
        </p:spPr>
      </p:pic>
      <p:sp>
        <p:nvSpPr>
          <p:cNvPr id="7" name="TextBox 6"/>
          <p:cNvSpPr txBox="1"/>
          <p:nvPr/>
        </p:nvSpPr>
        <p:spPr>
          <a:xfrm>
            <a:off x="457200" y="1524000"/>
            <a:ext cx="3048000" cy="369332"/>
          </a:xfrm>
          <a:prstGeom prst="rect">
            <a:avLst/>
          </a:prstGeom>
          <a:noFill/>
        </p:spPr>
        <p:txBody>
          <a:bodyPr wrap="square" rtlCol="0">
            <a:spAutoFit/>
          </a:bodyPr>
          <a:lstStyle/>
          <a:p>
            <a:r>
              <a:rPr lang="ru-RU" dirty="0" smtClean="0"/>
              <a:t>гармонь</a:t>
            </a:r>
            <a:endParaRPr lang="ru-RU" dirty="0"/>
          </a:p>
        </p:txBody>
      </p:sp>
      <p:sp>
        <p:nvSpPr>
          <p:cNvPr id="8" name="TextBox 7"/>
          <p:cNvSpPr txBox="1"/>
          <p:nvPr/>
        </p:nvSpPr>
        <p:spPr>
          <a:xfrm>
            <a:off x="3429000" y="6324600"/>
            <a:ext cx="2057400" cy="369332"/>
          </a:xfrm>
          <a:prstGeom prst="rect">
            <a:avLst/>
          </a:prstGeom>
          <a:noFill/>
        </p:spPr>
        <p:txBody>
          <a:bodyPr wrap="square" rtlCol="0">
            <a:spAutoFit/>
          </a:bodyPr>
          <a:lstStyle/>
          <a:p>
            <a:r>
              <a:rPr lang="ru-RU" dirty="0" smtClean="0"/>
              <a:t>Варган</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русская музыка\kolco_var.jpg"/>
          <p:cNvPicPr>
            <a:picLocks noChangeAspect="1" noChangeArrowheads="1"/>
          </p:cNvPicPr>
          <p:nvPr/>
        </p:nvPicPr>
        <p:blipFill>
          <a:blip r:embed="rId2" cstate="email"/>
          <a:srcRect/>
          <a:stretch>
            <a:fillRect/>
          </a:stretch>
        </p:blipFill>
        <p:spPr bwMode="auto">
          <a:xfrm>
            <a:off x="1371600" y="0"/>
            <a:ext cx="6553200" cy="6858000"/>
          </a:xfrm>
          <a:prstGeom prst="rect">
            <a:avLst/>
          </a:prstGeom>
          <a:noFill/>
        </p:spPr>
      </p:pic>
      <p:sp>
        <p:nvSpPr>
          <p:cNvPr id="3" name="TextBox 2"/>
          <p:cNvSpPr txBox="1"/>
          <p:nvPr/>
        </p:nvSpPr>
        <p:spPr>
          <a:xfrm>
            <a:off x="1371600" y="1219200"/>
            <a:ext cx="2133600" cy="369332"/>
          </a:xfrm>
          <a:prstGeom prst="rect">
            <a:avLst/>
          </a:prstGeom>
          <a:noFill/>
        </p:spPr>
        <p:txBody>
          <a:bodyPr wrap="square" rtlCol="0">
            <a:spAutoFit/>
          </a:bodyPr>
          <a:lstStyle/>
          <a:p>
            <a:r>
              <a:rPr lang="ru-RU" dirty="0" smtClean="0"/>
              <a:t>Виды варганов</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русская музыка\x_5d97d633.jpg"/>
          <p:cNvPicPr>
            <a:picLocks noChangeAspect="1" noChangeArrowheads="1"/>
          </p:cNvPicPr>
          <p:nvPr/>
        </p:nvPicPr>
        <p:blipFill>
          <a:blip r:embed="rId2" cstate="email"/>
          <a:srcRect/>
          <a:stretch>
            <a:fillRect/>
          </a:stretch>
        </p:blipFill>
        <p:spPr bwMode="auto">
          <a:xfrm>
            <a:off x="0" y="0"/>
            <a:ext cx="5486400" cy="3669711"/>
          </a:xfrm>
          <a:prstGeom prst="rect">
            <a:avLst/>
          </a:prstGeom>
          <a:noFill/>
        </p:spPr>
      </p:pic>
      <p:pic>
        <p:nvPicPr>
          <p:cNvPr id="22532" name="Picture 4" descr="C:\русская музыка\jaleika.jpg"/>
          <p:cNvPicPr>
            <a:picLocks noChangeAspect="1" noChangeArrowheads="1"/>
          </p:cNvPicPr>
          <p:nvPr/>
        </p:nvPicPr>
        <p:blipFill>
          <a:blip r:embed="rId3" cstate="email"/>
          <a:srcRect/>
          <a:stretch>
            <a:fillRect/>
          </a:stretch>
        </p:blipFill>
        <p:spPr bwMode="auto">
          <a:xfrm>
            <a:off x="4410364" y="3733800"/>
            <a:ext cx="4733636" cy="3124200"/>
          </a:xfrm>
          <a:prstGeom prst="rect">
            <a:avLst/>
          </a:prstGeom>
          <a:noFill/>
        </p:spPr>
      </p:pic>
      <p:sp>
        <p:nvSpPr>
          <p:cNvPr id="4" name="TextBox 3"/>
          <p:cNvSpPr txBox="1"/>
          <p:nvPr/>
        </p:nvSpPr>
        <p:spPr>
          <a:xfrm>
            <a:off x="1905000" y="5486400"/>
            <a:ext cx="2514600" cy="369332"/>
          </a:xfrm>
          <a:prstGeom prst="rect">
            <a:avLst/>
          </a:prstGeom>
          <a:noFill/>
        </p:spPr>
        <p:txBody>
          <a:bodyPr wrap="square" rtlCol="0">
            <a:spAutoFit/>
          </a:bodyPr>
          <a:lstStyle/>
          <a:p>
            <a:r>
              <a:rPr lang="ru-RU" dirty="0" smtClean="0"/>
              <a:t>жалейка</a:t>
            </a:r>
            <a:endParaRPr lang="ru-RU" dirty="0"/>
          </a:p>
        </p:txBody>
      </p:sp>
      <p:sp>
        <p:nvSpPr>
          <p:cNvPr id="5" name="TextBox 4"/>
          <p:cNvSpPr txBox="1"/>
          <p:nvPr/>
        </p:nvSpPr>
        <p:spPr>
          <a:xfrm>
            <a:off x="5638800" y="1143000"/>
            <a:ext cx="2438400" cy="369332"/>
          </a:xfrm>
          <a:prstGeom prst="rect">
            <a:avLst/>
          </a:prstGeom>
          <a:noFill/>
        </p:spPr>
        <p:txBody>
          <a:bodyPr wrap="square" rtlCol="0">
            <a:spAutoFit/>
          </a:bodyPr>
          <a:lstStyle/>
          <a:p>
            <a:r>
              <a:rPr lang="ru-RU" dirty="0" smtClean="0"/>
              <a:t>варган</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C:\русская музыка\25925283.jpg"/>
          <p:cNvPicPr>
            <a:picLocks noChangeAspect="1" noChangeArrowheads="1"/>
          </p:cNvPicPr>
          <p:nvPr/>
        </p:nvPicPr>
        <p:blipFill>
          <a:blip r:embed="rId2" cstate="email"/>
          <a:srcRect/>
          <a:stretch>
            <a:fillRect/>
          </a:stretch>
        </p:blipFill>
        <p:spPr bwMode="auto">
          <a:xfrm>
            <a:off x="0" y="0"/>
            <a:ext cx="3175000" cy="4267200"/>
          </a:xfrm>
          <a:prstGeom prst="rect">
            <a:avLst/>
          </a:prstGeom>
          <a:noFill/>
        </p:spPr>
      </p:pic>
      <p:pic>
        <p:nvPicPr>
          <p:cNvPr id="25605" name="Picture 5" descr="C:\русская музыка\motivator-26534.jpg"/>
          <p:cNvPicPr>
            <a:picLocks noChangeAspect="1" noChangeArrowheads="1"/>
          </p:cNvPicPr>
          <p:nvPr/>
        </p:nvPicPr>
        <p:blipFill>
          <a:blip r:embed="rId3" cstate="email"/>
          <a:srcRect/>
          <a:stretch>
            <a:fillRect/>
          </a:stretch>
        </p:blipFill>
        <p:spPr bwMode="auto">
          <a:xfrm>
            <a:off x="4267200" y="0"/>
            <a:ext cx="5213985" cy="7189292"/>
          </a:xfrm>
          <a:prstGeom prst="rect">
            <a:avLst/>
          </a:prstGeom>
          <a:noFill/>
        </p:spPr>
      </p:pic>
      <p:sp>
        <p:nvSpPr>
          <p:cNvPr id="5" name="TextBox 4"/>
          <p:cNvSpPr txBox="1"/>
          <p:nvPr/>
        </p:nvSpPr>
        <p:spPr>
          <a:xfrm>
            <a:off x="152400" y="4419600"/>
            <a:ext cx="3886200" cy="1477328"/>
          </a:xfrm>
          <a:prstGeom prst="rect">
            <a:avLst/>
          </a:prstGeom>
          <a:noFill/>
        </p:spPr>
        <p:txBody>
          <a:bodyPr wrap="square" rtlCol="0">
            <a:spAutoFit/>
          </a:bodyPr>
          <a:lstStyle/>
          <a:p>
            <a:r>
              <a:rPr lang="ru-RU" dirty="0" smtClean="0"/>
              <a:t>Это был рослый, сильный и красивый народ,  они были неплохие люди и совсем беззлобные, очень любили пение, за что их и прозвали «</a:t>
            </a:r>
            <a:r>
              <a:rPr lang="ru-RU" dirty="0" err="1" smtClean="0"/>
              <a:t>песнелюбцами</a:t>
            </a:r>
            <a:r>
              <a:rPr lang="ru-RU"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normAutofit lnSpcReduction="10000"/>
          </a:bodyPr>
          <a:lstStyle/>
          <a:p>
            <a:r>
              <a:rPr lang="ru-RU" dirty="0" smtClean="0"/>
              <a:t>У древневосточных славян существовали различные виды искусства, связанные с языческими религиозными обрядами, Исполнение обрядов сопровождалось пением, игрой на музыкальных инструментах, плясками с элементами театрализованного действия.</a:t>
            </a:r>
          </a:p>
          <a:p>
            <a:r>
              <a:rPr lang="ru-RU" dirty="0" smtClean="0"/>
              <a:t>   К 8 веку у восточных славян созревают зачатки государства, К этому времени появляется скульптура, музыка, пляски.</a:t>
            </a:r>
          </a:p>
          <a:p>
            <a:r>
              <a:rPr lang="ru-RU" dirty="0" smtClean="0"/>
              <a:t>  На первом этапе своего возникновения музыка была  еще очень примитивной: пение – одноголосным, а мелодии строились на 3-4 звуках.</a:t>
            </a:r>
          </a:p>
          <a:p>
            <a:r>
              <a:rPr lang="ru-RU" dirty="0" smtClean="0"/>
              <a:t>       С крещением Руси в 988г.  Русская музыка развивается по двум направлениям: церковная и народная.</a:t>
            </a:r>
            <a:endParaRPr lang="ru-RU" dirty="0"/>
          </a:p>
        </p:txBody>
      </p:sp>
      <p:pic>
        <p:nvPicPr>
          <p:cNvPr id="26626" name="Picture 2" descr="C:\русская музыка\51929fefd9b98938141620_550x340c.jpg"/>
          <p:cNvPicPr>
            <a:picLocks noChangeAspect="1" noChangeArrowheads="1"/>
          </p:cNvPicPr>
          <p:nvPr/>
        </p:nvPicPr>
        <p:blipFill>
          <a:blip r:embed="rId2" cstate="email"/>
          <a:srcRect/>
          <a:stretch>
            <a:fillRect/>
          </a:stretch>
        </p:blipFill>
        <p:spPr bwMode="auto">
          <a:xfrm>
            <a:off x="3733800" y="0"/>
            <a:ext cx="5238750" cy="3238500"/>
          </a:xfrm>
          <a:prstGeom prst="rect">
            <a:avLst/>
          </a:prstGeom>
          <a:noFill/>
        </p:spPr>
      </p:pic>
      <p:pic>
        <p:nvPicPr>
          <p:cNvPr id="26630" name="Picture 6" descr="C:\русская музыка\8c6c36f6f04b34a4b3e1899eacf57cac_full.jpg"/>
          <p:cNvPicPr>
            <a:picLocks noChangeAspect="1" noChangeArrowheads="1"/>
          </p:cNvPicPr>
          <p:nvPr/>
        </p:nvPicPr>
        <p:blipFill>
          <a:blip r:embed="rId3" cstate="email"/>
          <a:srcRect/>
          <a:stretch>
            <a:fillRect/>
          </a:stretch>
        </p:blipFill>
        <p:spPr bwMode="auto">
          <a:xfrm>
            <a:off x="3581400" y="3539490"/>
            <a:ext cx="5562600" cy="331851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Церковная музыка</a:t>
            </a:r>
            <a:endParaRPr lang="ru-RU" dirty="0"/>
          </a:p>
        </p:txBody>
      </p:sp>
      <p:sp>
        <p:nvSpPr>
          <p:cNvPr id="3" name="Содержимое 2"/>
          <p:cNvSpPr>
            <a:spLocks noGrp="1"/>
          </p:cNvSpPr>
          <p:nvPr>
            <p:ph idx="1"/>
          </p:nvPr>
        </p:nvSpPr>
        <p:spPr/>
        <p:txBody>
          <a:bodyPr>
            <a:normAutofit/>
          </a:bodyPr>
          <a:lstStyle/>
          <a:p>
            <a:pPr lvl="3">
              <a:buNone/>
            </a:pPr>
            <a:r>
              <a:rPr lang="ru-RU" sz="2800" dirty="0" smtClean="0"/>
              <a:t>Церковная музыка появилась на Руси после обращения ее в христианство. Вместе с крещением из Византии была заимствована разветвленная и утонченная система храмового пения – осмогласия и система его записи – знамена, крюки, которая представляла собой самобытное художественное явление. Сохранились песнопения, автором которых был Иван Грозный.</a:t>
            </a:r>
            <a:endParaRPr lang="ru-RU"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28600"/>
            <a:ext cx="8229600" cy="1143000"/>
          </a:xfrm>
        </p:spPr>
        <p:txBody>
          <a:bodyPr>
            <a:normAutofit/>
          </a:bodyPr>
          <a:lstStyle/>
          <a:p>
            <a:r>
              <a:rPr lang="ru-RU" sz="3200" dirty="0" smtClean="0"/>
              <a:t>Освоение церковной музыки было книжным и требовало специальных школ.</a:t>
            </a:r>
            <a:endParaRPr lang="ru-RU" sz="3200" dirty="0"/>
          </a:p>
        </p:txBody>
      </p:sp>
      <p:pic>
        <p:nvPicPr>
          <p:cNvPr id="4" name="Содержимое 3" descr="07.jpg"/>
          <p:cNvPicPr>
            <a:picLocks noGrp="1" noChangeAspect="1"/>
          </p:cNvPicPr>
          <p:nvPr>
            <p:ph idx="1"/>
          </p:nvPr>
        </p:nvPicPr>
        <p:blipFill>
          <a:blip r:embed="rId3" cstate="email"/>
          <a:stretch>
            <a:fillRect/>
          </a:stretch>
        </p:blipFill>
        <p:spPr>
          <a:xfrm>
            <a:off x="6400800" y="1447800"/>
            <a:ext cx="1981200" cy="1676400"/>
          </a:xfrm>
        </p:spPr>
      </p:pic>
      <p:pic>
        <p:nvPicPr>
          <p:cNvPr id="1026" name="Picture 2" descr="C:\русская музыка\04.jpg"/>
          <p:cNvPicPr>
            <a:picLocks noChangeAspect="1" noChangeArrowheads="1"/>
          </p:cNvPicPr>
          <p:nvPr/>
        </p:nvPicPr>
        <p:blipFill>
          <a:blip r:embed="rId4" cstate="email"/>
          <a:srcRect/>
          <a:stretch>
            <a:fillRect/>
          </a:stretch>
        </p:blipFill>
        <p:spPr bwMode="auto">
          <a:xfrm>
            <a:off x="609600" y="1524000"/>
            <a:ext cx="2362200" cy="1560585"/>
          </a:xfrm>
          <a:prstGeom prst="rect">
            <a:avLst/>
          </a:prstGeom>
          <a:noFill/>
        </p:spPr>
      </p:pic>
      <p:pic>
        <p:nvPicPr>
          <p:cNvPr id="1027" name="Picture 3" descr="C:\русская музыка\12.gif"/>
          <p:cNvPicPr>
            <a:picLocks noChangeAspect="1" noChangeArrowheads="1"/>
          </p:cNvPicPr>
          <p:nvPr/>
        </p:nvPicPr>
        <p:blipFill>
          <a:blip r:embed="rId5" cstate="email"/>
          <a:srcRect/>
          <a:stretch>
            <a:fillRect/>
          </a:stretch>
        </p:blipFill>
        <p:spPr bwMode="auto">
          <a:xfrm>
            <a:off x="1981200" y="3276600"/>
            <a:ext cx="4495800" cy="3371850"/>
          </a:xfrm>
          <a:prstGeom prst="rect">
            <a:avLst/>
          </a:prstGeom>
          <a:noFill/>
        </p:spPr>
      </p:pic>
      <p:pic>
        <p:nvPicPr>
          <p:cNvPr id="1029" name="Picture 5" descr="C:\русская музыка\13.jpg"/>
          <p:cNvPicPr>
            <a:picLocks noChangeAspect="1" noChangeArrowheads="1"/>
          </p:cNvPicPr>
          <p:nvPr/>
        </p:nvPicPr>
        <p:blipFill>
          <a:blip r:embed="rId6" cstate="email"/>
          <a:srcRect/>
          <a:stretch>
            <a:fillRect/>
          </a:stretch>
        </p:blipFill>
        <p:spPr bwMode="auto">
          <a:xfrm>
            <a:off x="7010400" y="4419600"/>
            <a:ext cx="1905000" cy="1752600"/>
          </a:xfrm>
          <a:prstGeom prst="rect">
            <a:avLst/>
          </a:prstGeom>
          <a:noFill/>
        </p:spPr>
      </p:pic>
      <p:pic>
        <p:nvPicPr>
          <p:cNvPr id="1030" name="Picture 6" descr="C:\русская музыка\09.jpg"/>
          <p:cNvPicPr>
            <a:picLocks noChangeAspect="1" noChangeArrowheads="1"/>
          </p:cNvPicPr>
          <p:nvPr/>
        </p:nvPicPr>
        <p:blipFill>
          <a:blip r:embed="rId7" cstate="email"/>
          <a:srcRect/>
          <a:stretch>
            <a:fillRect/>
          </a:stretch>
        </p:blipFill>
        <p:spPr bwMode="auto">
          <a:xfrm>
            <a:off x="381000" y="4419600"/>
            <a:ext cx="1438275" cy="1746250"/>
          </a:xfrm>
          <a:prstGeom prst="rect">
            <a:avLst/>
          </a:prstGeom>
          <a:noFill/>
        </p:spPr>
      </p:pic>
      <p:pic>
        <p:nvPicPr>
          <p:cNvPr id="9" name="Херувимская песнь - знаменного распева.mp3">
            <a:hlinkClick r:id="" action="ppaction://media"/>
          </p:cNvPr>
          <p:cNvPicPr>
            <a:picLocks noRot="1" noChangeAspect="1"/>
          </p:cNvPicPr>
          <p:nvPr>
            <a:audioFile r:link="rId1"/>
          </p:nvPr>
        </p:nvPicPr>
        <p:blipFill>
          <a:blip r:embed="rId8" cstate="email"/>
          <a:stretch>
            <a:fillRect/>
          </a:stretch>
        </p:blipFill>
        <p:spPr>
          <a:xfrm>
            <a:off x="4038600" y="2057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527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85800"/>
            <a:ext cx="8229600" cy="5440363"/>
          </a:xfrm>
        </p:spPr>
        <p:txBody>
          <a:bodyPr>
            <a:normAutofit/>
          </a:bodyPr>
          <a:lstStyle/>
          <a:p>
            <a:r>
              <a:rPr lang="ru-RU" sz="2800" dirty="0" smtClean="0"/>
              <a:t>Древние музыкальные крюковые рукописи, сохранившиеся на рубеже 11-13вв., свидетельствуют о первом этапе профессиональной музыки, и хотя они не поддаются  точной расшифровке, но во многом отражают древнюю певческую культуру. Слово, его смысл составляли основу песнопений, мелодии способствовали их восприятию. Созерцание икон, слушание песнопений создавало такое единство, которое вызывало высокие мысли и чувства.</a:t>
            </a:r>
            <a:endParaRPr lang="ru-RU"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русская музыка\Neume2.jpg"/>
          <p:cNvPicPr>
            <a:picLocks noChangeAspect="1" noChangeArrowheads="1"/>
          </p:cNvPicPr>
          <p:nvPr/>
        </p:nvPicPr>
        <p:blipFill>
          <a:blip r:embed="rId2" cstate="email"/>
          <a:srcRect/>
          <a:stretch>
            <a:fillRect/>
          </a:stretch>
        </p:blipFill>
        <p:spPr bwMode="auto">
          <a:xfrm>
            <a:off x="0" y="0"/>
            <a:ext cx="1014984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365</Words>
  <Application>Microsoft Office PowerPoint</Application>
  <PresentationFormat>Экран (4:3)</PresentationFormat>
  <Paragraphs>45</Paragraphs>
  <Slides>34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Office Theme</vt:lpstr>
      <vt:lpstr>История возникновения русской музыки</vt:lpstr>
      <vt:lpstr>Слайд 2</vt:lpstr>
      <vt:lpstr>Слайд 3</vt:lpstr>
      <vt:lpstr>Слайд 4</vt:lpstr>
      <vt:lpstr>Слайд 5</vt:lpstr>
      <vt:lpstr>Церковная музыка</vt:lpstr>
      <vt:lpstr>Освоение церковной музыки было книжным и требовало специальных школ.</vt:lpstr>
      <vt:lpstr>Слайд 8</vt:lpstr>
      <vt:lpstr>Слайд 9</vt:lpstr>
      <vt:lpstr>Слайд 10</vt:lpstr>
      <vt:lpstr>Русские народные песни</vt:lpstr>
      <vt:lpstr>Слайд 12</vt:lpstr>
      <vt:lpstr>Слайд 13</vt:lpstr>
      <vt:lpstr>Слайд 14</vt:lpstr>
      <vt:lpstr>Слайд 15</vt:lpstr>
      <vt:lpstr>Инструментальная музыка</vt:lpstr>
      <vt:lpstr>Слайд 17</vt:lpstr>
      <vt:lpstr>Музыкальные народные инструменты</vt:lpstr>
      <vt:lpstr>Слайд 19</vt:lpstr>
      <vt:lpstr>Слайд 20</vt:lpstr>
      <vt:lpstr>Слайд 21</vt:lpstr>
      <vt:lpstr>Струнные народные музыкальные инструменты</vt:lpstr>
      <vt:lpstr>Слайд 23</vt:lpstr>
      <vt:lpstr>Слайд 24</vt:lpstr>
      <vt:lpstr>Былина о Садко</vt:lpstr>
      <vt:lpstr>Слайд 26</vt:lpstr>
      <vt:lpstr>Слайд 27</vt:lpstr>
      <vt:lpstr>Слайд 28</vt:lpstr>
      <vt:lpstr>Слайд 29</vt:lpstr>
      <vt:lpstr>Духовые народные музыкальные инструменты</vt:lpstr>
      <vt:lpstr>Слайд 31</vt:lpstr>
      <vt:lpstr>Язычковые музыкальные инструменты</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возникновения русской музыки</dc:title>
  <dc:creator>Лелик</dc:creator>
  <cp:lastModifiedBy>Лелик</cp:lastModifiedBy>
  <cp:revision>68</cp:revision>
  <dcterms:created xsi:type="dcterms:W3CDTF">2014-01-22T20:35:02Z</dcterms:created>
  <dcterms:modified xsi:type="dcterms:W3CDTF">2014-04-27T21:31:07Z</dcterms:modified>
</cp:coreProperties>
</file>