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0" r:id="rId4"/>
    <p:sldId id="262" r:id="rId5"/>
    <p:sldId id="278" r:id="rId6"/>
    <p:sldId id="261" r:id="rId7"/>
    <p:sldId id="263" r:id="rId8"/>
    <p:sldId id="279" r:id="rId9"/>
    <p:sldId id="277" r:id="rId10"/>
    <p:sldId id="264" r:id="rId11"/>
    <p:sldId id="265" r:id="rId12"/>
    <p:sldId id="274" r:id="rId13"/>
    <p:sldId id="276" r:id="rId14"/>
    <p:sldId id="275" r:id="rId15"/>
    <p:sldId id="266" r:id="rId16"/>
    <p:sldId id="273" r:id="rId17"/>
    <p:sldId id="271" r:id="rId18"/>
    <p:sldId id="269" r:id="rId19"/>
    <p:sldId id="270" r:id="rId20"/>
    <p:sldId id="272" r:id="rId21"/>
    <p:sldId id="268" r:id="rId22"/>
    <p:sldId id="26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02.03.2015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857232"/>
            <a:ext cx="8215370" cy="1938992"/>
          </a:xfrm>
          <a:prstGeom prst="rect">
            <a:avLst/>
          </a:prstGeom>
          <a:noFill/>
        </p:spPr>
        <p:txBody>
          <a:bodyPr wrap="square" rtlCol="0">
            <a:spAutoFit/>
          </a:bodyPr>
          <a:lstStyle/>
          <a:p>
            <a:r>
              <a:rPr lang="ru-RU" sz="5400" dirty="0" smtClean="0">
                <a:solidFill>
                  <a:schemeClr val="tx2">
                    <a:lumMod val="75000"/>
                  </a:schemeClr>
                </a:solidFill>
              </a:rPr>
              <a:t> </a:t>
            </a:r>
            <a:r>
              <a:rPr lang="ru-RU" sz="6000" dirty="0" smtClean="0">
                <a:solidFill>
                  <a:schemeClr val="tx2">
                    <a:lumMod val="75000"/>
                  </a:schemeClr>
                </a:solidFill>
              </a:rPr>
              <a:t>Флора </a:t>
            </a:r>
            <a:r>
              <a:rPr lang="ru-RU" sz="5400" dirty="0" smtClean="0">
                <a:solidFill>
                  <a:schemeClr val="tx2">
                    <a:lumMod val="75000"/>
                  </a:schemeClr>
                </a:solidFill>
              </a:rPr>
              <a:t>- б</a:t>
            </a:r>
            <a:r>
              <a:rPr lang="ru-RU" sz="6000" dirty="0" smtClean="0">
                <a:solidFill>
                  <a:schemeClr val="tx2">
                    <a:lumMod val="75000"/>
                  </a:schemeClr>
                </a:solidFill>
              </a:rPr>
              <a:t>огиня цветов - </a:t>
            </a:r>
            <a:endParaRPr lang="ru-RU" sz="6000" dirty="0">
              <a:solidFill>
                <a:schemeClr val="tx2">
                  <a:lumMod val="75000"/>
                </a:schemeClr>
              </a:solidFill>
            </a:endParaRPr>
          </a:p>
        </p:txBody>
      </p:sp>
      <p:pic>
        <p:nvPicPr>
          <p:cNvPr id="17410" name="Picture 2" descr="&amp;Pcy;&amp;rcy;&amp;ocy;&amp;fcy;&amp;icy;&amp;lcy;&amp;softcy; &amp;Ncy;&amp;acy;&amp;dcy;&amp;iecy;&amp;zhcy;&amp;dcy;&amp;acy;_&amp;Gcy;&amp;rcy;&amp;iecy;&amp;bcy;&amp;ncy;&amp;iecy;&amp;vcy;&amp;acy; - &amp;Pcy;&amp;iecy;&amp;rcy;&amp;scy;&amp;ocy;&amp;ncy;&amp;acy;&amp;lcy;&amp;softcy;&amp;ncy;&amp;acy;&amp;yacy; &amp;scy;&amp;tcy;&amp;rcy;&amp;acy;&amp;ncy;&amp;icy;&amp;tscy;&amp;acy; &amp;pcy;&amp;ocy;&amp;lcy;&amp;softcy;&amp;zcy;&amp;ocy;&amp;vcy;&amp;acy;&amp;tcy;&amp;iecy;&amp;lcy;&amp;yacy; LiveInternet.r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2071678"/>
            <a:ext cx="3500462" cy="4386849"/>
          </a:xfrm>
          <a:prstGeom prst="rect">
            <a:avLst/>
          </a:prstGeom>
          <a:noFill/>
        </p:spPr>
      </p:pic>
      <p:pic>
        <p:nvPicPr>
          <p:cNvPr id="17412" name="Picture 4" descr="&amp;Fcy;&amp;ocy;&amp;tcy;&amp;ocy; &amp;pcy;&amp;rcy;&amp;icy;&amp;rcy;&amp;ocy;&amp;dcy;&amp;acy;, &amp;tscy;&amp;vcy;&amp;iecy;&amp;tcy;&amp;ycy;, &amp;vcy;&amp;iecy;&amp;scy;&amp;ncy;&amp;acy;, &amp;ncy;&amp;acy;&amp;tcy;&amp;yucy;&amp;rcy;&amp;mcy;&amp;ocy;&amp;rcy;&amp;tcy;, &amp;lcy;&amp;iecy;&amp;tcy;&amp;ocy;, &amp;zhcy;&amp;icy;&amp;vcy;&amp;ocy;&amp;pcy;&amp;icy;&amp;scy;&amp;softcy;, &amp;khcy;&amp;ucy;&amp;dcy;&amp;ocy;&amp;zhcy;&amp;ncy;&amp;icy;&amp;kcy;&amp;icy;, &amp;bcy;&amp;ucy;&amp;kcy;&amp;iecy;&amp;tcy;, &amp;pcy;&amp;icy;&amp;ocy;&amp;ncy;&amp;ycy;, &amp;icy;&amp;zcy; &amp;scy;&amp;iecy;&amp;tcy;&amp;i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7686" y="3286124"/>
            <a:ext cx="4357718" cy="3161132"/>
          </a:xfrm>
          <a:prstGeom prst="rect">
            <a:avLst/>
          </a:prstGeom>
          <a:noFill/>
        </p:spPr>
      </p:pic>
      <p:sp>
        <p:nvSpPr>
          <p:cNvPr id="7" name="TextBox 6"/>
          <p:cNvSpPr txBox="1"/>
          <p:nvPr/>
        </p:nvSpPr>
        <p:spPr>
          <a:xfrm>
            <a:off x="4143372" y="2071678"/>
            <a:ext cx="4500594" cy="954107"/>
          </a:xfrm>
          <a:prstGeom prst="rect">
            <a:avLst/>
          </a:prstGeom>
          <a:noFill/>
        </p:spPr>
        <p:txBody>
          <a:bodyPr wrap="square" rtlCol="0">
            <a:spAutoFit/>
          </a:bodyPr>
          <a:lstStyle/>
          <a:p>
            <a:pPr algn="ctr"/>
            <a:r>
              <a:rPr lang="ru-RU" sz="2800" b="1" dirty="0" smtClean="0">
                <a:solidFill>
                  <a:schemeClr val="accent2">
                    <a:lumMod val="50000"/>
                  </a:schemeClr>
                </a:solidFill>
              </a:rPr>
              <a:t> Учитель ИЗО и МХК     Смирнова Л.В.</a:t>
            </a:r>
            <a:endParaRPr lang="ru-RU" sz="2800" b="1" dirty="0">
              <a:solidFill>
                <a:schemeClr val="accent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571480"/>
            <a:ext cx="4714908" cy="6862288"/>
          </a:xfrm>
          <a:prstGeom prst="rect">
            <a:avLst/>
          </a:prstGeom>
          <a:noFill/>
        </p:spPr>
        <p:txBody>
          <a:bodyPr wrap="square" rtlCol="0">
            <a:spAutoFit/>
          </a:bodyPr>
          <a:lstStyle/>
          <a:p>
            <a:pPr algn="ctr"/>
            <a:r>
              <a:rPr lang="ru-RU" dirty="0" smtClean="0"/>
              <a:t> </a:t>
            </a:r>
          </a:p>
          <a:p>
            <a:pPr algn="ctr"/>
            <a:r>
              <a:rPr lang="ru-RU" sz="2400" b="1" dirty="0" smtClean="0">
                <a:solidFill>
                  <a:schemeClr val="tx2">
                    <a:lumMod val="75000"/>
                  </a:schemeClr>
                </a:solidFill>
              </a:rPr>
              <a:t>Гимн Флоре</a:t>
            </a:r>
            <a:r>
              <a:rPr lang="ru-RU" sz="2400" dirty="0" smtClean="0">
                <a:solidFill>
                  <a:schemeClr val="tx2">
                    <a:lumMod val="75000"/>
                  </a:schemeClr>
                </a:solidFill>
              </a:rPr>
              <a:t/>
            </a:r>
            <a:br>
              <a:rPr lang="ru-RU" sz="2400" dirty="0" smtClean="0">
                <a:solidFill>
                  <a:schemeClr val="tx2">
                    <a:lumMod val="75000"/>
                  </a:schemeClr>
                </a:solidFill>
              </a:rPr>
            </a:br>
            <a:r>
              <a:rPr lang="ru-RU" sz="2400" dirty="0" smtClean="0">
                <a:solidFill>
                  <a:schemeClr val="tx2">
                    <a:lumMod val="75000"/>
                  </a:schemeClr>
                </a:solidFill>
              </a:rPr>
              <a:t/>
            </a:r>
            <a:br>
              <a:rPr lang="ru-RU" sz="2400" dirty="0" smtClean="0">
                <a:solidFill>
                  <a:schemeClr val="tx2">
                    <a:lumMod val="75000"/>
                  </a:schemeClr>
                </a:solidFill>
              </a:rPr>
            </a:br>
            <a:r>
              <a:rPr lang="ru-RU" sz="2400" i="1" dirty="0" smtClean="0">
                <a:solidFill>
                  <a:schemeClr val="tx2">
                    <a:lumMod val="75000"/>
                  </a:schemeClr>
                </a:solidFill>
              </a:rPr>
              <a:t>Флора, Флора, великая богиня Флора,</a:t>
            </a:r>
            <a:br>
              <a:rPr lang="ru-RU" sz="2400" i="1" dirty="0" smtClean="0">
                <a:solidFill>
                  <a:schemeClr val="tx2">
                    <a:lumMod val="75000"/>
                  </a:schemeClr>
                </a:solidFill>
              </a:rPr>
            </a:br>
            <a:r>
              <a:rPr lang="ru-RU" sz="2400" i="1" dirty="0" smtClean="0">
                <a:solidFill>
                  <a:schemeClr val="tx2">
                    <a:lumMod val="75000"/>
                  </a:schemeClr>
                </a:solidFill>
              </a:rPr>
              <a:t>С твоим появлением распускаются цветы,</a:t>
            </a:r>
            <a:br>
              <a:rPr lang="ru-RU" sz="2400" i="1" dirty="0" smtClean="0">
                <a:solidFill>
                  <a:schemeClr val="tx2">
                    <a:lumMod val="75000"/>
                  </a:schemeClr>
                </a:solidFill>
              </a:rPr>
            </a:br>
            <a:r>
              <a:rPr lang="ru-RU" sz="2400" i="1" dirty="0" smtClean="0">
                <a:solidFill>
                  <a:schemeClr val="tx2">
                    <a:lumMod val="75000"/>
                  </a:schemeClr>
                </a:solidFill>
              </a:rPr>
              <a:t>С твоим появлением расцветают сады,</a:t>
            </a:r>
            <a:br>
              <a:rPr lang="ru-RU" sz="2400" i="1" dirty="0" smtClean="0">
                <a:solidFill>
                  <a:schemeClr val="tx2">
                    <a:lumMod val="75000"/>
                  </a:schemeClr>
                </a:solidFill>
              </a:rPr>
            </a:br>
            <a:r>
              <a:rPr lang="ru-RU" sz="2400" i="1" dirty="0" smtClean="0">
                <a:solidFill>
                  <a:schemeClr val="tx2">
                    <a:lumMod val="75000"/>
                  </a:schemeClr>
                </a:solidFill>
              </a:rPr>
              <a:t>Тебе обязаны мы рождением </a:t>
            </a:r>
          </a:p>
          <a:p>
            <a:pPr algn="ctr"/>
            <a:r>
              <a:rPr lang="ru-RU" sz="2400" i="1" dirty="0" smtClean="0">
                <a:solidFill>
                  <a:schemeClr val="tx2">
                    <a:lumMod val="75000"/>
                  </a:schemeClr>
                </a:solidFill>
              </a:rPr>
              <a:t>на свет.</a:t>
            </a:r>
            <a:br>
              <a:rPr lang="ru-RU" sz="2400" i="1" dirty="0" smtClean="0">
                <a:solidFill>
                  <a:schemeClr val="tx2">
                    <a:lumMod val="75000"/>
                  </a:schemeClr>
                </a:solidFill>
              </a:rPr>
            </a:br>
            <a:r>
              <a:rPr lang="ru-RU" sz="2400" i="1" dirty="0" smtClean="0">
                <a:solidFill>
                  <a:schemeClr val="tx2">
                    <a:lumMod val="75000"/>
                  </a:schemeClr>
                </a:solidFill>
              </a:rPr>
              <a:t>Славься Флора, богиня весны!</a:t>
            </a:r>
            <a:br>
              <a:rPr lang="ru-RU" sz="2400" i="1" dirty="0" smtClean="0">
                <a:solidFill>
                  <a:schemeClr val="tx2">
                    <a:lumMod val="75000"/>
                  </a:schemeClr>
                </a:solidFill>
              </a:rPr>
            </a:br>
            <a:r>
              <a:rPr lang="ru-RU" sz="2400" i="1" dirty="0" smtClean="0">
                <a:solidFill>
                  <a:schemeClr val="tx2">
                    <a:lumMod val="75000"/>
                  </a:schemeClr>
                </a:solidFill>
              </a:rPr>
              <a:t>В честь тебя мы поем</a:t>
            </a:r>
          </a:p>
          <a:p>
            <a:pPr algn="ctr"/>
            <a:r>
              <a:rPr lang="ru-RU" sz="2400" i="1" dirty="0" smtClean="0">
                <a:solidFill>
                  <a:schemeClr val="tx2">
                    <a:lumMod val="75000"/>
                  </a:schemeClr>
                </a:solidFill>
              </a:rPr>
              <a:t> эту песню.</a:t>
            </a:r>
            <a:br>
              <a:rPr lang="ru-RU" sz="2400" i="1" dirty="0" smtClean="0">
                <a:solidFill>
                  <a:schemeClr val="tx2">
                    <a:lumMod val="75000"/>
                  </a:schemeClr>
                </a:solidFill>
              </a:rPr>
            </a:br>
            <a:r>
              <a:rPr lang="ru-RU" sz="2400" i="1" dirty="0" smtClean="0">
                <a:solidFill>
                  <a:schemeClr val="tx2">
                    <a:lumMod val="75000"/>
                  </a:schemeClr>
                </a:solidFill>
              </a:rPr>
              <a:t>Славься Флора, великая хранительница садов!</a:t>
            </a:r>
            <a:br>
              <a:rPr lang="ru-RU" sz="2400" i="1" dirty="0" smtClean="0">
                <a:solidFill>
                  <a:schemeClr val="tx2">
                    <a:lumMod val="75000"/>
                  </a:schemeClr>
                </a:solidFill>
              </a:rPr>
            </a:br>
            <a:endParaRPr lang="ru-RU" sz="2400" dirty="0" smtClean="0">
              <a:solidFill>
                <a:schemeClr val="tx2">
                  <a:lumMod val="75000"/>
                </a:schemeClr>
              </a:solidFill>
            </a:endParaRPr>
          </a:p>
          <a:p>
            <a:pPr algn="ctr"/>
            <a:endParaRPr lang="ru-RU" sz="2400" dirty="0">
              <a:solidFill>
                <a:schemeClr val="tx2">
                  <a:lumMod val="75000"/>
                </a:schemeClr>
              </a:solidFill>
            </a:endParaRPr>
          </a:p>
        </p:txBody>
      </p:sp>
      <p:pic>
        <p:nvPicPr>
          <p:cNvPr id="33794" name="Picture 2" descr="&amp;Ncy;&amp;acy;&amp;tcy;&amp;yucy;&amp;rcy;&amp;mcy;&amp;ocy;&amp;rcy;&amp;tcy; - &amp;scy;&amp;tcy;&amp;rcy; 1 * &amp;ZHcy;&amp;acy;&amp;ncy;&amp;rcy;&amp;ycy; &amp;zhcy;&amp;icy;&amp;vcy;&amp;ocy;&amp;pcy;&amp;icy;&amp;scy;&amp;icy; : &amp;kcy;&amp;ucy;&amp;pcy;&amp;icy;&amp;tcy;&amp;softcy; &amp;rcy;&amp;iecy;&amp;pcy;&amp;rcy;&amp;ocy;&amp;dcy;&amp;ucy;&amp;kcy;&amp;tscy;&amp;icy;&amp;yucy;, &amp;kcy;&amp;ucy;&amp;p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6314" y="1214422"/>
            <a:ext cx="3929090" cy="521497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928670"/>
            <a:ext cx="4357718" cy="5632311"/>
          </a:xfrm>
          <a:prstGeom prst="rect">
            <a:avLst/>
          </a:prstGeom>
          <a:noFill/>
        </p:spPr>
        <p:txBody>
          <a:bodyPr wrap="square" rtlCol="0">
            <a:spAutoFit/>
          </a:bodyPr>
          <a:lstStyle/>
          <a:p>
            <a:pPr algn="ctr"/>
            <a:r>
              <a:rPr lang="ru-RU" sz="2400" b="1" dirty="0" smtClean="0">
                <a:solidFill>
                  <a:schemeClr val="tx2">
                    <a:lumMod val="75000"/>
                  </a:schemeClr>
                </a:solidFill>
              </a:rPr>
              <a:t>Молитва Флоре</a:t>
            </a:r>
            <a:r>
              <a:rPr lang="ru-RU" sz="2400" dirty="0" smtClean="0">
                <a:solidFill>
                  <a:schemeClr val="tx2">
                    <a:lumMod val="75000"/>
                  </a:schemeClr>
                </a:solidFill>
              </a:rPr>
              <a:t/>
            </a:r>
            <a:br>
              <a:rPr lang="ru-RU" sz="2400" dirty="0" smtClean="0">
                <a:solidFill>
                  <a:schemeClr val="tx2">
                    <a:lumMod val="75000"/>
                  </a:schemeClr>
                </a:solidFill>
              </a:rPr>
            </a:br>
            <a:r>
              <a:rPr lang="ru-RU" sz="2400" dirty="0" smtClean="0">
                <a:solidFill>
                  <a:schemeClr val="tx2">
                    <a:lumMod val="75000"/>
                  </a:schemeClr>
                </a:solidFill>
              </a:rPr>
              <a:t/>
            </a:r>
            <a:br>
              <a:rPr lang="ru-RU" sz="2400" dirty="0" smtClean="0">
                <a:solidFill>
                  <a:schemeClr val="tx2">
                    <a:lumMod val="75000"/>
                  </a:schemeClr>
                </a:solidFill>
              </a:rPr>
            </a:br>
            <a:r>
              <a:rPr lang="ru-RU" sz="2400" i="1" dirty="0" smtClean="0">
                <a:solidFill>
                  <a:schemeClr val="tx2">
                    <a:lumMod val="75000"/>
                  </a:schemeClr>
                </a:solidFill>
              </a:rPr>
              <a:t>Великая богиня, ясный свет весны,</a:t>
            </a:r>
            <a:br>
              <a:rPr lang="ru-RU" sz="2400" i="1" dirty="0" smtClean="0">
                <a:solidFill>
                  <a:schemeClr val="tx2">
                    <a:lumMod val="75000"/>
                  </a:schemeClr>
                </a:solidFill>
              </a:rPr>
            </a:br>
            <a:r>
              <a:rPr lang="ru-RU" sz="2400" i="1" dirty="0" smtClean="0">
                <a:solidFill>
                  <a:schemeClr val="tx2">
                    <a:lumMod val="75000"/>
                  </a:schemeClr>
                </a:solidFill>
              </a:rPr>
              <a:t>Я прошу у тебя помощи:</a:t>
            </a:r>
            <a:br>
              <a:rPr lang="ru-RU" sz="2400" i="1" dirty="0" smtClean="0">
                <a:solidFill>
                  <a:schemeClr val="tx2">
                    <a:lumMod val="75000"/>
                  </a:schemeClr>
                </a:solidFill>
              </a:rPr>
            </a:br>
            <a:r>
              <a:rPr lang="ru-RU" sz="2400" i="1" dirty="0" smtClean="0">
                <a:solidFill>
                  <a:schemeClr val="tx2">
                    <a:lumMod val="75000"/>
                  </a:schemeClr>
                </a:solidFill>
              </a:rPr>
              <a:t>Помоги мне взрастить </a:t>
            </a:r>
          </a:p>
          <a:p>
            <a:pPr algn="ctr"/>
            <a:r>
              <a:rPr lang="ru-RU" sz="2400" i="1" dirty="0" smtClean="0">
                <a:solidFill>
                  <a:schemeClr val="tx2">
                    <a:lumMod val="75000"/>
                  </a:schemeClr>
                </a:solidFill>
              </a:rPr>
              <a:t>этот сад,</a:t>
            </a:r>
            <a:br>
              <a:rPr lang="ru-RU" sz="2400" i="1" dirty="0" smtClean="0">
                <a:solidFill>
                  <a:schemeClr val="tx2">
                    <a:lumMod val="75000"/>
                  </a:schemeClr>
                </a:solidFill>
              </a:rPr>
            </a:br>
            <a:r>
              <a:rPr lang="ru-RU" sz="2400" i="1" dirty="0" smtClean="0">
                <a:solidFill>
                  <a:schemeClr val="tx2">
                    <a:lumMod val="75000"/>
                  </a:schemeClr>
                </a:solidFill>
              </a:rPr>
              <a:t>Наполни его своей силой,</a:t>
            </a:r>
            <a:br>
              <a:rPr lang="ru-RU" sz="2400" i="1" dirty="0" smtClean="0">
                <a:solidFill>
                  <a:schemeClr val="tx2">
                    <a:lumMod val="75000"/>
                  </a:schemeClr>
                </a:solidFill>
              </a:rPr>
            </a:br>
            <a:r>
              <a:rPr lang="ru-RU" sz="2400" i="1" dirty="0" smtClean="0">
                <a:solidFill>
                  <a:schemeClr val="tx2">
                    <a:lumMod val="75000"/>
                  </a:schemeClr>
                </a:solidFill>
              </a:rPr>
              <a:t>Наполни его дыханием жизни,</a:t>
            </a:r>
            <a:br>
              <a:rPr lang="ru-RU" sz="2400" i="1" dirty="0" smtClean="0">
                <a:solidFill>
                  <a:schemeClr val="tx2">
                    <a:lumMod val="75000"/>
                  </a:schemeClr>
                </a:solidFill>
              </a:rPr>
            </a:br>
            <a:r>
              <a:rPr lang="ru-RU" sz="2400" i="1" dirty="0" smtClean="0">
                <a:solidFill>
                  <a:schemeClr val="tx2">
                    <a:lumMod val="75000"/>
                  </a:schemeClr>
                </a:solidFill>
              </a:rPr>
              <a:t>Пусть он расцветает </a:t>
            </a:r>
          </a:p>
          <a:p>
            <a:pPr algn="ctr"/>
            <a:r>
              <a:rPr lang="ru-RU" sz="2400" i="1" dirty="0" smtClean="0">
                <a:solidFill>
                  <a:schemeClr val="tx2">
                    <a:lumMod val="75000"/>
                  </a:schemeClr>
                </a:solidFill>
              </a:rPr>
              <a:t>пышным цветом</a:t>
            </a:r>
            <a:br>
              <a:rPr lang="ru-RU" sz="2400" i="1" dirty="0" smtClean="0">
                <a:solidFill>
                  <a:schemeClr val="tx2">
                    <a:lumMod val="75000"/>
                  </a:schemeClr>
                </a:solidFill>
              </a:rPr>
            </a:br>
            <a:r>
              <a:rPr lang="ru-RU" sz="2400" i="1" dirty="0" smtClean="0">
                <a:solidFill>
                  <a:schemeClr val="tx2">
                    <a:lumMod val="75000"/>
                  </a:schemeClr>
                </a:solidFill>
              </a:rPr>
              <a:t>На радость всем нам. </a:t>
            </a:r>
          </a:p>
          <a:p>
            <a:pPr algn="ctr"/>
            <a:r>
              <a:rPr lang="ru-RU" sz="2400" i="1" dirty="0" smtClean="0">
                <a:solidFill>
                  <a:schemeClr val="tx2">
                    <a:lumMod val="75000"/>
                  </a:schemeClr>
                </a:solidFill>
              </a:rPr>
              <a:t>Да будет так!</a:t>
            </a:r>
            <a:endParaRPr lang="ru-RU" sz="2400" dirty="0" smtClean="0">
              <a:solidFill>
                <a:schemeClr val="tx2">
                  <a:lumMod val="75000"/>
                </a:schemeClr>
              </a:solidFill>
            </a:endParaRPr>
          </a:p>
          <a:p>
            <a:pPr algn="ctr"/>
            <a:endParaRPr lang="ru-RU" sz="2400" dirty="0">
              <a:solidFill>
                <a:schemeClr val="tx2">
                  <a:lumMod val="75000"/>
                </a:schemeClr>
              </a:solidFill>
            </a:endParaRPr>
          </a:p>
        </p:txBody>
      </p:sp>
      <p:pic>
        <p:nvPicPr>
          <p:cNvPr id="32770" name="Picture 2" descr="&amp;TScy;&amp;vcy;&amp;iecy;&amp;tcy;&amp;ycy; &amp;mcy;&amp;acy;&amp;scy;&amp;lcy;&amp;ocy;&amp;mcy; &amp;fcy;&amp;ocy;&amp;tcy;&amp;o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3429000"/>
            <a:ext cx="4143404" cy="3071834"/>
          </a:xfrm>
          <a:prstGeom prst="rect">
            <a:avLst/>
          </a:prstGeom>
          <a:noFill/>
        </p:spPr>
      </p:pic>
      <p:pic>
        <p:nvPicPr>
          <p:cNvPr id="32776" name="Picture 8" descr="&amp;Kcy;&amp;acy;&amp;rcy;&amp;tcy;&amp;icy;&amp;ncy;&amp;ycy; &amp;mcy;&amp;acy;&amp;scy;&amp;lcy;&amp;ocy;&amp;m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380" y="857232"/>
            <a:ext cx="2847361" cy="24145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mp;Vcy;&amp;icy;&amp;ncy;&amp;softcy;&amp;ocy;&amp;ncy;, &amp;Kcy;&amp;lcy;&amp;ocy;&amp;dcy; - &amp;Vcy;&amp;icy;&amp;kcy;&amp;icy;&amp;pcy;&amp;iecy;&amp;dcy;&amp;icy;&amp;ya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071546"/>
            <a:ext cx="4000528" cy="5000659"/>
          </a:xfrm>
          <a:prstGeom prst="rect">
            <a:avLst/>
          </a:prstGeom>
          <a:noFill/>
        </p:spPr>
      </p:pic>
      <p:sp>
        <p:nvSpPr>
          <p:cNvPr id="3" name="TextBox 2"/>
          <p:cNvSpPr txBox="1"/>
          <p:nvPr/>
        </p:nvSpPr>
        <p:spPr>
          <a:xfrm>
            <a:off x="500034" y="6215082"/>
            <a:ext cx="3929090" cy="400110"/>
          </a:xfrm>
          <a:prstGeom prst="rect">
            <a:avLst/>
          </a:prstGeom>
          <a:noFill/>
        </p:spPr>
        <p:txBody>
          <a:bodyPr wrap="square" rtlCol="0">
            <a:spAutoFit/>
          </a:bodyPr>
          <a:lstStyle/>
          <a:p>
            <a:pPr algn="ctr"/>
            <a:r>
              <a:rPr lang="ru-RU" sz="2000" b="1" dirty="0" err="1" smtClean="0">
                <a:solidFill>
                  <a:schemeClr val="accent2">
                    <a:lumMod val="75000"/>
                  </a:schemeClr>
                </a:solidFill>
              </a:rPr>
              <a:t>Виньон</a:t>
            </a:r>
            <a:r>
              <a:rPr lang="ru-RU" sz="2000" b="1" dirty="0" smtClean="0">
                <a:solidFill>
                  <a:schemeClr val="accent2">
                    <a:lumMod val="75000"/>
                  </a:schemeClr>
                </a:solidFill>
              </a:rPr>
              <a:t> Клод. Флора.</a:t>
            </a:r>
            <a:endParaRPr lang="ru-RU" sz="2000" b="1" dirty="0">
              <a:solidFill>
                <a:schemeClr val="accent2">
                  <a:lumMod val="75000"/>
                </a:schemeClr>
              </a:solidFill>
            </a:endParaRPr>
          </a:p>
        </p:txBody>
      </p:sp>
      <p:pic>
        <p:nvPicPr>
          <p:cNvPr id="44036" name="Picture 4" descr="&amp;Kcy;&amp;acy;&amp;rcy;&amp;lcy; &amp;Bcy;&amp;acy;&amp;ncy;&amp;gcy; (Karl Bang)"/>
          <p:cNvPicPr>
            <a:picLocks noChangeAspect="1" noChangeArrowheads="1"/>
          </p:cNvPicPr>
          <p:nvPr/>
        </p:nvPicPr>
        <p:blipFill>
          <a:blip r:embed="rId3"/>
          <a:srcRect/>
          <a:stretch>
            <a:fillRect/>
          </a:stretch>
        </p:blipFill>
        <p:spPr bwMode="auto">
          <a:xfrm>
            <a:off x="4786314" y="1071546"/>
            <a:ext cx="3924300" cy="4972050"/>
          </a:xfrm>
          <a:prstGeom prst="rect">
            <a:avLst/>
          </a:prstGeom>
          <a:noFill/>
        </p:spPr>
      </p:pic>
      <p:sp>
        <p:nvSpPr>
          <p:cNvPr id="5" name="TextBox 4"/>
          <p:cNvSpPr txBox="1"/>
          <p:nvPr/>
        </p:nvSpPr>
        <p:spPr>
          <a:xfrm>
            <a:off x="4857752" y="6215082"/>
            <a:ext cx="3571900" cy="400110"/>
          </a:xfrm>
          <a:prstGeom prst="rect">
            <a:avLst/>
          </a:prstGeom>
          <a:noFill/>
        </p:spPr>
        <p:txBody>
          <a:bodyPr wrap="square" rtlCol="0">
            <a:spAutoFit/>
          </a:bodyPr>
          <a:lstStyle/>
          <a:p>
            <a:pPr algn="ctr"/>
            <a:r>
              <a:rPr lang="ru-RU" sz="2000" b="1" dirty="0" smtClean="0">
                <a:solidFill>
                  <a:schemeClr val="accent2">
                    <a:lumMod val="75000"/>
                  </a:schemeClr>
                </a:solidFill>
              </a:rPr>
              <a:t>Карл </a:t>
            </a:r>
            <a:r>
              <a:rPr lang="ru-RU" sz="2000" b="1" dirty="0" err="1" smtClean="0">
                <a:solidFill>
                  <a:schemeClr val="accent2">
                    <a:lumMod val="75000"/>
                  </a:schemeClr>
                </a:solidFill>
              </a:rPr>
              <a:t>Банг</a:t>
            </a:r>
            <a:r>
              <a:rPr lang="ru-RU" sz="2000" b="1" dirty="0" smtClean="0">
                <a:solidFill>
                  <a:schemeClr val="accent2">
                    <a:lumMod val="75000"/>
                  </a:schemeClr>
                </a:solidFill>
              </a:rPr>
              <a:t>.</a:t>
            </a:r>
            <a:endParaRPr lang="ru-RU" sz="2000" b="1" dirty="0">
              <a:solidFill>
                <a:schemeClr val="accent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amp;Pcy;&amp;iecy;&amp;rcy;&amp;iecy;&amp;tcy;&amp;acy;&amp;scy;&amp;kcy;&amp;icy;&amp;vcy;&amp;acy;&amp;yucy; &amp;scy; &amp;fcy;&amp;icy;&amp;kcy;&amp;bcy;&amp;ucy;&amp;kcy;&amp;acy; &amp;pcy;&amp;ocy;&amp;tcy;&amp;icy;&amp;khcy;&amp;ocy;&amp;ncy;&amp;softcy;&amp;kcy;&amp;ucy;))) - &amp;Zcy;&amp;acy;&amp;pcy;&amp;icy;&amp;scy;&amp;kcy;&amp;icy; &amp;scy;&amp;ocy;&amp;vcy;&amp;scy;&amp;iecy;&amp;mcy; &amp;ncy;&amp;iecy; &amp;ocy;&amp;dcy;&amp;i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000108"/>
            <a:ext cx="3929090" cy="3000396"/>
          </a:xfrm>
          <a:prstGeom prst="rect">
            <a:avLst/>
          </a:prstGeom>
          <a:noFill/>
        </p:spPr>
      </p:pic>
      <p:pic>
        <p:nvPicPr>
          <p:cNvPr id="46088" name="Picture 8" descr="Flowers - forget-me-not &amp;TScy;&amp;vcy;&amp;iecy;&amp;tcy;&amp;ycy; - &amp;ncy;&amp;iecy;&amp;zcy;&amp;acy;&amp;bcy;&amp;ucy;&amp;dcy;&amp;kcy;&amp;icy; &quot; PixelBrush - &amp;Pcy;&amp;ocy;&amp;r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3714752"/>
            <a:ext cx="3826449" cy="2857520"/>
          </a:xfrm>
          <a:prstGeom prst="rect">
            <a:avLst/>
          </a:prstGeom>
          <a:noFill/>
        </p:spPr>
      </p:pic>
      <p:sp>
        <p:nvSpPr>
          <p:cNvPr id="6" name="TextBox 5"/>
          <p:cNvSpPr txBox="1"/>
          <p:nvPr/>
        </p:nvSpPr>
        <p:spPr>
          <a:xfrm>
            <a:off x="4857752" y="928670"/>
            <a:ext cx="3714776" cy="2656761"/>
          </a:xfrm>
          <a:prstGeom prst="rect">
            <a:avLst/>
          </a:prstGeom>
          <a:noFill/>
        </p:spPr>
        <p:txBody>
          <a:bodyPr wrap="square" rtlCol="0">
            <a:spAutoFit/>
          </a:bodyPr>
          <a:lstStyle/>
          <a:p>
            <a:pPr algn="ctr"/>
            <a:r>
              <a:rPr lang="ru-RU" dirty="0" smtClean="0">
                <a:solidFill>
                  <a:schemeClr val="tx2">
                    <a:lumMod val="75000"/>
                  </a:schemeClr>
                </a:solidFill>
              </a:rPr>
              <a:t>Однажды богиня цветов Флора спустилась на землю и стала одаривать цветы именами. Одарила всех и хотела удалиться, но услышала голосок: “Ты забыла меня, Флора, дай мне, пожалуйста, имя”. Флора еле разглядела в разнотравье маленький </a:t>
            </a:r>
            <a:r>
              <a:rPr lang="ru-RU" dirty="0" err="1" smtClean="0">
                <a:solidFill>
                  <a:schemeClr val="tx2">
                    <a:lumMod val="75000"/>
                  </a:schemeClr>
                </a:solidFill>
              </a:rPr>
              <a:t>голубой</a:t>
            </a:r>
            <a:r>
              <a:rPr lang="ru-RU" dirty="0" smtClean="0">
                <a:solidFill>
                  <a:schemeClr val="tx2">
                    <a:lumMod val="75000"/>
                  </a:schemeClr>
                </a:solidFill>
              </a:rPr>
              <a:t> цветочек. </a:t>
            </a:r>
            <a:endParaRPr lang="ru-RU" dirty="0">
              <a:solidFill>
                <a:schemeClr val="tx2">
                  <a:lumMod val="75000"/>
                </a:schemeClr>
              </a:solidFill>
            </a:endParaRPr>
          </a:p>
        </p:txBody>
      </p:sp>
      <p:sp>
        <p:nvSpPr>
          <p:cNvPr id="7" name="TextBox 6"/>
          <p:cNvSpPr txBox="1"/>
          <p:nvPr/>
        </p:nvSpPr>
        <p:spPr>
          <a:xfrm>
            <a:off x="500034" y="4214818"/>
            <a:ext cx="3429024" cy="2308324"/>
          </a:xfrm>
          <a:prstGeom prst="rect">
            <a:avLst/>
          </a:prstGeom>
          <a:noFill/>
        </p:spPr>
        <p:txBody>
          <a:bodyPr wrap="square" rtlCol="0">
            <a:spAutoFit/>
          </a:bodyPr>
          <a:lstStyle/>
          <a:p>
            <a:pPr algn="ctr"/>
            <a:r>
              <a:rPr lang="ru-RU" dirty="0" smtClean="0">
                <a:solidFill>
                  <a:schemeClr val="tx2">
                    <a:lumMod val="75000"/>
                  </a:schemeClr>
                </a:solidFill>
              </a:rPr>
              <a:t>“Хорошо, – сказала Флора, – будешь называться “незабудкой”. А еще я наделю тебя чудесной силой: ты будешь возвращать память тем людям, которые начнут забывать своих близких или свою Родину”.</a:t>
            </a:r>
            <a:endParaRPr lang="ru-RU" dirty="0">
              <a:solidFill>
                <a:schemeClr val="tx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3deko.info/uploads/posts/2011-03/1300871099_flor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2910" y="928670"/>
            <a:ext cx="3786214" cy="5286412"/>
          </a:xfrm>
          <a:prstGeom prst="rect">
            <a:avLst/>
          </a:prstGeom>
          <a:noFill/>
        </p:spPr>
      </p:pic>
      <p:sp>
        <p:nvSpPr>
          <p:cNvPr id="3" name="TextBox 2"/>
          <p:cNvSpPr txBox="1"/>
          <p:nvPr/>
        </p:nvSpPr>
        <p:spPr>
          <a:xfrm>
            <a:off x="357158" y="6357958"/>
            <a:ext cx="3643338" cy="400110"/>
          </a:xfrm>
          <a:prstGeom prst="rect">
            <a:avLst/>
          </a:prstGeom>
          <a:noFill/>
        </p:spPr>
        <p:txBody>
          <a:bodyPr wrap="square" rtlCol="0">
            <a:spAutoFit/>
          </a:bodyPr>
          <a:lstStyle/>
          <a:p>
            <a:pPr algn="ctr"/>
            <a:r>
              <a:rPr lang="ru-RU" sz="2000" b="1" dirty="0" smtClean="0">
                <a:solidFill>
                  <a:schemeClr val="accent2">
                    <a:lumMod val="50000"/>
                  </a:schemeClr>
                </a:solidFill>
              </a:rPr>
              <a:t>       Гобелен. Флора. </a:t>
            </a:r>
            <a:endParaRPr lang="ru-RU" sz="2000" b="1" dirty="0">
              <a:solidFill>
                <a:schemeClr val="accent2">
                  <a:lumMod val="50000"/>
                </a:schemeClr>
              </a:solidFill>
            </a:endParaRPr>
          </a:p>
        </p:txBody>
      </p:sp>
      <p:sp>
        <p:nvSpPr>
          <p:cNvPr id="4" name="TextBox 3"/>
          <p:cNvSpPr txBox="1"/>
          <p:nvPr/>
        </p:nvSpPr>
        <p:spPr>
          <a:xfrm>
            <a:off x="4643438" y="5857892"/>
            <a:ext cx="3714776" cy="923330"/>
          </a:xfrm>
          <a:prstGeom prst="rect">
            <a:avLst/>
          </a:prstGeom>
          <a:noFill/>
        </p:spPr>
        <p:txBody>
          <a:bodyPr wrap="square" rtlCol="0">
            <a:spAutoFit/>
          </a:bodyPr>
          <a:lstStyle/>
          <a:p>
            <a:pPr algn="ctr"/>
            <a:r>
              <a:rPr lang="ru-RU" b="1" dirty="0" smtClean="0">
                <a:solidFill>
                  <a:schemeClr val="accent2">
                    <a:lumMod val="50000"/>
                  </a:schemeClr>
                </a:solidFill>
              </a:rPr>
              <a:t>       Флора. </a:t>
            </a:r>
            <a:r>
              <a:rPr lang="ru-RU" b="1" dirty="0" err="1" smtClean="0">
                <a:solidFill>
                  <a:schemeClr val="accent2">
                    <a:lumMod val="50000"/>
                  </a:schemeClr>
                </a:solidFill>
              </a:rPr>
              <a:t>Пьетро</a:t>
            </a:r>
            <a:r>
              <a:rPr lang="ru-RU" b="1" dirty="0" smtClean="0">
                <a:solidFill>
                  <a:schemeClr val="accent2">
                    <a:lumMod val="50000"/>
                  </a:schemeClr>
                </a:solidFill>
              </a:rPr>
              <a:t> </a:t>
            </a:r>
            <a:r>
              <a:rPr lang="ru-RU" b="1" dirty="0" err="1" smtClean="0">
                <a:solidFill>
                  <a:schemeClr val="accent2">
                    <a:lumMod val="50000"/>
                  </a:schemeClr>
                </a:solidFill>
              </a:rPr>
              <a:t>Тенерани</a:t>
            </a:r>
            <a:r>
              <a:rPr lang="ru-RU" b="1" dirty="0" smtClean="0">
                <a:solidFill>
                  <a:schemeClr val="accent2">
                    <a:lumMod val="50000"/>
                  </a:schemeClr>
                </a:solidFill>
              </a:rPr>
              <a:t> </a:t>
            </a:r>
          </a:p>
          <a:p>
            <a:pPr algn="ctr"/>
            <a:r>
              <a:rPr lang="ru-RU" b="1" dirty="0" smtClean="0">
                <a:solidFill>
                  <a:schemeClr val="accent2">
                    <a:lumMod val="50000"/>
                  </a:schemeClr>
                </a:solidFill>
              </a:rPr>
              <a:t>        (1798—1869). Мрамор. 1840 г.             Эрмитаж.</a:t>
            </a:r>
            <a:endParaRPr lang="ru-RU" b="1" dirty="0">
              <a:solidFill>
                <a:schemeClr val="accent2">
                  <a:lumMod val="50000"/>
                </a:schemeClr>
              </a:solidFill>
            </a:endParaRPr>
          </a:p>
        </p:txBody>
      </p:sp>
      <p:pic>
        <p:nvPicPr>
          <p:cNvPr id="45060" name="Picture 4" descr="http://ancientrome.ru/art/artwork/post/sculp/authors/tenerani/ten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28" y="928670"/>
            <a:ext cx="3500462" cy="492922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mp;Bcy;&amp;Ucy;&amp;Kcy;&amp;IEcy;&amp;Tcy;&amp;Ycy; &amp;ocy;&amp;tcy; &amp;Acy;&amp;Ncy;&amp;Tcy;&amp;Ocy;&amp;Ncy;&amp;Icy;&amp;Ocy; &amp;Dcy;&amp;ZHcy;&amp;Acy;&amp;Ncy;&amp;Icy;&amp;Lcy;&amp;SOFTcy;&amp;YAcy;&amp;Tcy;&amp;Tcy;&amp;I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3143248"/>
            <a:ext cx="3913147" cy="3286148"/>
          </a:xfrm>
          <a:prstGeom prst="rect">
            <a:avLst/>
          </a:prstGeom>
          <a:noFill/>
        </p:spPr>
      </p:pic>
      <p:pic>
        <p:nvPicPr>
          <p:cNvPr id="35844" name="Picture 4" descr="&amp;Kcy;&amp;ucy;&amp;pcy;&amp;icy;&amp;tcy;&amp;softcy; &amp;acy;&amp;vcy;&amp;tcy;&amp;ocy;&amp;rcy;&amp;scy;&amp;kcy;&amp;acy;&amp;ucy;&amp;yucy; &amp;kcy;&amp;acy;&amp;rcy;&amp;tcy;&amp;icy;&amp;ncy;&amp;ucy; &quot;&amp;Bcy;&amp;ucy;&amp;kcy;&amp;iecy;&amp;tcy;.&amp;khcy;&amp;ucy;&amp;dcy;.&amp;Acy;.&amp;Dcy;&amp;zhcy;&amp;acy;&amp;ncy;&amp;icy;&amp;lcy;&amp;softcy;&amp;yacy;&amp;tcy;&amp;tcy;&amp;icy;&quot;, &amp;khcy;&amp;ucy;&amp;dcy;&amp;ocy;&amp;zhcy;&amp;ncy;&amp;i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2" y="3143248"/>
            <a:ext cx="4190987" cy="3300403"/>
          </a:xfrm>
          <a:prstGeom prst="rect">
            <a:avLst/>
          </a:prstGeom>
          <a:noFill/>
        </p:spPr>
      </p:pic>
      <p:sp>
        <p:nvSpPr>
          <p:cNvPr id="6" name="TextBox 5"/>
          <p:cNvSpPr txBox="1"/>
          <p:nvPr/>
        </p:nvSpPr>
        <p:spPr>
          <a:xfrm>
            <a:off x="571472" y="928670"/>
            <a:ext cx="7715304" cy="2308324"/>
          </a:xfrm>
          <a:prstGeom prst="rect">
            <a:avLst/>
          </a:prstGeom>
          <a:noFill/>
        </p:spPr>
        <p:txBody>
          <a:bodyPr wrap="square" rtlCol="0">
            <a:spAutoFit/>
          </a:bodyPr>
          <a:lstStyle/>
          <a:p>
            <a:pPr algn="ctr"/>
            <a:r>
              <a:rPr lang="ru-RU" dirty="0" smtClean="0"/>
              <a:t> </a:t>
            </a:r>
            <a:r>
              <a:rPr lang="en-US" dirty="0" smtClean="0"/>
              <a:t> </a:t>
            </a:r>
            <a:r>
              <a:rPr lang="ru-RU" sz="2400" dirty="0" smtClean="0">
                <a:solidFill>
                  <a:schemeClr val="tx2">
                    <a:lumMod val="75000"/>
                  </a:schemeClr>
                </a:solidFill>
              </a:rPr>
              <a:t>По имени этой богини была названа совокупность видов растений, произрастающих на определённой территории — флора.</a:t>
            </a:r>
          </a:p>
          <a:p>
            <a:pPr algn="ctr"/>
            <a:r>
              <a:rPr lang="ru-RU" sz="2400" dirty="0" smtClean="0">
                <a:solidFill>
                  <a:schemeClr val="tx2">
                    <a:lumMod val="75000"/>
                  </a:schemeClr>
                </a:solidFill>
              </a:rPr>
              <a:t>Именем Флоры назван астероид (8) Флора, открытый в 1847 году.</a:t>
            </a:r>
          </a:p>
          <a:p>
            <a:pPr algn="ctr"/>
            <a:endParaRPr lang="ru-RU" sz="2400" dirty="0">
              <a:solidFill>
                <a:schemeClr val="tx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857232"/>
            <a:ext cx="7500990" cy="1569660"/>
          </a:xfrm>
          <a:prstGeom prst="rect">
            <a:avLst/>
          </a:prstGeom>
          <a:noFill/>
        </p:spPr>
        <p:txBody>
          <a:bodyPr wrap="square" rtlCol="0">
            <a:spAutoFit/>
          </a:bodyPr>
          <a:lstStyle/>
          <a:p>
            <a:pPr algn="ctr"/>
            <a:r>
              <a:rPr lang="ru-RU" sz="4800" dirty="0" smtClean="0">
                <a:solidFill>
                  <a:schemeClr val="tx2">
                    <a:lumMod val="75000"/>
                  </a:schemeClr>
                </a:solidFill>
              </a:rPr>
              <a:t>Памятники, посвященные богине цветов – Флоре.</a:t>
            </a:r>
            <a:endParaRPr lang="ru-RU" sz="4800" dirty="0">
              <a:solidFill>
                <a:schemeClr val="tx2">
                  <a:lumMod val="75000"/>
                </a:schemeClr>
              </a:solidFill>
            </a:endParaRPr>
          </a:p>
        </p:txBody>
      </p:sp>
      <p:pic>
        <p:nvPicPr>
          <p:cNvPr id="41988" name="Picture 4" descr="&amp;Dcy;&amp;ucy;&amp;shcy;&amp;iecy;&amp;vcy;&amp;ncy;&amp;ycy;&amp;iecy; &amp;icy; &amp;kcy;&amp;rcy;&amp;acy;&amp;scy;&amp;icy;&amp;vcy;&amp;ycy;&amp;iecy; &amp;kcy;&amp;acy;&amp;rcy;&amp;tcy;&amp;icy;&amp;ncy;&amp;ycy; &quot; NNMUZ.COM - &amp;Scy;&amp;acy;&amp;jcy;&amp;tcy; &amp;vcy; Tas-iX"/>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48" y="2571744"/>
            <a:ext cx="4525405" cy="3893306"/>
          </a:xfrm>
          <a:prstGeom prst="rect">
            <a:avLst/>
          </a:prstGeom>
          <a:noFill/>
        </p:spPr>
      </p:pic>
      <p:pic>
        <p:nvPicPr>
          <p:cNvPr id="41990" name="Picture 6" descr="&amp;Lcy;&amp;icy;&amp;dcy;&amp;icy;&amp;yacy; &amp;Dcy;&amp;acy;&amp;tscy;&amp;iecy;&amp;ncy;&amp;kcy;&amp;ocy;. Still Lif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2571744"/>
            <a:ext cx="3600779" cy="392909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b_guide: &amp;Pcy;&amp;acy;&amp;vcy;&amp;lcy;&amp;ocy;&amp;vcy;&amp;scy;&amp;kcy;&amp;icy;&amp;jcy; &amp;pcy;&amp;acy;&amp;rcy;&amp;kcy;. &amp;Scy;&amp;tcy;&amp;acy;&amp;rcy;&amp;acy;&amp;yacy; &amp;Scy;&amp;icy;&amp;lcy;&amp;softcy;&amp;vcy;&amp;icy;&amp;yacy;. &amp;Acy;&amp;pcy;&amp;ocy;&amp;lcy;&amp;lcy;&amp;ocy;&amp;ncy; &amp;icy; &amp;mcy;&amp;ucy;&amp;zcy;&amp;y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1071546"/>
            <a:ext cx="2643206" cy="5286412"/>
          </a:xfrm>
          <a:prstGeom prst="rect">
            <a:avLst/>
          </a:prstGeom>
          <a:noFill/>
        </p:spPr>
      </p:pic>
      <p:sp>
        <p:nvSpPr>
          <p:cNvPr id="4" name="TextBox 3"/>
          <p:cNvSpPr txBox="1"/>
          <p:nvPr/>
        </p:nvSpPr>
        <p:spPr>
          <a:xfrm>
            <a:off x="3571868" y="1000108"/>
            <a:ext cx="5000660" cy="1600438"/>
          </a:xfrm>
          <a:prstGeom prst="rect">
            <a:avLst/>
          </a:prstGeom>
          <a:noFill/>
        </p:spPr>
        <p:txBody>
          <a:bodyPr wrap="square" rtlCol="0">
            <a:spAutoFit/>
          </a:bodyPr>
          <a:lstStyle/>
          <a:p>
            <a:pPr algn="ctr"/>
            <a:r>
              <a:rPr lang="ru-RU" sz="2000" dirty="0" smtClean="0">
                <a:solidFill>
                  <a:schemeClr val="tx2">
                    <a:lumMod val="75000"/>
                  </a:schemeClr>
                </a:solidFill>
              </a:rPr>
              <a:t>Павловский сад. Флора - богиня цветов и весны. Оригинал находится в Капитолийском музее в Риме. Найден в 1744 году на вилле </a:t>
            </a:r>
            <a:r>
              <a:rPr lang="ru-RU" sz="2000" dirty="0" err="1" smtClean="0">
                <a:solidFill>
                  <a:schemeClr val="tx2">
                    <a:lumMod val="75000"/>
                  </a:schemeClr>
                </a:solidFill>
              </a:rPr>
              <a:t>Адриана</a:t>
            </a:r>
            <a:r>
              <a:rPr lang="ru-RU" sz="2000" dirty="0" smtClean="0">
                <a:solidFill>
                  <a:schemeClr val="tx2">
                    <a:lumMod val="75000"/>
                  </a:schemeClr>
                </a:solidFill>
              </a:rPr>
              <a:t> близ </a:t>
            </a:r>
            <a:r>
              <a:rPr lang="ru-RU" sz="2000" dirty="0" err="1" smtClean="0">
                <a:solidFill>
                  <a:schemeClr val="tx2">
                    <a:lumMod val="75000"/>
                  </a:schemeClr>
                </a:solidFill>
              </a:rPr>
              <a:t>Тиволи</a:t>
            </a:r>
            <a:r>
              <a:rPr lang="ru-RU" sz="2000" dirty="0" smtClean="0">
                <a:solidFill>
                  <a:schemeClr val="tx2">
                    <a:lumMod val="75000"/>
                  </a:schemeClr>
                </a:solidFill>
              </a:rPr>
              <a:t>. </a:t>
            </a:r>
          </a:p>
          <a:p>
            <a:endParaRPr lang="ru-RU" dirty="0"/>
          </a:p>
        </p:txBody>
      </p:sp>
      <p:pic>
        <p:nvPicPr>
          <p:cNvPr id="5" name="Picture 4" descr="&amp;Ncy;&amp;ucy; &amp;ocy;&amp;chcy;&amp;iecy;&amp;ncy;&amp;softcy; &amp;kcy;&amp;rcy;&amp;acy;&amp;scy;&amp;icy;&amp;vcy;&amp;acy;&amp;yacy; &amp;zhcy;&amp;icy;&amp;vcy;&amp;ocy;&amp;pcy;&amp;icy;&amp;scy;&amp;softcy; Vie Dunn-Harr. &amp;Ocy;&amp;bcy;&amp;scy;&amp;ucy;&amp;zhcy;&amp;dcy;&amp;iecy;&amp;ncy;&amp;icy;&amp;iecy; &amp;ncy;&amp;acy; Li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4744" y="2571744"/>
            <a:ext cx="4857784" cy="378618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YOWO. &amp;Kcy;&amp;ocy;&amp;ncy;&amp;scy;&amp;tcy;&amp;rcy;&amp;ucy;&amp;kcy;&amp;tcy;&amp;ocy;&amp;rcy; &amp;Pcy;&amp;ucy;&amp;tcy;&amp;iecy;&amp;shcy;&amp;iecy;&amp;scy;&amp;tcy;&amp;vcy;&amp;icy;&amp;j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285860"/>
            <a:ext cx="3857652" cy="5057767"/>
          </a:xfrm>
          <a:prstGeom prst="rect">
            <a:avLst/>
          </a:prstGeom>
          <a:noFill/>
        </p:spPr>
      </p:pic>
      <p:sp>
        <p:nvSpPr>
          <p:cNvPr id="3" name="TextBox 2"/>
          <p:cNvSpPr txBox="1"/>
          <p:nvPr/>
        </p:nvSpPr>
        <p:spPr>
          <a:xfrm>
            <a:off x="4786314" y="1000108"/>
            <a:ext cx="3929090" cy="6082964"/>
          </a:xfrm>
          <a:prstGeom prst="rect">
            <a:avLst/>
          </a:prstGeom>
          <a:noFill/>
        </p:spPr>
        <p:txBody>
          <a:bodyPr wrap="square" rtlCol="0">
            <a:spAutoFit/>
          </a:bodyPr>
          <a:lstStyle/>
          <a:p>
            <a:pPr algn="ctr"/>
            <a:r>
              <a:rPr lang="ru-RU" sz="2000" dirty="0" smtClean="0">
                <a:solidFill>
                  <a:schemeClr val="tx2">
                    <a:lumMod val="75000"/>
                  </a:schemeClr>
                </a:solidFill>
              </a:rPr>
              <a:t>Фонтан Флора является одной из самых красивых архитектурных достопримечательностей </a:t>
            </a:r>
            <a:r>
              <a:rPr lang="ru-RU" sz="2000" dirty="0" err="1" smtClean="0">
                <a:solidFill>
                  <a:schemeClr val="tx2">
                    <a:lumMod val="75000"/>
                  </a:schemeClr>
                </a:solidFill>
              </a:rPr>
              <a:t>Мумбаи</a:t>
            </a:r>
            <a:r>
              <a:rPr lang="ru-RU" sz="2000" dirty="0" smtClean="0">
                <a:solidFill>
                  <a:schemeClr val="tx2">
                    <a:lumMod val="75000"/>
                  </a:schemeClr>
                </a:solidFill>
              </a:rPr>
              <a:t>. Создан этот великолепный фонтан был в честь римской богини Флоры. Статуя  прекрасной девушки венчает скульптурную композицию. В целом фонтан представляет собой уникальный ансамбль, состоящий из богато декорированной арки, на которую опираются несколько женских скульптур, мастерски выточенных из ценной </a:t>
            </a:r>
          </a:p>
          <a:p>
            <a:pPr algn="ctr"/>
            <a:r>
              <a:rPr lang="ru-RU" sz="2000" dirty="0" smtClean="0">
                <a:solidFill>
                  <a:schemeClr val="tx2">
                    <a:lumMod val="75000"/>
                  </a:schemeClr>
                </a:solidFill>
              </a:rPr>
              <a:t>породы камня. </a:t>
            </a:r>
            <a:br>
              <a:rPr lang="ru-RU" sz="2000" dirty="0" smtClean="0">
                <a:solidFill>
                  <a:schemeClr val="tx2">
                    <a:lumMod val="75000"/>
                  </a:schemeClr>
                </a:solidFill>
              </a:rPr>
            </a:br>
            <a:endParaRPr lang="ru-RU" sz="2000" dirty="0">
              <a:solidFill>
                <a:schemeClr val="tx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4" y="1287244"/>
            <a:ext cx="3429024" cy="5632311"/>
          </a:xfrm>
          <a:prstGeom prst="rect">
            <a:avLst/>
          </a:prstGeom>
          <a:noFill/>
        </p:spPr>
        <p:txBody>
          <a:bodyPr wrap="square" rtlCol="0">
            <a:spAutoFit/>
          </a:bodyPr>
          <a:lstStyle/>
          <a:p>
            <a:pPr algn="ctr"/>
            <a:r>
              <a:rPr lang="ru-RU" sz="2000" dirty="0" smtClean="0">
                <a:solidFill>
                  <a:schemeClr val="tx2">
                    <a:lumMod val="75000"/>
                  </a:schemeClr>
                </a:solidFill>
              </a:rPr>
              <a:t>Фонтан Флора расположен посреди площади </a:t>
            </a:r>
            <a:r>
              <a:rPr lang="ru-RU" sz="2000" dirty="0" err="1" smtClean="0">
                <a:solidFill>
                  <a:schemeClr val="tx2">
                    <a:lumMod val="75000"/>
                  </a:schemeClr>
                </a:solidFill>
              </a:rPr>
              <a:t>Хутама</a:t>
            </a:r>
            <a:r>
              <a:rPr lang="ru-RU" sz="2000" dirty="0" smtClean="0">
                <a:solidFill>
                  <a:schemeClr val="tx2">
                    <a:lumMod val="75000"/>
                  </a:schemeClr>
                </a:solidFill>
              </a:rPr>
              <a:t> </a:t>
            </a:r>
            <a:r>
              <a:rPr lang="ru-RU" sz="2000" dirty="0" err="1" smtClean="0">
                <a:solidFill>
                  <a:schemeClr val="tx2">
                    <a:lumMod val="75000"/>
                  </a:schemeClr>
                </a:solidFill>
              </a:rPr>
              <a:t>Чоук</a:t>
            </a:r>
            <a:r>
              <a:rPr lang="ru-RU" sz="2000" dirty="0" smtClean="0">
                <a:solidFill>
                  <a:schemeClr val="tx2">
                    <a:lumMod val="75000"/>
                  </a:schemeClr>
                </a:solidFill>
              </a:rPr>
              <a:t> (или в переводе на русский язык на «площади Мучеников»), которая является местом схождения пяти центральных городских улиц. Но наиболее красивое зрелище фонтан представляет в темное время суток, когда зажигаются многочисленные фонарики, подсвечивающие сооружение. </a:t>
            </a:r>
            <a:br>
              <a:rPr lang="ru-RU" sz="2000" dirty="0" smtClean="0">
                <a:solidFill>
                  <a:schemeClr val="tx2">
                    <a:lumMod val="75000"/>
                  </a:schemeClr>
                </a:solidFill>
              </a:rPr>
            </a:br>
            <a:r>
              <a:rPr lang="ru-RU" sz="2000" dirty="0" smtClean="0"/>
              <a:t/>
            </a:r>
            <a:br>
              <a:rPr lang="ru-RU" sz="2000" dirty="0" smtClean="0"/>
            </a:br>
            <a:endParaRPr lang="ru-RU" sz="2000" dirty="0"/>
          </a:p>
        </p:txBody>
      </p:sp>
      <p:pic>
        <p:nvPicPr>
          <p:cNvPr id="39942" name="Picture 6" descr="Gerald A. Cooper (1898-1975) - &amp;Acy;&amp;Rcy;&amp;Tcy;-&amp;Icy;&amp;Scy;&amp;Tcy;-&amp;Kcy;&amp;Lcy;&amp;Ucy;&amp;Bcy;- &amp;yacy;.&amp;rcy;&amp;u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1142984"/>
            <a:ext cx="4357718" cy="531215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neral_Motors Plik:Harmensz_van_Rijn_Rembrandt-&amp;Fcy;&amp;lcy;&amp;ocy;&amp;rcy;&amp;acy;-Google_Art_Projec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1" y="1000108"/>
            <a:ext cx="4143404" cy="5095869"/>
          </a:xfrm>
          <a:prstGeom prst="rect">
            <a:avLst/>
          </a:prstGeom>
          <a:noFill/>
        </p:spPr>
      </p:pic>
      <p:sp>
        <p:nvSpPr>
          <p:cNvPr id="3" name="TextBox 2"/>
          <p:cNvSpPr txBox="1"/>
          <p:nvPr/>
        </p:nvSpPr>
        <p:spPr>
          <a:xfrm>
            <a:off x="4572000" y="6143644"/>
            <a:ext cx="4000528" cy="646331"/>
          </a:xfrm>
          <a:prstGeom prst="rect">
            <a:avLst/>
          </a:prstGeom>
          <a:noFill/>
        </p:spPr>
        <p:txBody>
          <a:bodyPr wrap="square" rtlCol="0">
            <a:spAutoFit/>
          </a:bodyPr>
          <a:lstStyle/>
          <a:p>
            <a:pPr algn="ctr"/>
            <a:r>
              <a:rPr lang="ru-RU" b="1" dirty="0" smtClean="0">
                <a:solidFill>
                  <a:schemeClr val="accent2">
                    <a:lumMod val="50000"/>
                  </a:schemeClr>
                </a:solidFill>
              </a:rPr>
              <a:t>    Рембрандт </a:t>
            </a:r>
            <a:r>
              <a:rPr lang="ru-RU" b="1" dirty="0" err="1" smtClean="0">
                <a:solidFill>
                  <a:schemeClr val="accent2">
                    <a:lumMod val="50000"/>
                  </a:schemeClr>
                </a:solidFill>
              </a:rPr>
              <a:t>Харменс</a:t>
            </a:r>
            <a:r>
              <a:rPr lang="ru-RU" b="1" dirty="0" smtClean="0">
                <a:solidFill>
                  <a:schemeClr val="accent2">
                    <a:lumMod val="50000"/>
                  </a:schemeClr>
                </a:solidFill>
              </a:rPr>
              <a:t> </a:t>
            </a:r>
            <a:r>
              <a:rPr lang="ru-RU" b="1" dirty="0" err="1" smtClean="0">
                <a:solidFill>
                  <a:schemeClr val="accent2">
                    <a:lumMod val="50000"/>
                  </a:schemeClr>
                </a:solidFill>
              </a:rPr>
              <a:t>ван</a:t>
            </a:r>
            <a:r>
              <a:rPr lang="ru-RU" b="1" dirty="0" smtClean="0">
                <a:solidFill>
                  <a:schemeClr val="accent2">
                    <a:lumMod val="50000"/>
                  </a:schemeClr>
                </a:solidFill>
              </a:rPr>
              <a:t> Рейн. Флора.</a:t>
            </a:r>
            <a:endParaRPr lang="ru-RU" b="1" dirty="0">
              <a:solidFill>
                <a:schemeClr val="accent2">
                  <a:lumMod val="50000"/>
                </a:schemeClr>
              </a:solidFill>
            </a:endParaRPr>
          </a:p>
        </p:txBody>
      </p:sp>
      <p:sp>
        <p:nvSpPr>
          <p:cNvPr id="4" name="TextBox 3"/>
          <p:cNvSpPr txBox="1"/>
          <p:nvPr/>
        </p:nvSpPr>
        <p:spPr>
          <a:xfrm>
            <a:off x="428596" y="1214422"/>
            <a:ext cx="3786214" cy="4985980"/>
          </a:xfrm>
          <a:prstGeom prst="rect">
            <a:avLst/>
          </a:prstGeom>
          <a:noFill/>
        </p:spPr>
        <p:txBody>
          <a:bodyPr wrap="square" rtlCol="0">
            <a:spAutoFit/>
          </a:bodyPr>
          <a:lstStyle/>
          <a:p>
            <a:pPr algn="ctr"/>
            <a:r>
              <a:rPr lang="ru-RU" sz="2000" b="1" dirty="0" smtClean="0">
                <a:solidFill>
                  <a:schemeClr val="tx2">
                    <a:lumMod val="75000"/>
                  </a:schemeClr>
                </a:solidFill>
              </a:rPr>
              <a:t>Флора</a:t>
            </a:r>
            <a:r>
              <a:rPr lang="ru-RU" sz="2000" dirty="0" smtClean="0">
                <a:solidFill>
                  <a:schemeClr val="tx2">
                    <a:lumMod val="75000"/>
                  </a:schemeClr>
                </a:solidFill>
              </a:rPr>
              <a:t> (лат. </a:t>
            </a:r>
            <a:r>
              <a:rPr lang="ru-RU" sz="2000" dirty="0" err="1" smtClean="0">
                <a:solidFill>
                  <a:schemeClr val="tx2">
                    <a:lumMod val="75000"/>
                  </a:schemeClr>
                </a:solidFill>
              </a:rPr>
              <a:t>Flora</a:t>
            </a:r>
            <a:r>
              <a:rPr lang="ru-RU" sz="2000" dirty="0" smtClean="0">
                <a:solidFill>
                  <a:schemeClr val="tx2">
                    <a:lumMod val="75000"/>
                  </a:schemeClr>
                </a:solidFill>
              </a:rPr>
              <a:t> от </a:t>
            </a:r>
            <a:r>
              <a:rPr lang="ru-RU" sz="2000" dirty="0" err="1" smtClean="0">
                <a:solidFill>
                  <a:schemeClr val="tx2">
                    <a:lumMod val="75000"/>
                  </a:schemeClr>
                </a:solidFill>
              </a:rPr>
              <a:t>floris</a:t>
            </a:r>
            <a:r>
              <a:rPr lang="ru-RU" sz="2000" dirty="0" smtClean="0">
                <a:solidFill>
                  <a:schemeClr val="tx2">
                    <a:lumMod val="75000"/>
                  </a:schemeClr>
                </a:solidFill>
              </a:rPr>
              <a:t> - цветок) – великая римская богиня растительности, садов и всякого цветения. Ее даже называли «матерью цветов». Пока богиня не приняла власть над землей, земля была одноцветны и пуста. Но Флора бросила в почву первые семена, и земля покрылась ярким нарядом. Ей подчинены хлебные поля и виноградники, оливковые рощи, медоносные долины и пасеки, плодовые сады и цветущие луга.</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000108"/>
            <a:ext cx="4071966" cy="5324535"/>
          </a:xfrm>
          <a:prstGeom prst="rect">
            <a:avLst/>
          </a:prstGeom>
          <a:noFill/>
        </p:spPr>
        <p:txBody>
          <a:bodyPr wrap="square" rtlCol="0">
            <a:spAutoFit/>
          </a:bodyPr>
          <a:lstStyle/>
          <a:p>
            <a:pPr algn="ctr"/>
            <a:r>
              <a:rPr lang="ru-RU" sz="2000" dirty="0" smtClean="0">
                <a:solidFill>
                  <a:schemeClr val="tx2">
                    <a:lumMod val="75000"/>
                  </a:schemeClr>
                </a:solidFill>
              </a:rPr>
              <a:t>С 4 по 6 октября 2012 года весь Крым отмечал 200-летие Никитского ботанического сада. По этому поводу состоялось торжество. Однако самой интересной «диковинкой» этого праздника стало торжественное открытие памятника богине Флоре. Его автором стал скульптор из Москвы Сергей Медведев, который также присутствовал на открытии. По словам инициаторов, памятник богине Флоре символизирует плодородие и богатство. Он сделан из бронзы. </a:t>
            </a:r>
          </a:p>
          <a:p>
            <a:pPr algn="ctr"/>
            <a:endParaRPr lang="ru-RU" sz="2000" dirty="0"/>
          </a:p>
        </p:txBody>
      </p:sp>
      <p:pic>
        <p:nvPicPr>
          <p:cNvPr id="3" name="Picture 6" descr="&amp;Acy;&amp;vcy;&amp;tcy;&amp;ocy;&amp;pcy;&amp;ucy;&amp;tcy;&amp;iecy;&amp;shcy;&amp;iecy;&amp;scy;&amp;tcy;&amp;vcy;&amp;icy;&amp;yacy; &amp;pcy;&amp;ocy; &amp;Ucy;&amp;kcy;&amp;rcy;&amp;acy;&amp;icy;&amp;ncy;&amp;iecy; - &amp;vcy; &amp;Kcy;&amp;rcy;&amp;ycy;&amp;mcy; - &amp;Ncy;&amp;icy;&amp;kcy;&amp;icy;&amp;tcy;&amp;scy;&amp;kcy;&amp;icy;&amp;jcy; &amp;bcy;&amp;ocy;&amp;tcy;&amp;acy;&amp;ncy;&amp;icy;&amp;chcy;&amp;iecy;&amp;scy;&amp;kcy;&amp;icy;&amp;jcy; &amp;scy;&amp;acy;&amp;d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2132" y="857232"/>
            <a:ext cx="2517559" cy="3286148"/>
          </a:xfrm>
          <a:prstGeom prst="rect">
            <a:avLst/>
          </a:prstGeom>
          <a:noFill/>
        </p:spPr>
      </p:pic>
      <p:pic>
        <p:nvPicPr>
          <p:cNvPr id="4" name="Picture 4" descr="&amp;Tcy;&amp;ocy;&amp;lcy;&amp;softcy;&amp;kcy;&amp;ocy; &amp;scy;&amp;acy;&amp;mcy;&amp;ycy;&amp;iecy; &amp;lcy;&amp;ucy;&amp;chcy;&amp;shcy;&amp;icy;&amp;iecy; &amp;ocy;&amp;bcy;&amp;ocy;&amp;icy; &amp;icy; &amp;kcy;&amp;acy;&amp;rcy;&amp;tcy;&amp;icy;&amp;ncy;&amp;kcy;&amp;icy; &amp;dcy;&amp;lcy;&amp;yacy; &amp;rcy;&amp;acy;&amp;bcy;&amp;ocy;&amp;chcy;&amp;iecy;&amp;gcy;&amp;ocy; &amp;scy;&amp;tcy;&amp;ocy;&amp;lcy;&amp;acy; - &amp;Pcy;&amp;rcy;&amp;ie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380" y="4286256"/>
            <a:ext cx="3047975" cy="228598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he Power of Flowers &amp;Vcy;&amp;ocy; &amp;Vcy;&amp;lcy;&amp;acy;&amp;scy;&amp;tcy;&amp;icy; &amp;TScy;&amp;vcy;&amp;iecy;&amp;tcy;&amp;ocy;&amp;v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1928802"/>
            <a:ext cx="3786214" cy="4438608"/>
          </a:xfrm>
          <a:prstGeom prst="rect">
            <a:avLst/>
          </a:prstGeom>
          <a:noFill/>
          <a:ln>
            <a:solidFill>
              <a:schemeClr val="tx2">
                <a:lumMod val="75000"/>
              </a:schemeClr>
            </a:solidFill>
          </a:ln>
        </p:spPr>
      </p:pic>
      <p:pic>
        <p:nvPicPr>
          <p:cNvPr id="37892" name="Picture 4" descr="The Power of Flowers &amp;Vcy;&amp;ocy; &amp;Vcy;&amp;lcy;&amp;acy;&amp;scy;&amp;tcy;&amp;icy; &amp;TScy;&amp;vcy;&amp;iecy;&amp;tcy;&amp;ocy;&amp;v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7686" y="1928802"/>
            <a:ext cx="4406673" cy="4429132"/>
          </a:xfrm>
          <a:prstGeom prst="rect">
            <a:avLst/>
          </a:prstGeom>
          <a:noFill/>
          <a:ln>
            <a:solidFill>
              <a:schemeClr val="tx2">
                <a:lumMod val="75000"/>
              </a:schemeClr>
            </a:solidFill>
          </a:ln>
        </p:spPr>
      </p:pic>
      <p:sp>
        <p:nvSpPr>
          <p:cNvPr id="4" name="TextBox 3"/>
          <p:cNvSpPr txBox="1"/>
          <p:nvPr/>
        </p:nvSpPr>
        <p:spPr>
          <a:xfrm>
            <a:off x="571472" y="857232"/>
            <a:ext cx="7929618" cy="954107"/>
          </a:xfrm>
          <a:prstGeom prst="rect">
            <a:avLst/>
          </a:prstGeom>
          <a:noFill/>
        </p:spPr>
        <p:txBody>
          <a:bodyPr wrap="square" rtlCol="0">
            <a:spAutoFit/>
          </a:bodyPr>
          <a:lstStyle/>
          <a:p>
            <a:pPr algn="ctr"/>
            <a:r>
              <a:rPr lang="ru-RU" sz="2800" dirty="0" smtClean="0">
                <a:solidFill>
                  <a:schemeClr val="tx2">
                    <a:lumMod val="75000"/>
                  </a:schemeClr>
                </a:solidFill>
              </a:rPr>
              <a:t>Женщина в платье, сотканном из цветов – </a:t>
            </a:r>
            <a:r>
              <a:rPr lang="ru-RU" sz="2800" b="1" dirty="0" smtClean="0">
                <a:solidFill>
                  <a:schemeClr val="tx2">
                    <a:lumMod val="75000"/>
                  </a:schemeClr>
                </a:solidFill>
              </a:rPr>
              <a:t>современная</a:t>
            </a:r>
            <a:r>
              <a:rPr lang="ru-RU" sz="2800" dirty="0" smtClean="0">
                <a:solidFill>
                  <a:schemeClr val="tx2">
                    <a:lumMod val="75000"/>
                  </a:schemeClr>
                </a:solidFill>
              </a:rPr>
              <a:t> </a:t>
            </a:r>
            <a:r>
              <a:rPr lang="ru-RU" sz="2800" b="1" dirty="0" smtClean="0">
                <a:solidFill>
                  <a:schemeClr val="tx2">
                    <a:lumMod val="75000"/>
                  </a:schemeClr>
                </a:solidFill>
              </a:rPr>
              <a:t>богиня</a:t>
            </a:r>
            <a:r>
              <a:rPr lang="ru-RU" sz="2800" dirty="0" smtClean="0">
                <a:solidFill>
                  <a:schemeClr val="tx2">
                    <a:lumMod val="75000"/>
                  </a:schemeClr>
                </a:solidFill>
              </a:rPr>
              <a:t> </a:t>
            </a:r>
            <a:r>
              <a:rPr lang="ru-RU" sz="2800" b="1" dirty="0" smtClean="0">
                <a:solidFill>
                  <a:schemeClr val="tx2">
                    <a:lumMod val="75000"/>
                  </a:schemeClr>
                </a:solidFill>
              </a:rPr>
              <a:t>Флора</a:t>
            </a:r>
            <a:r>
              <a:rPr lang="ru-RU" sz="2800" dirty="0" smtClean="0">
                <a:solidFill>
                  <a:schemeClr val="tx2">
                    <a:lumMod val="75000"/>
                  </a:schemeClr>
                </a:solidFill>
              </a:rPr>
              <a:t>.</a:t>
            </a:r>
            <a:endParaRPr lang="ru-RU" sz="2800" dirty="0">
              <a:solidFill>
                <a:schemeClr val="tx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amp;Ocy;&amp;lcy;&amp;softcy;&amp;gcy;&amp;acy; &amp;Vcy;&amp;ocy;&amp;rcy;&amp;ocy;&amp;bcy;&amp;softcy;&amp;iecy;&amp;vcy;&amp;acy; - &amp;khcy;&amp;ucy;&amp;dcy;&amp;ocy;&amp;zhcy;&amp;ncy;&amp;icy;&amp;kcy; &amp;icy;&amp;zcy; &amp;Mcy;&amp;ocy;&amp;scy;&amp;kcy;&amp;vcy;&amp;ycy;. &amp;Vcy; &amp;ocy;&amp;scy;&amp;ncy;&amp;ocy;&amp;vcy;&amp;ncy;&amp;ocy;&amp;mcy;, &amp;pcy;&amp;icy;&amp;shcy;&amp;iecy;&amp;tcy; &amp;mcy;&amp;acy;&amp;scy;&amp;l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56" y="2428868"/>
            <a:ext cx="5214974" cy="3911231"/>
          </a:xfrm>
          <a:prstGeom prst="rect">
            <a:avLst/>
          </a:prstGeom>
          <a:noFill/>
        </p:spPr>
      </p:pic>
      <p:sp>
        <p:nvSpPr>
          <p:cNvPr id="7" name="TextBox 6"/>
          <p:cNvSpPr txBox="1"/>
          <p:nvPr/>
        </p:nvSpPr>
        <p:spPr>
          <a:xfrm>
            <a:off x="285720" y="1142984"/>
            <a:ext cx="8572560" cy="1015663"/>
          </a:xfrm>
          <a:prstGeom prst="rect">
            <a:avLst/>
          </a:prstGeom>
          <a:noFill/>
        </p:spPr>
        <p:txBody>
          <a:bodyPr wrap="square" rtlCol="0">
            <a:spAutoFit/>
          </a:bodyPr>
          <a:lstStyle/>
          <a:p>
            <a:r>
              <a:rPr lang="ru-RU" sz="6000" b="1" dirty="0" smtClean="0">
                <a:solidFill>
                  <a:schemeClr val="accent2">
                    <a:lumMod val="75000"/>
                  </a:schemeClr>
                </a:solidFill>
              </a:rPr>
              <a:t>Спасибо за внимание!</a:t>
            </a:r>
            <a:endParaRPr lang="ru-RU" sz="6000" b="1" dirty="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000108"/>
            <a:ext cx="3643338" cy="2215991"/>
          </a:xfrm>
          <a:prstGeom prst="rect">
            <a:avLst/>
          </a:prstGeom>
          <a:noFill/>
        </p:spPr>
        <p:txBody>
          <a:bodyPr wrap="square" rtlCol="0">
            <a:spAutoFit/>
          </a:bodyPr>
          <a:lstStyle/>
          <a:p>
            <a:pPr algn="ctr"/>
            <a:r>
              <a:rPr lang="ru-RU" sz="2000" dirty="0" smtClean="0">
                <a:solidFill>
                  <a:schemeClr val="tx2">
                    <a:lumMod val="75000"/>
                  </a:schemeClr>
                </a:solidFill>
              </a:rPr>
              <a:t>Изображалась Флора в виде красивой молодой женщины с цветами в руках. Многие великие художники (Тициан, Рембрандт и др.) обращались к образу Флоры. </a:t>
            </a:r>
          </a:p>
          <a:p>
            <a:pPr algn="ctr"/>
            <a:endParaRPr lang="ru-RU" dirty="0"/>
          </a:p>
        </p:txBody>
      </p:sp>
      <p:pic>
        <p:nvPicPr>
          <p:cNvPr id="3" name="Picture 4" descr="&amp;Vcy;&amp;ocy;&amp;lcy;&amp;shcy;&amp;iecy;&amp;bcy;&amp;ncy;&amp;icy;&amp;tscy;&amp;acy; * &amp;Pcy;&amp;rcy;&amp;ocy;&amp;scy;&amp;mcy;&amp;ocy;&amp;tcy;&amp;rcy; &amp;tcy;&amp;iecy;&amp;mcy;&amp;ycy; - &amp;TScy;&amp;vcy;&amp;iecy;&amp;tcy;&amp;y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3143248"/>
            <a:ext cx="3714776" cy="3286148"/>
          </a:xfrm>
          <a:prstGeom prst="rect">
            <a:avLst/>
          </a:prstGeom>
          <a:noFill/>
        </p:spPr>
      </p:pic>
      <p:pic>
        <p:nvPicPr>
          <p:cNvPr id="4" name="Picture 2" descr="&amp;Pcy;&amp;ocy;&amp;mcy;&amp;ocy;&amp;shchcy;&amp;ncy;&amp;icy;&amp;kcy; &amp;kcy;&amp;rcy;&amp;ocy;&amp;scy;&amp;scy;&amp;vcy;&amp;ocy;&amp;rcy;&amp;dcy;&amp;icy;&amp;scy;&amp;tcy;&amp;acy; - &amp;bcy;&amp;ycy;&amp;scy;&amp;tcy;&amp;rcy;&amp;ycy;&amp;jcy; &amp;pcy;&amp;ocy;&amp;dcy;&amp;bcy;&amp;ocy;&amp;rcy; &amp;scy;&amp;lcy;&amp;ocy;&amp;vcy;"/>
          <p:cNvPicPr>
            <a:picLocks noChangeAspect="1" noChangeArrowheads="1"/>
          </p:cNvPicPr>
          <p:nvPr/>
        </p:nvPicPr>
        <p:blipFill>
          <a:blip r:embed="rId3"/>
          <a:srcRect/>
          <a:stretch>
            <a:fillRect/>
          </a:stretch>
        </p:blipFill>
        <p:spPr bwMode="auto">
          <a:xfrm>
            <a:off x="4500562" y="1214422"/>
            <a:ext cx="4262434" cy="4929222"/>
          </a:xfrm>
          <a:prstGeom prst="rect">
            <a:avLst/>
          </a:prstGeom>
          <a:noFill/>
        </p:spPr>
      </p:pic>
      <p:sp>
        <p:nvSpPr>
          <p:cNvPr id="6" name="TextBox 5"/>
          <p:cNvSpPr txBox="1"/>
          <p:nvPr/>
        </p:nvSpPr>
        <p:spPr>
          <a:xfrm>
            <a:off x="4500562" y="6215082"/>
            <a:ext cx="3857652" cy="461665"/>
          </a:xfrm>
          <a:prstGeom prst="rect">
            <a:avLst/>
          </a:prstGeom>
          <a:noFill/>
        </p:spPr>
        <p:txBody>
          <a:bodyPr wrap="square" rtlCol="0">
            <a:spAutoFit/>
          </a:bodyPr>
          <a:lstStyle/>
          <a:p>
            <a:pPr algn="ctr"/>
            <a:r>
              <a:rPr lang="ru-RU" sz="2400" b="1" dirty="0" smtClean="0">
                <a:solidFill>
                  <a:schemeClr val="accent2">
                    <a:lumMod val="50000"/>
                  </a:schemeClr>
                </a:solidFill>
              </a:rPr>
              <a:t>           Тициан. Флора.</a:t>
            </a:r>
            <a:endParaRPr lang="ru-RU" sz="2400" b="1" dirty="0">
              <a:solidFill>
                <a:schemeClr val="accent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6215082"/>
            <a:ext cx="4000528" cy="369332"/>
          </a:xfrm>
          <a:prstGeom prst="rect">
            <a:avLst/>
          </a:prstGeom>
          <a:noFill/>
        </p:spPr>
        <p:txBody>
          <a:bodyPr wrap="square" rtlCol="0">
            <a:spAutoFit/>
          </a:bodyPr>
          <a:lstStyle/>
          <a:p>
            <a:pPr algn="ctr"/>
            <a:r>
              <a:rPr lang="ru-RU" b="1" dirty="0" smtClean="0">
                <a:solidFill>
                  <a:schemeClr val="accent2">
                    <a:lumMod val="50000"/>
                  </a:schemeClr>
                </a:solidFill>
              </a:rPr>
              <a:t>   </a:t>
            </a:r>
            <a:r>
              <a:rPr lang="ru-RU" b="1" dirty="0" err="1" smtClean="0">
                <a:solidFill>
                  <a:schemeClr val="accent2">
                    <a:lumMod val="50000"/>
                  </a:schemeClr>
                </a:solidFill>
              </a:rPr>
              <a:t>Мельци</a:t>
            </a:r>
            <a:r>
              <a:rPr lang="ru-RU" b="1" dirty="0" smtClean="0">
                <a:solidFill>
                  <a:schemeClr val="accent2">
                    <a:lumMod val="50000"/>
                  </a:schemeClr>
                </a:solidFill>
              </a:rPr>
              <a:t> </a:t>
            </a:r>
            <a:r>
              <a:rPr lang="ru-RU" b="1" dirty="0" err="1" smtClean="0">
                <a:solidFill>
                  <a:schemeClr val="accent2">
                    <a:lumMod val="50000"/>
                  </a:schemeClr>
                </a:solidFill>
              </a:rPr>
              <a:t>Франческо</a:t>
            </a:r>
            <a:r>
              <a:rPr lang="ru-RU" b="1" dirty="0" smtClean="0">
                <a:solidFill>
                  <a:schemeClr val="accent2">
                    <a:lumMod val="50000"/>
                  </a:schemeClr>
                </a:solidFill>
              </a:rPr>
              <a:t>. Флора, 1520.</a:t>
            </a:r>
            <a:endParaRPr lang="ru-RU" b="1" dirty="0">
              <a:solidFill>
                <a:schemeClr val="accent2">
                  <a:lumMod val="50000"/>
                </a:schemeClr>
              </a:solidFill>
            </a:endParaRPr>
          </a:p>
        </p:txBody>
      </p:sp>
      <p:sp>
        <p:nvSpPr>
          <p:cNvPr id="4" name="TextBox 3"/>
          <p:cNvSpPr txBox="1"/>
          <p:nvPr/>
        </p:nvSpPr>
        <p:spPr>
          <a:xfrm>
            <a:off x="4714876" y="1000108"/>
            <a:ext cx="3929090" cy="3693319"/>
          </a:xfrm>
          <a:prstGeom prst="rect">
            <a:avLst/>
          </a:prstGeom>
          <a:noFill/>
        </p:spPr>
        <p:txBody>
          <a:bodyPr wrap="square" rtlCol="0">
            <a:spAutoFit/>
          </a:bodyPr>
          <a:lstStyle/>
          <a:p>
            <a:pPr algn="ctr"/>
            <a:r>
              <a:rPr lang="ru-RU" dirty="0" smtClean="0"/>
              <a:t> </a:t>
            </a:r>
            <a:r>
              <a:rPr lang="ru-RU" dirty="0" smtClean="0">
                <a:solidFill>
                  <a:schemeClr val="tx2">
                    <a:lumMod val="75000"/>
                  </a:schemeClr>
                </a:solidFill>
              </a:rPr>
              <a:t>В честь богини были установлены празднества (с 28 апреля по 3 мая) — </a:t>
            </a:r>
            <a:r>
              <a:rPr lang="ru-RU" dirty="0" err="1" smtClean="0">
                <a:solidFill>
                  <a:schemeClr val="tx2">
                    <a:lumMod val="75000"/>
                  </a:schemeClr>
                </a:solidFill>
              </a:rPr>
              <a:t>Флоралии</a:t>
            </a:r>
            <a:r>
              <a:rPr lang="ru-RU" dirty="0" smtClean="0">
                <a:solidFill>
                  <a:schemeClr val="tx2">
                    <a:lumMod val="75000"/>
                  </a:schemeClr>
                </a:solidFill>
              </a:rPr>
              <a:t>. В эти дни на ее алтарь возлагались цветущие колосья. Все участники празднеств украшали себя и животных цветами, одевались в яркие одежды. Чествование Флоры способствовало, по их мнению, урожаю плодовых и злаковых растений. </a:t>
            </a:r>
          </a:p>
          <a:p>
            <a:pPr algn="ctr"/>
            <a:r>
              <a:rPr lang="ru-RU" dirty="0" smtClean="0">
                <a:solidFill>
                  <a:schemeClr val="tx2">
                    <a:lumMod val="75000"/>
                  </a:schemeClr>
                </a:solidFill>
              </a:rPr>
              <a:t> </a:t>
            </a:r>
          </a:p>
          <a:p>
            <a:pPr algn="ctr"/>
            <a:r>
              <a:rPr lang="ru-RU" dirty="0" smtClean="0">
                <a:solidFill>
                  <a:schemeClr val="tx2">
                    <a:lumMod val="75000"/>
                  </a:schemeClr>
                </a:solidFill>
              </a:rPr>
              <a:t> </a:t>
            </a:r>
            <a:endParaRPr lang="ru-RU" dirty="0">
              <a:solidFill>
                <a:schemeClr val="tx2">
                  <a:lumMod val="75000"/>
                </a:schemeClr>
              </a:solidFill>
            </a:endParaRPr>
          </a:p>
        </p:txBody>
      </p:sp>
      <p:pic>
        <p:nvPicPr>
          <p:cNvPr id="31748" name="Picture 4" descr="@&amp;dcy;&amp;ncy;&amp;iecy;&amp;vcy;&amp;ncy;&amp;icy;&amp;kcy;&amp;icy; - &amp;Bcy;&amp;rcy;&amp;iecy;&amp;dcy;&amp;ncy;&amp;icy; &amp;SHcy;&amp;vcy;&amp;acy;&amp;gcy;&amp;acy;&amp;ncy;&amp;tcy;&amp;a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3570" y="4214818"/>
            <a:ext cx="2214577" cy="2233751"/>
          </a:xfrm>
          <a:prstGeom prst="rect">
            <a:avLst/>
          </a:prstGeom>
          <a:noFill/>
        </p:spPr>
      </p:pic>
      <p:pic>
        <p:nvPicPr>
          <p:cNvPr id="31752" name="Picture 8" descr="http://s11.radikal.ru/i184/1104/cc/916a2329af9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1071546"/>
            <a:ext cx="4071966" cy="506896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071546"/>
            <a:ext cx="4357718" cy="5262979"/>
          </a:xfrm>
          <a:prstGeom prst="rect">
            <a:avLst/>
          </a:prstGeom>
          <a:noFill/>
        </p:spPr>
        <p:txBody>
          <a:bodyPr wrap="square" rtlCol="0">
            <a:spAutoFit/>
          </a:bodyPr>
          <a:lstStyle/>
          <a:p>
            <a:pPr algn="ctr"/>
            <a:r>
              <a:rPr lang="ru-RU" sz="2400" dirty="0" smtClean="0">
                <a:solidFill>
                  <a:schemeClr val="tx2">
                    <a:lumMod val="75000"/>
                  </a:schemeClr>
                </a:solidFill>
              </a:rPr>
              <a:t>Также в дни праздников, посвященных богине Флора, люди украшали цветами и цветочными гирляндами двери своих жилищ. К слову, яркие, красочные наряды были строго-настрого запрещены в обычные будние дни. Так что не сложно себе вообразить, как радовались римлянки этому празднику. Свои волосы они украшали цветочными венками и душистыми травами. </a:t>
            </a:r>
            <a:endParaRPr lang="ru-RU" sz="2400" dirty="0">
              <a:solidFill>
                <a:schemeClr val="tx2">
                  <a:lumMod val="75000"/>
                </a:schemeClr>
              </a:solidFill>
            </a:endParaRPr>
          </a:p>
        </p:txBody>
      </p:sp>
      <p:pic>
        <p:nvPicPr>
          <p:cNvPr id="48132" name="Picture 4" descr="http://img-fotki.yandex.ru/get/6111/97742921.6/0_8903f_c816a377_X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7752" y="3643314"/>
            <a:ext cx="3643338" cy="2914671"/>
          </a:xfrm>
          <a:prstGeom prst="rect">
            <a:avLst/>
          </a:prstGeom>
          <a:noFill/>
        </p:spPr>
      </p:pic>
      <p:pic>
        <p:nvPicPr>
          <p:cNvPr id="48136" name="Picture 8" descr="&amp;Ecy;&amp;kcy;&amp;zcy;&amp;ocy;&amp;tcy;&amp;icy;&amp;chcy;&amp;iecy;&amp;scy;&amp;kcy;&amp;icy;&amp;iecy; &amp;pcy;&amp;rcy;&amp;icy;&amp;mcy;&amp;ucy;&amp;lcy;&amp;ycy; &amp;icy; &amp;scy;&amp;ocy;&amp;chcy;&amp;ncy;&amp;ycy;&amp;iecy; &amp;zcy;&amp;iecy;&amp;lcy;&amp;iecy;&amp;ncy;&amp;ycy;&amp;iecy; &amp;lcy;&amp;ucy;&amp;zhcy;&amp;acy;&amp;jcy;&amp;kcy;&amp;icy; &amp;ncy;&amp;acy; &amp;fcy;&amp;ocy;&amp;tcy;&amp;ocy;&amp;gcy;&amp;rcy;&amp;acy;&amp;fcy;&amp;icy;&amp;yacy;&amp;kh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857232"/>
            <a:ext cx="3643338" cy="262534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mp;Vcy;&amp;iecy;&amp;scy;&amp;ncy;&amp;acy; &amp;icy;&amp;dcy;&amp;iocy;&amp;tcy;! &quot; &amp;Fcy;&amp;ecy;&amp;ncy;&amp;tcy;&amp;iecy;&amp;zcy;&amp;icy;, &amp;fcy;&amp;acy;&amp;ncy;&amp;tcy;&amp;acy;&amp;scy;&amp;tcy;&amp;icy;&amp;kcy;&amp;acy;, &amp;icy;&amp;gcy;&amp;rcy;&amp;ycy;."/>
          <p:cNvPicPr>
            <a:picLocks noChangeAspect="1" noChangeArrowheads="1"/>
          </p:cNvPicPr>
          <p:nvPr/>
        </p:nvPicPr>
        <p:blipFill>
          <a:blip r:embed="rId2"/>
          <a:srcRect/>
          <a:stretch>
            <a:fillRect/>
          </a:stretch>
        </p:blipFill>
        <p:spPr bwMode="auto">
          <a:xfrm>
            <a:off x="428596" y="1428736"/>
            <a:ext cx="3786214" cy="4929222"/>
          </a:xfrm>
          <a:prstGeom prst="rect">
            <a:avLst/>
          </a:prstGeom>
          <a:noFill/>
        </p:spPr>
      </p:pic>
      <p:sp>
        <p:nvSpPr>
          <p:cNvPr id="3" name="TextBox 2"/>
          <p:cNvSpPr txBox="1"/>
          <p:nvPr/>
        </p:nvSpPr>
        <p:spPr>
          <a:xfrm>
            <a:off x="4643438" y="1571612"/>
            <a:ext cx="3857652" cy="4401205"/>
          </a:xfrm>
          <a:prstGeom prst="rect">
            <a:avLst/>
          </a:prstGeom>
          <a:noFill/>
        </p:spPr>
        <p:txBody>
          <a:bodyPr wrap="square" rtlCol="0">
            <a:spAutoFit/>
          </a:bodyPr>
          <a:lstStyle/>
          <a:p>
            <a:pPr algn="ctr"/>
            <a:r>
              <a:rPr lang="ru-RU" sz="2000" dirty="0" smtClean="0">
                <a:solidFill>
                  <a:schemeClr val="tx2">
                    <a:lumMod val="75000"/>
                  </a:schemeClr>
                </a:solidFill>
              </a:rPr>
              <a:t>Когда однажды римский сенат не проявил должного уважения к Флоре, перестали цвести луга и сады, ветер губил цветущие оливы, град уничтожал хлебные колосья, ливень обрушивался на виноградники и сбивал с лоз нежную листву. И лишь когда римляне установили праздник в честь богини – </a:t>
            </a:r>
            <a:r>
              <a:rPr lang="ru-RU" sz="2000" dirty="0" err="1" smtClean="0">
                <a:solidFill>
                  <a:schemeClr val="tx2">
                    <a:lumMod val="75000"/>
                  </a:schemeClr>
                </a:solidFill>
              </a:rPr>
              <a:t>Флоралии</a:t>
            </a:r>
            <a:r>
              <a:rPr lang="ru-RU" sz="2000" dirty="0" smtClean="0">
                <a:solidFill>
                  <a:schemeClr val="tx2">
                    <a:lumMod val="75000"/>
                  </a:schemeClr>
                </a:solidFill>
              </a:rPr>
              <a:t>, Флора вновь обратила свой благосклонный взгляд на Рим, и снова все расцвело. </a:t>
            </a:r>
            <a:endParaRPr lang="ru-RU" sz="2000"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9190" y="1142984"/>
            <a:ext cx="3929090" cy="5262979"/>
          </a:xfrm>
          <a:prstGeom prst="rect">
            <a:avLst/>
          </a:prstGeom>
          <a:noFill/>
        </p:spPr>
        <p:txBody>
          <a:bodyPr wrap="square" rtlCol="0">
            <a:spAutoFit/>
          </a:bodyPr>
          <a:lstStyle/>
          <a:p>
            <a:pPr algn="ctr"/>
            <a:r>
              <a:rPr lang="ru-RU" sz="2400" dirty="0" smtClean="0">
                <a:solidFill>
                  <a:schemeClr val="tx2">
                    <a:lumMod val="75000"/>
                  </a:schemeClr>
                </a:solidFill>
              </a:rPr>
              <a:t>Власть Флоры распространялась и на мир людей, и она стала покровительницей юношества и девичества, в которых цветут ее юные силы. Флора владела и особым цветком, чье прикосновение обеспечивало рождение нового растения, детеныша животного, ребенка или же божества.</a:t>
            </a:r>
            <a:br>
              <a:rPr lang="ru-RU" sz="2400" dirty="0" smtClean="0">
                <a:solidFill>
                  <a:schemeClr val="tx2">
                    <a:lumMod val="75000"/>
                  </a:schemeClr>
                </a:solidFill>
              </a:rPr>
            </a:br>
            <a:endParaRPr lang="ru-RU" sz="2400" dirty="0">
              <a:solidFill>
                <a:schemeClr val="tx2">
                  <a:lumMod val="75000"/>
                </a:schemeClr>
              </a:solidFill>
            </a:endParaRPr>
          </a:p>
        </p:txBody>
      </p:sp>
      <p:pic>
        <p:nvPicPr>
          <p:cNvPr id="34822" name="Picture 6" descr="http://prazdnik-kmv.ru/uploads/gallery/17/koroleva_tsvetov_11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 y="928670"/>
            <a:ext cx="3429024" cy="2571768"/>
          </a:xfrm>
          <a:prstGeom prst="rect">
            <a:avLst/>
          </a:prstGeom>
          <a:noFill/>
        </p:spPr>
      </p:pic>
      <p:pic>
        <p:nvPicPr>
          <p:cNvPr id="34826" name="Picture 10" descr="http://www.instapics.ru/large/201301/880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3714752"/>
            <a:ext cx="4296755" cy="280986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785794"/>
            <a:ext cx="3929090" cy="3046988"/>
          </a:xfrm>
          <a:prstGeom prst="rect">
            <a:avLst/>
          </a:prstGeom>
          <a:noFill/>
        </p:spPr>
        <p:txBody>
          <a:bodyPr wrap="square" rtlCol="0">
            <a:spAutoFit/>
          </a:bodyPr>
          <a:lstStyle/>
          <a:p>
            <a:pPr algn="ctr"/>
            <a:r>
              <a:rPr lang="ru-RU" sz="2400" dirty="0" smtClean="0">
                <a:solidFill>
                  <a:schemeClr val="tx2">
                    <a:lumMod val="75000"/>
                  </a:schemeClr>
                </a:solidFill>
              </a:rPr>
              <a:t>Флора, богиня цветов, вышла замуж за Зефира, бога теплого южного ветра. Она беспечно бродила вместе с ним из страны в страну, разбрасывая щедрой рукой свои дары. </a:t>
            </a:r>
            <a:endParaRPr lang="ru-RU" sz="2400" dirty="0">
              <a:solidFill>
                <a:schemeClr val="tx2">
                  <a:lumMod val="75000"/>
                </a:schemeClr>
              </a:solidFill>
            </a:endParaRPr>
          </a:p>
        </p:txBody>
      </p:sp>
      <p:pic>
        <p:nvPicPr>
          <p:cNvPr id="49154" name="Picture 2" descr="&amp;kcy;&amp;rcy;&amp;ocy;&amp;kcy;&amp;ucy;&amp;scy;&amp;ycy; &amp;tscy;&amp;vcy;&amp;iecy;&amp;tcy;&amp;ycy; &amp;TScy;&amp;vcy;&amp;iecy;&amp;tcy;&amp;ycy; &amp;Bcy;&amp;ucy;&amp;kcy;&amp;iecy;&amp;tcy; 2 vetton 18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3929066"/>
            <a:ext cx="3714776" cy="2660813"/>
          </a:xfrm>
          <a:prstGeom prst="rect">
            <a:avLst/>
          </a:prstGeom>
          <a:noFill/>
        </p:spPr>
      </p:pic>
      <p:pic>
        <p:nvPicPr>
          <p:cNvPr id="49156" name="Picture 4" descr="&amp;Scy;&amp;kcy;&amp;acy;&amp;chcy;&amp;icy;&amp;vcy;&amp;acy;&amp;ncy;&amp;icy;&amp;iecy; &amp;icy;&amp;zcy;&amp;ocy;&amp;bcy;&amp;rcy;&amp;acy;&amp;zhcy;&amp;iecy;&amp;ncy;&amp;icy;&amp;yacy;: &amp;mcy;&amp;acy;&amp;kcy;&amp;rcy;&amp;ocy;, &amp;vcy;&amp;iecy;&amp;scy;&amp;ncy;&amp;acy;, &amp;rcy;&amp;ocy;&amp;scy;&amp;acy; 243572 / &amp;Rcy;&amp;acy;&amp;zcy;&amp;rcy;&amp;iecy;&amp;shcy;&amp;iecy;&amp;ncy;&amp;icy;&amp;iecy;: original / &amp;Rcy;&amp;acy;&amp;zcy;&amp;dcy;&amp;iecy;&amp;lcy;: &amp;TScy;&amp;vcy;&amp;iecy;&amp;tcy;&amp;ycy; / HallPic.r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4" y="1071546"/>
            <a:ext cx="4286280" cy="3287388"/>
          </a:xfrm>
          <a:prstGeom prst="rect">
            <a:avLst/>
          </a:prstGeom>
          <a:noFill/>
        </p:spPr>
      </p:pic>
      <p:sp>
        <p:nvSpPr>
          <p:cNvPr id="5" name="TextBox 4"/>
          <p:cNvSpPr txBox="1"/>
          <p:nvPr/>
        </p:nvSpPr>
        <p:spPr>
          <a:xfrm>
            <a:off x="4929190" y="4500570"/>
            <a:ext cx="3429024" cy="1938992"/>
          </a:xfrm>
          <a:prstGeom prst="rect">
            <a:avLst/>
          </a:prstGeom>
          <a:noFill/>
        </p:spPr>
        <p:txBody>
          <a:bodyPr wrap="square" rtlCol="0">
            <a:spAutoFit/>
          </a:bodyPr>
          <a:lstStyle/>
          <a:p>
            <a:pPr algn="ctr"/>
            <a:r>
              <a:rPr lang="ru-RU" sz="2400" dirty="0" smtClean="0">
                <a:solidFill>
                  <a:schemeClr val="tx2">
                    <a:lumMod val="75000"/>
                  </a:schemeClr>
                </a:solidFill>
              </a:rPr>
              <a:t>Флоре поклонялись в основном юные девушки, которые приносили на ее алтарь цветы и плоды.</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mp;Fcy;&amp;lcy;&amp;ocy;&amp;rcy;&amp;acy; (Barotolomeo Veneto)/4711681_Flora_Barotolomeo_Veneto (570x700, 403K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071546"/>
            <a:ext cx="3929090" cy="5000660"/>
          </a:xfrm>
          <a:prstGeom prst="rect">
            <a:avLst/>
          </a:prstGeom>
          <a:noFill/>
        </p:spPr>
      </p:pic>
      <p:pic>
        <p:nvPicPr>
          <p:cNvPr id="47108" name="Picture 4" descr="&amp;Dcy;&amp;iecy;&amp;vcy;&amp;ucy;&amp;shcy;&amp;kcy;&amp;acy; &amp;vcy; &amp;ocy;&amp;bcy;&amp;rcy;&amp;acy;&amp;zcy;&amp;iecy; &amp;Fcy;&amp;lcy;&amp;ocy;&amp;rcy;&amp;ycy; (&amp;Kcy;. &amp;Mcy;&amp;acy;&amp;kcy;&amp;ocy;&amp;vcy;&amp;scy;&amp;kcy;&amp;icy;&amp;jcy;)/4711681_Devyshka_v_obraze_Flori_K__Makovskii (437x550, 212K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1071546"/>
            <a:ext cx="3929090" cy="5034989"/>
          </a:xfrm>
          <a:prstGeom prst="rect">
            <a:avLst/>
          </a:prstGeom>
          <a:noFill/>
        </p:spPr>
      </p:pic>
      <p:sp>
        <p:nvSpPr>
          <p:cNvPr id="4" name="TextBox 3"/>
          <p:cNvSpPr txBox="1"/>
          <p:nvPr/>
        </p:nvSpPr>
        <p:spPr>
          <a:xfrm>
            <a:off x="285720" y="6286521"/>
            <a:ext cx="3643338" cy="369332"/>
          </a:xfrm>
          <a:prstGeom prst="rect">
            <a:avLst/>
          </a:prstGeom>
          <a:noFill/>
        </p:spPr>
        <p:txBody>
          <a:bodyPr wrap="square" rtlCol="0">
            <a:spAutoFit/>
          </a:bodyPr>
          <a:lstStyle/>
          <a:p>
            <a:pPr algn="ctr"/>
            <a:r>
              <a:rPr lang="ru-RU" b="1" dirty="0" smtClean="0">
                <a:solidFill>
                  <a:schemeClr val="accent2">
                    <a:lumMod val="50000"/>
                  </a:schemeClr>
                </a:solidFill>
              </a:rPr>
              <a:t>       </a:t>
            </a:r>
            <a:r>
              <a:rPr lang="ru-RU" b="1" dirty="0" err="1" smtClean="0">
                <a:solidFill>
                  <a:schemeClr val="accent2">
                    <a:lumMod val="50000"/>
                  </a:schemeClr>
                </a:solidFill>
              </a:rPr>
              <a:t>Бартоломео</a:t>
            </a:r>
            <a:r>
              <a:rPr lang="ru-RU" b="1" dirty="0" smtClean="0">
                <a:solidFill>
                  <a:schemeClr val="accent2">
                    <a:lumMod val="50000"/>
                  </a:schemeClr>
                </a:solidFill>
              </a:rPr>
              <a:t> </a:t>
            </a:r>
            <a:r>
              <a:rPr lang="ru-RU" b="1" dirty="0" err="1" smtClean="0">
                <a:solidFill>
                  <a:schemeClr val="accent2">
                    <a:lumMod val="50000"/>
                  </a:schemeClr>
                </a:solidFill>
              </a:rPr>
              <a:t>Венето</a:t>
            </a:r>
            <a:r>
              <a:rPr lang="ru-RU" b="1" dirty="0" smtClean="0">
                <a:solidFill>
                  <a:schemeClr val="accent2">
                    <a:lumMod val="50000"/>
                  </a:schemeClr>
                </a:solidFill>
              </a:rPr>
              <a:t>. Флора.</a:t>
            </a:r>
            <a:endParaRPr lang="ru-RU" b="1" dirty="0">
              <a:solidFill>
                <a:schemeClr val="accent2">
                  <a:lumMod val="50000"/>
                </a:schemeClr>
              </a:solidFill>
            </a:endParaRPr>
          </a:p>
        </p:txBody>
      </p:sp>
      <p:sp>
        <p:nvSpPr>
          <p:cNvPr id="5" name="TextBox 4"/>
          <p:cNvSpPr txBox="1"/>
          <p:nvPr/>
        </p:nvSpPr>
        <p:spPr>
          <a:xfrm>
            <a:off x="4286248" y="6286520"/>
            <a:ext cx="4714908" cy="369332"/>
          </a:xfrm>
          <a:prstGeom prst="rect">
            <a:avLst/>
          </a:prstGeom>
          <a:noFill/>
        </p:spPr>
        <p:txBody>
          <a:bodyPr wrap="square" rtlCol="0">
            <a:spAutoFit/>
          </a:bodyPr>
          <a:lstStyle/>
          <a:p>
            <a:pPr algn="ctr"/>
            <a:r>
              <a:rPr lang="ru-RU" b="1" dirty="0" smtClean="0">
                <a:solidFill>
                  <a:schemeClr val="accent2">
                    <a:lumMod val="50000"/>
                  </a:schemeClr>
                </a:solidFill>
              </a:rPr>
              <a:t>К. Маковский. Девушка в образе Флоры.</a:t>
            </a:r>
            <a:endParaRPr lang="ru-RU" b="1" dirty="0">
              <a:solidFill>
                <a:schemeClr val="accent2">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203</TotalTime>
  <Words>761</Words>
  <Application>Microsoft Office PowerPoint</Application>
  <PresentationFormat>Экран (4:3)</PresentationFormat>
  <Paragraphs>42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Мария</dc:creator>
  <cp:lastModifiedBy>История</cp:lastModifiedBy>
  <cp:revision>22</cp:revision>
  <dcterms:created xsi:type="dcterms:W3CDTF">2015-02-24T17:44:08Z</dcterms:created>
  <dcterms:modified xsi:type="dcterms:W3CDTF">2015-03-02T08:41:15Z</dcterms:modified>
</cp:coreProperties>
</file>