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85" r:id="rId22"/>
    <p:sldId id="286" r:id="rId23"/>
    <p:sldId id="277" r:id="rId24"/>
    <p:sldId id="278" r:id="rId25"/>
    <p:sldId id="279" r:id="rId26"/>
    <p:sldId id="280" r:id="rId27"/>
    <p:sldId id="281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Relationship Id="rId9" Type="http://schemas.openxmlformats.org/officeDocument/2006/relationships/image" Target="../media/image7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7" Type="http://schemas.openxmlformats.org/officeDocument/2006/relationships/image" Target="../media/image85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7" Type="http://schemas.openxmlformats.org/officeDocument/2006/relationships/image" Target="../media/image91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2.jpeg"/><Relationship Id="rId4" Type="http://schemas.openxmlformats.org/officeDocument/2006/relationships/image" Target="../media/image10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6.jpeg"/><Relationship Id="rId4" Type="http://schemas.openxmlformats.org/officeDocument/2006/relationships/image" Target="../media/image10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0.jpeg"/><Relationship Id="rId4" Type="http://schemas.openxmlformats.org/officeDocument/2006/relationships/image" Target="../media/image10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jpeg"/><Relationship Id="rId5" Type="http://schemas.openxmlformats.org/officeDocument/2006/relationships/image" Target="../media/image114.jpeg"/><Relationship Id="rId4" Type="http://schemas.openxmlformats.org/officeDocument/2006/relationships/image" Target="../media/image11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57166"/>
            <a:ext cx="7000892" cy="2195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     </a:t>
            </a:r>
            <a:r>
              <a:rPr lang="ru-RU" sz="66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Виды</a:t>
            </a:r>
          </a:p>
          <a:p>
            <a:r>
              <a:rPr lang="ru-RU" sz="66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скульптуры</a:t>
            </a:r>
            <a:endParaRPr lang="ru-RU" sz="6600" b="1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17410" name="Picture 2" descr="Portrait Sculptures by Philippe Farau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642918"/>
            <a:ext cx="4305300" cy="557216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7158" y="5143512"/>
            <a:ext cx="4000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Calibri" pitchFamily="34" charset="0"/>
              </a:rPr>
              <a:t>Учитель ИЗО и МХК Смирнова Л.В.</a:t>
            </a:r>
            <a:endParaRPr lang="ru-RU" sz="3600" dirty="0">
              <a:latin typeface="Calibri" pitchFamily="34" charset="0"/>
            </a:endParaRPr>
          </a:p>
        </p:txBody>
      </p:sp>
      <p:pic>
        <p:nvPicPr>
          <p:cNvPr id="17414" name="Picture 6" descr="Dead doll ** - &amp;Bcy;&amp;lcy;&amp;ocy;&amp;gcy; - &amp;Pcy;&amp;rcy;&amp;icy;&amp;vcy;&amp;iecy;&amp;tcy;.&amp;rcy;&amp;ucy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2405022"/>
            <a:ext cx="2786082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720" y="214290"/>
            <a:ext cx="8643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3. Контррельеф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 (от лат.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contra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 - против и рельеф) -  вид углубленного рельефа, представляющий собою как бы негатив барельефа. П</a:t>
            </a:r>
            <a:r>
              <a:rPr lang="ru-RU" dirty="0" smtClean="0">
                <a:latin typeface="Calibri" pitchFamily="34" charset="0"/>
              </a:rPr>
              <a:t>олучается от механического оттиска обычного рельефа в мягком материале (глина, воск) или при снятии с рельефа гипсовой формы.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Был известен еще искусству Древнего мира.</a:t>
            </a:r>
            <a:endParaRPr lang="ru-RU" dirty="0">
              <a:solidFill>
                <a:schemeClr val="bg2">
                  <a:lumMod val="10000"/>
                </a:schemeClr>
              </a:solidFill>
              <a:latin typeface="Calibri" pitchFamily="34" charset="0"/>
            </a:endParaRPr>
          </a:p>
        </p:txBody>
      </p:sp>
      <p:pic>
        <p:nvPicPr>
          <p:cNvPr id="22534" name="Picture 6" descr="&amp;SHcy;&amp;tcy;&amp;acy;&amp;mcy;&amp;pcy;&amp;ycy; &amp;vcy; &amp;kcy;&amp;ucy;&amp;lcy;&amp;icy;&amp;ncy;&amp;acy;&amp;rcy;&amp;icy;&amp;icy; - &amp;pcy;&amp;rcy;&amp;yacy;&amp;ncy;&amp;icy;&amp;chcy;&amp;ncy;&amp;ycy;&amp;iecy; &amp;dcy;&amp;ocy;&amp;scy;&amp;kcy;&amp;icy;. &amp;Ocy; &amp;SHcy;&amp;tcy;&amp;acy;&amp;mcy;&amp;pcy;&amp;icy;&amp;ncy;&amp;gcy;&amp;iecy; &amp;Icy;&amp;ncy;&amp;tcy;&amp;iecy;&amp;rcy;&amp;ncy;&amp;iecy;&amp;tcy;-&amp;mcy;…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571612"/>
            <a:ext cx="3647844" cy="4929198"/>
          </a:xfrm>
          <a:prstGeom prst="rect">
            <a:avLst/>
          </a:prstGeom>
          <a:noFill/>
        </p:spPr>
      </p:pic>
      <p:pic>
        <p:nvPicPr>
          <p:cNvPr id="22536" name="Picture 8" descr="&amp;SHcy;&amp;tcy;&amp;acy;&amp;mcy;&amp;pcy;&amp;ycy; &amp;vcy; &amp;kcy;&amp;ucy;&amp;lcy;&amp;icy;&amp;ncy;&amp;acy;&amp;rcy;&amp;icy;&amp;icy; - &amp;pcy;&amp;rcy;&amp;yacy;&amp;ncy;&amp;icy;&amp;chcy;&amp;ncy;&amp;ycy;&amp;iecy; &amp;dcy;&amp;ocy;&amp;scy;&amp;kcy;&amp;icy;. &amp;Ocy; &amp;SHcy;&amp;tcy;&amp;acy;&amp;mcy;&amp;pcy;&amp;icy;&amp;ncy;&amp;gcy;&amp;iecy; &amp;Icy;&amp;ncy;&amp;tcy;&amp;iecy;&amp;rcy;&amp;ncy;&amp;iecy;&amp;tcy;-&amp;mcy;&amp;acy;&amp;gcy;&amp;acy;&amp;zcy;&amp;icy;&amp;ncy; &quot;&amp;Tcy;&amp;vcy;&amp;ocy;&amp;yacy; &amp;lcy;&amp;icy;&amp;chcy;&amp;ncy;&amp;acy;&amp;yacy; &amp;pcy;&amp;iecy;&amp;chcy;&amp;acy;&amp;tcy;&amp;softcy;&quot;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571612"/>
            <a:ext cx="4714875" cy="4876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142852"/>
            <a:ext cx="78581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Монументальная скульптура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(памятники, монументы) – скульптура, связанная с архитектурной  средой. Отличается значительностью идей, высокой степенью обобщения, крупными размерами. 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Calibri" pitchFamily="34" charset="0"/>
            </a:endParaRPr>
          </a:p>
        </p:txBody>
      </p:sp>
      <p:pic>
        <p:nvPicPr>
          <p:cNvPr id="21506" name="Picture 2" descr="&amp;Ocy;&amp;tcy;&amp;tcy;&amp;acy;&amp;vcy;&amp;acy; TerritorioScuola Enhanced Wiki Alfa &amp;Rcy;&amp;acy;&amp;scy;&amp;shcy;&amp;icy;&amp;rcy;&amp;iecy;&amp;ncy;&amp;ncy;&amp;ycy;&amp;jcy; &amp;Rcy;&amp;ucy;&amp;scy;&amp;scy;&amp;kcy;&amp;ocy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285860"/>
            <a:ext cx="2500330" cy="1875248"/>
          </a:xfrm>
          <a:prstGeom prst="rect">
            <a:avLst/>
          </a:prstGeom>
          <a:noFill/>
        </p:spPr>
      </p:pic>
      <p:pic>
        <p:nvPicPr>
          <p:cNvPr id="21508" name="Picture 4" descr="&amp;Scy;&amp;kcy;&amp;ucy;&amp;lcy;&amp;softcy;&amp;pcy;&amp;tcy;&amp;ucy;&amp;rcy;&amp;ncy;&amp;ycy;&amp;iecy; &amp;kcy;&amp;ocy;&amp;mcy;&amp;pcy;&amp;ocy;&amp;zcy;&amp;icy;&amp;tscy;&amp;icy;&amp;icy;. &amp;Mcy;&amp;ocy;&amp;ncy;&amp;ucy;&amp;mcy;&amp;iecy;&amp;ncy;&amp;tcy;&amp;acy;&amp;lcy;&amp;softcy;&amp;ncy;&amp;acy;&amp;yacy; &amp;scy;&amp;kcy;&amp;ucy;&amp;lcy;&amp;softcy;&amp;pcy;&amp;tcy;&amp;ucy;&amp;rcy;&amp;acy;. &amp;Bcy;&amp;acy;&amp;rcy;&amp;iecy;&amp;lcy;&amp;softcy;&amp;iecy;&amp;fcy;&amp;ycy;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19" y="3357562"/>
            <a:ext cx="2411303" cy="3291916"/>
          </a:xfrm>
          <a:prstGeom prst="rect">
            <a:avLst/>
          </a:prstGeom>
          <a:noFill/>
        </p:spPr>
      </p:pic>
      <p:pic>
        <p:nvPicPr>
          <p:cNvPr id="21510" name="Picture 6" descr="&amp;Gcy;&amp;ocy;&amp;scy;&amp;ucy;&amp;dcy;&amp;acy;&amp;rcy;&amp;scy;&amp;tcy;&amp;vcy;&amp;iecy;&amp;ncy;&amp;ncy;&amp;ycy;&amp;jcy; &amp;mcy;&amp;ucy;&amp;zcy;&amp;iecy;&amp;jcy; &amp;gcy;&amp;ocy;&amp;rcy;&amp;ocy;&amp;dcy;&amp;scy;&amp;kcy;&amp;ocy;&amp;jcy; &amp;scy;&amp;kcy;&amp;ucy;&amp;lcy;&amp;softcy;&amp;pcy;&amp;tcy;&amp;ucy;&amp;rcy;&amp;y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1571612"/>
            <a:ext cx="3143272" cy="485778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21512" name="Picture 8" descr="&amp;Pcy;&amp;acy;&amp;mcy;&amp;yacy;&amp;tcy;&amp;ncy;&amp;icy;&amp;kcy; &amp;gcy;&amp;iecy;&amp;ncy;&amp;iecy;&amp;rcy;&amp;acy;&amp;lcy;&amp;ucy; &amp;Scy;&amp;kcy;&amp;ocy;&amp;bcy;&amp;iecy;&amp;lcy;&amp;iecy;&amp;vcy;&amp;ucy; &amp;ocy;&amp;tcy;&amp;kcy;&amp;rcy;&amp;ycy;&amp;lcy;&amp;icy; &amp;vcy; &amp;Mcy;&amp;ocy;&amp;scy;&amp;kcy;&amp;vcy;&amp;iecy;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926" y="1309577"/>
            <a:ext cx="2643206" cy="1715370"/>
          </a:xfrm>
          <a:prstGeom prst="rect">
            <a:avLst/>
          </a:prstGeom>
          <a:noFill/>
        </p:spPr>
      </p:pic>
      <p:pic>
        <p:nvPicPr>
          <p:cNvPr id="21514" name="Picture 10" descr="&amp;Vcy; &amp;Pcy;&amp;iecy;&amp;tcy;&amp;iecy;&amp;rcy;&amp;bcy;&amp;ucy;&amp;rcy;&amp;gcy;&amp;iecy; &amp;vcy;&amp;acy;&amp;ncy;&amp;dcy;&amp;acy;&amp;lcy;&amp;ycy; &amp;pcy;&amp;ocy;&amp;kcy;&amp;ucy;&amp;scy;&amp;icy;&amp;lcy;&amp;icy;&amp;scy;&amp;softcy; &amp;ncy;&amp;acy; &amp;IEcy;&amp;kcy;&amp;acy;&amp;tcy;&amp;iecy;&amp;rcy;&amp;icy;&amp;ncy;&amp;ucy; II &amp;icy; &amp;kcy;&amp;ncy;&amp;yacy;&amp;gcy;&amp;icy;&amp;ncy;&amp;yucy; &amp;Dcy;&amp;acy;&amp;shcy;&amp;kcy;&amp;ocy;&amp;vcy;&amp;ucy; &quot; MR7.ru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926" y="3214686"/>
            <a:ext cx="2606954" cy="3453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57224" y="428604"/>
            <a:ext cx="7572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Монументально-декоративная скульптура включает все виды убранства архитектурных сооружений и комплексов (атланты, кариатиды, фризы, фонтанная, садово-парковая скульптура).</a:t>
            </a: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5607" name="Picture 7" descr="&amp;Pcy;&amp;acy;&amp;mcy;&amp;yacy;&amp;tcy;&amp;ncy;&amp;icy;&amp;kcy;&amp;icy; &amp;bcy;&amp;iecy;&amp;rcy;&amp;iecy;&amp;mcy;&amp;iecy;&amp;ncy;&amp;ncy;&amp;ycy;&amp;mcy; &amp;zhcy;&amp;iecy;&amp;ncy;&amp;shchcy;&amp;icy;&amp;ncy;&amp;acy;&amp;mcy;. &amp;Pcy;&amp;acy;&amp;mcy;&amp;yacy;&amp;tcy;&amp;ncy;&amp;icy;&amp;kcy;&amp;icy; &amp;mcy;&amp;lcy;&amp;acy;&amp;dcy;&amp;iecy;&amp;ncy;&amp;tscy;&amp;acy;&amp;mcy;. &amp;Pcy;&amp;acy;&amp;mcy;&amp;yacy;&amp;tcy;&amp;ncy;&amp;icy;&amp;kcy;&amp;icy; &amp;ncy;&amp;iecy; &amp;rcy;&amp;ocy;&amp;zhcy;&amp;dcy;&amp;iecy;&amp;ncy;&amp;ncy;&amp;ycy;&amp;mcy; &amp;dcy;&amp;iecy;&amp;tcy;&amp;yacy;&amp;mcy;. - &amp;Scy;&amp;kcy;&amp;ucy;&amp;lcy;&amp;softcy;&amp;pcy;&amp;tcy;&amp;ucy;&amp;rcy;&amp;acy; - &amp;Icy;&amp;zcy;&amp;ocy;&amp;bcy;&amp;rcy;&amp;acy;&amp;zcy;&amp;icy;&amp;tcy;&amp;iecy;&amp;lcy;&amp;softcy;&amp;ncy;&amp;ocy;&amp;iecy; &amp;icy;&amp;scy;&amp;kcy;&amp;ucy;&amp;scy;&amp;scy;&amp;tcy;&amp;vcy;&amp;ocy; - &amp;Kcy;&amp;acy;&amp;tcy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1571612"/>
            <a:ext cx="3857652" cy="484224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25609" name="Picture 9" descr="&amp;ZHcy;&amp;icy;&amp;tcy;&amp;icy;&amp;yacy; &amp;scy;&amp;vcy;&amp;yacy;&amp;tcy;&amp;ycy;&amp;khcy; - &amp;Fcy;&amp;ocy;&amp;rcy;&amp;ucy;&amp;mcy; &amp;Kcy;&amp;acy;&amp;tcy;&amp;iecy;&amp;khcy;&amp;icy;&amp;zcy;&amp;icy;&amp;scy;.&amp;rcy;&amp;ucy; - &amp;Scy;&amp;tcy;&amp;rcy;&amp;acy;&amp;ncy;&amp;icy;&amp;tscy;&amp;acy; 2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571612"/>
            <a:ext cx="3786214" cy="485778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14290"/>
            <a:ext cx="7715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Атлант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 - мужская статуя в полный рост, архитектурная деталь, заменяющая колонну, пилястр, кронштейн по древнегреческому мифу о титане, держащем на плечах небесный свод.</a:t>
            </a:r>
            <a:endParaRPr lang="ru-RU" dirty="0">
              <a:solidFill>
                <a:schemeClr val="bg2">
                  <a:lumMod val="10000"/>
                </a:schemeClr>
              </a:solidFill>
              <a:latin typeface="Calibri" pitchFamily="34" charset="0"/>
            </a:endParaRPr>
          </a:p>
        </p:txBody>
      </p:sp>
      <p:pic>
        <p:nvPicPr>
          <p:cNvPr id="26628" name="Picture 4" descr="&amp;Pcy;&amp;rcy;&amp;ocy;&amp;scy;&amp;mcy;&amp;ocy;&amp;tcy;&amp;rcy; &amp;icy;&amp;zcy;&amp;ocy;&amp;bcy;&amp;rcy;&amp;acy;&amp;zhcy;&amp;iecy;&amp;ncy;&amp;icy;&amp;yacy; 1264533 &amp;Scy;&amp;iecy;&amp;rcy;&amp;vcy;&amp;icy;&amp;scy; &amp;pcy;&amp;ucy;&amp;bcy;&amp;lcy;&amp;icy;&amp;kcy;&amp;acy;&amp;tscy;&amp;icy;&amp;icy; &amp;icy; &amp;khcy;&amp;rcy;&amp;acy;&amp;ncy;&amp;iecy;&amp;ncy;&amp;icy;&amp;yacy; &amp;icy;&amp;zcy;&amp;ocy;&amp;bcy;&amp;rcy;&amp;acy;&amp;zhcy;&amp;iecy;&amp;ncy;&amp;icy;&amp;jcy; : &amp;khcy;&amp;ocy;&amp;scy;&amp;tcy;&amp;icy;&amp;ncy;&amp;gcy; &amp;kcy;&amp;acy;&amp;rcy;&amp;tcy;&amp;icy;&amp;ncy;&amp;ocy;&amp;kcy; : &amp;rcy;&amp;acy;&amp;zcy;&amp;mcy;&amp;iecy;&amp;shchcy;&amp;iecy;&amp;ncy;&amp;icy;&amp;iecy; &amp;fcy;&amp;ocy;&amp;tcy;&amp;ocy;&amp;kcy; : &amp;mcy;&amp;iecy;&amp;scy;&amp;tcy;&amp;ocy; &amp;dcy;&amp;lcy;&amp;yacy; &amp;fcy;&amp;ocy;&amp;tcy;&amp;ocy;&amp;gcy;&amp;rcy;&amp;acy;&amp;f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14422"/>
            <a:ext cx="3571900" cy="5372370"/>
          </a:xfrm>
          <a:prstGeom prst="rect">
            <a:avLst/>
          </a:prstGeom>
          <a:noFill/>
        </p:spPr>
      </p:pic>
      <p:pic>
        <p:nvPicPr>
          <p:cNvPr id="26630" name="Picture 6" descr="&amp;Scy;&amp;Icy;&amp;Lcy;&amp;Acy; &amp;Mcy;&amp;Ycy;&amp;Scy;&amp;Lcy;&amp;Icy; - &amp;Dcy;&amp;Ocy;&amp;Bcy;&amp;Ycy;&amp;Vcy;&amp;Acy;&amp;IEcy;&amp;Mcy;&amp;Ycy;&amp;Jcy; &amp;Icy;&amp;Zcy; &amp;Lcy;&amp;YUcy;&amp;Dcy;&amp;IEcy;&amp;Jcy; &amp;Rcy;&amp;IEcy;&amp;Scy;&amp;Ucy;&amp;Rcy;&amp;Scy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0" y="3786190"/>
            <a:ext cx="3357586" cy="2786082"/>
          </a:xfrm>
          <a:prstGeom prst="rect">
            <a:avLst/>
          </a:prstGeom>
          <a:noFill/>
        </p:spPr>
      </p:pic>
      <p:pic>
        <p:nvPicPr>
          <p:cNvPr id="26632" name="Picture 8" descr="&amp;Zcy;&amp;acy;&amp;gcy;&amp;acy;&amp;dcy;&amp;kcy;&amp;icy; &amp;dcy;&amp;rcy;&amp;iecy;&amp;vcy;&amp;ncy;&amp;icy;&amp;khcy; &amp;kcy;&amp;ucy;&amp;lcy;&amp;softcy;&amp;tcy;&amp;ucy;&amp;rcy; &amp;Scy;&amp;tcy;&amp;rcy;&amp;acy;&amp;ncy;&amp;icy;&amp;tscy;&amp;acy; 1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1214422"/>
            <a:ext cx="3286148" cy="23931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142852"/>
            <a:ext cx="7072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Кариатида</a:t>
            </a:r>
            <a:r>
              <a:rPr lang="ru-RU" sz="2000" dirty="0" smtClean="0">
                <a:latin typeface="Calibri" pitchFamily="34" charset="0"/>
              </a:rPr>
              <a:t> - колонна, опора в здании в виде женской фигуры.</a:t>
            </a:r>
            <a:endParaRPr lang="ru-RU" sz="2000" dirty="0">
              <a:latin typeface="Calibri" pitchFamily="34" charset="0"/>
            </a:endParaRPr>
          </a:p>
        </p:txBody>
      </p:sp>
      <p:pic>
        <p:nvPicPr>
          <p:cNvPr id="30722" name="Picture 2" descr="&amp;Ocy;&amp;tcy;&amp;chcy;&amp;iocy;&amp;tcy; &amp;ncy;&amp;ocy;&amp;mcy;&amp;iecy;&amp;rcy; 3, &amp;zcy;&amp;acy;&amp;pcy;&amp;ocy;&amp;zcy;&amp;dcy;&amp;acy;&amp;vcy;&amp;shcy;&amp;icy;&amp;jcy;: &amp;Kcy;&amp;ucy;&amp;lcy;&amp;softcy;&amp;tcy;&amp;ucy;&amp;rcy;-&amp;Mcy;&amp;ucy;&amp;lcy;&amp;softcy;&amp;tcy;&amp;ucy;&amp;rcy; &amp;pcy;&amp;ucy;&amp;tcy;&amp;iecy;&amp;shcy;&amp;iecy;&amp;scy;&amp;tcy;&amp;vcy;&amp;icy;&amp;iecy;: &amp;Gcy;&amp;rcy;&amp;ucy;…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3429000"/>
            <a:ext cx="4286233" cy="3214675"/>
          </a:xfrm>
          <a:prstGeom prst="rect">
            <a:avLst/>
          </a:prstGeom>
          <a:noFill/>
        </p:spPr>
      </p:pic>
      <p:sp>
        <p:nvSpPr>
          <p:cNvPr id="30724" name="AutoShape 4" descr="&amp;Pcy;&amp;ocy;&amp;rcy;&amp;tcy;&amp;rcy;&amp;iecy;&amp;tcy; &amp;kcy;&amp;ncy;&amp;yacy;&amp;gcy;&amp;icy;&amp;ncy;&amp;icy; &amp;Kcy;&amp;scy;&amp;iecy;&amp;ncy;&amp;icy;&amp;icy; &amp;YUcy;&amp;scy;&amp;ucy;&amp;pcy;&amp;ocy;&amp;vcy;&amp;ocy;&amp;jcy;-&amp;Scy;&amp;fcy;&amp;icy;&amp;rcy;&amp;icy;. &amp;YUcy;&amp;scy;&amp;ucy;&amp;pcy;&amp;ocy;&amp;vcy;&amp;scy;&amp;kcy;&amp;icy;&amp;jcy; &amp;dcy;&amp;vcy;&amp;ocy;&amp;rcy;&amp;iecy;&amp;tscy;. &amp;Fcy;&amp;ocy;&amp;tcy;&amp;ocy; &amp;Scy;&amp;acy;&amp;ncy;&amp;kcy;&amp;tcy;-&amp;Pcy;&amp;iecy;&amp;tcy;&amp;iecy;&amp;rcy;&amp;bcy;&amp;ucy;&amp;rcy;&amp;gcy;&amp;acy; &amp;icy; &amp;pcy;&amp;rcy;&amp;icy;&amp;gcy;&amp;ocy;&amp;rcy;&amp;ocy;&amp;dcy;&amp;ocy;&amp;v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&amp;Pcy;&amp;ocy;&amp;rcy;&amp;tcy;&amp;rcy;&amp;iecy;&amp;tcy; &amp;kcy;&amp;ncy;&amp;yacy;&amp;gcy;&amp;icy;&amp;ncy;&amp;icy; &amp;Kcy;&amp;scy;&amp;iecy;&amp;ncy;&amp;icy;&amp;icy; &amp;YUcy;&amp;scy;&amp;ucy;&amp;pcy;&amp;ocy;&amp;vcy;&amp;ocy;&amp;jcy;-&amp;Scy;&amp;fcy;&amp;icy;&amp;rcy;&amp;icy;. &amp;YUcy;&amp;scy;&amp;ucy;&amp;pcy;&amp;ocy;&amp;vcy;&amp;scy;&amp;kcy;&amp;icy;&amp;jcy; &amp;dcy;&amp;vcy;&amp;ocy;&amp;rcy;&amp;iecy;&amp;tscy;. &amp;Fcy;&amp;ocy;&amp;tcy;&amp;ocy; &amp;Scy;&amp;acy;&amp;ncy;&amp;kcy;&amp;tcy;-&amp;Pcy;&amp;iecy;&amp;tcy;&amp;iecy;&amp;rcy;&amp;bcy;&amp;ucy;&amp;rcy;&amp;gcy;&amp;acy; &amp;icy; &amp;pcy;&amp;rcy;&amp;icy;&amp;gcy;&amp;ocy;&amp;rcy;&amp;ocy;&amp;dcy;&amp;ocy;&amp;v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&amp;Pcy;&amp;ocy;&amp;rcy;&amp;tcy;&amp;rcy;&amp;iecy;&amp;tcy; &amp;kcy;&amp;ncy;&amp;yacy;&amp;gcy;&amp;icy;&amp;ncy;&amp;icy; &amp;Kcy;&amp;scy;&amp;iecy;&amp;ncy;&amp;icy;&amp;icy; &amp;YUcy;&amp;scy;&amp;ucy;&amp;pcy;&amp;ocy;&amp;vcy;&amp;ocy;&amp;jcy;-&amp;Scy;&amp;fcy;&amp;icy;&amp;rcy;&amp;icy;. &amp;YUcy;&amp;scy;&amp;ucy;&amp;pcy;&amp;ocy;&amp;vcy;&amp;scy;&amp;kcy;&amp;icy;&amp;jcy; &amp;dcy;&amp;vcy;&amp;ocy;&amp;rcy;&amp;iecy;&amp;tscy;. &amp;Fcy;&amp;ocy;&amp;tcy;&amp;ocy; &amp;Scy;&amp;acy;&amp;ncy;&amp;kcy;&amp;tcy;-&amp;Pcy;&amp;iecy;&amp;tcy;&amp;iecy;&amp;rcy;&amp;bcy;&amp;ucy;&amp;rcy;&amp;gcy;&amp;acy; &amp;icy; &amp;pcy;&amp;rcy;&amp;icy;&amp;gcy;&amp;ocy;&amp;rcy;&amp;ocy;&amp;dcy;&amp;ocy;&amp;v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30" name="Picture 10" descr="&amp;Pcy;&amp;ocy;&amp;rcy;&amp;tcy;&amp;rcy;&amp;iecy;&amp;tcy; &amp;kcy;&amp;ncy;&amp;yacy;&amp;gcy;&amp;icy;&amp;ncy;&amp;icy; &amp;Kcy;&amp;scy;&amp;iecy;&amp;ncy;&amp;icy;&amp;icy; &amp;YUcy;&amp;scy;&amp;ucy;&amp;pcy;&amp;ocy;&amp;vcy;&amp;ocy;&amp;jcy;-&amp;Scy;&amp;fcy;&amp;icy;&amp;rcy;&amp;icy;. &amp;YUcy;&amp;scy;&amp;ucy;&amp;pcy;&amp;ocy;&amp;vcy;&amp;scy;&amp;kcy;&amp;icy;&amp;jcy; &amp;dcy;&amp;vcy;&amp;ocy;&amp;rcy;&amp;iecy;&amp;tscy;. &amp;Fcy;&amp;ocy;&amp;tcy;&amp;ocy; &amp;Scy;&amp;acy;&amp;ncy;&amp;kcy;&amp;tcy;-&amp;Pcy;&amp;iecy;&amp;tcy;&amp;iecy;&amp;rcy;&amp;bcy;&amp;ucy;&amp;rcy;&amp;gcy;&amp;acy; &amp;icy; &amp;pcy;&amp;rcy;&amp;icy;&amp;gcy;&amp;ocy;&amp;rcy;&amp;ocy;&amp;dcy;&amp;ocy;&amp;vcy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16" y="3429000"/>
            <a:ext cx="2168938" cy="3214710"/>
          </a:xfrm>
          <a:prstGeom prst="rect">
            <a:avLst/>
          </a:prstGeom>
          <a:noFill/>
        </p:spPr>
      </p:pic>
      <p:pic>
        <p:nvPicPr>
          <p:cNvPr id="30732" name="Picture 12" descr="&amp;Pcy;&amp;rcy;&amp;ocy;&amp;scy;&amp;mcy;&amp;ocy;&amp;tcy;&amp;rcy; &amp;tcy;&amp;iecy;&amp;mcy;&amp;ycy; - &amp;Scy;&amp;vcy;&amp;ocy;&amp;bcy;&amp;ocy;&amp;dcy;&amp;ncy;&amp;ycy;&amp;iecy; &amp;acy;&amp;scy;&amp;scy;&amp;ocy;&amp;tscy;&amp;icy;&amp;acy;&amp;tscy;&amp;icy;&amp;icy; - &amp;Scy;&amp;iecy;&amp;rcy;&amp;iecy;&amp;bcy;&amp;rcy;&amp;yacy;&amp;ncy;&amp;ycy;&amp;iecy; &amp;ncy;&amp;icy;&amp;tcy;&amp;icy;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1" y="3429000"/>
            <a:ext cx="2143139" cy="3178992"/>
          </a:xfrm>
          <a:prstGeom prst="rect">
            <a:avLst/>
          </a:prstGeom>
          <a:noFill/>
        </p:spPr>
      </p:pic>
      <p:pic>
        <p:nvPicPr>
          <p:cNvPr id="30734" name="Picture 14" descr="&amp;Vcy;&amp;ocy;&amp;rcy;&amp;ocy;&amp;tcy;&amp;icy;&amp;lcy;&amp;acy;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4490" y="714356"/>
            <a:ext cx="3616665" cy="2610957"/>
          </a:xfrm>
          <a:prstGeom prst="rect">
            <a:avLst/>
          </a:prstGeom>
          <a:noFill/>
        </p:spPr>
      </p:pic>
      <p:pic>
        <p:nvPicPr>
          <p:cNvPr id="30736" name="Picture 16" descr="&amp;Fcy;&amp;ocy;&amp;tcy;&amp;ocy;&amp;zcy;&amp;acy;&amp;gcy;&amp;acy;&amp;dcy;&amp;kcy;&amp;icy; &amp;Scy;&amp;acy;&amp;ncy;&amp;kcy;&amp;tcy;-&amp;Pcy;&amp;iecy;&amp;tcy;&amp;iecy;&amp;rcy;&amp;bcy;&amp;ucy;&amp;rcy;&amp;gcy;&amp;acy;: &amp;Kcy;&amp;acy;&amp;rcy;&amp;icy;&amp;acy;&amp;tcy;&amp;icy;&amp;dcy;&amp;ycy; - Citywalls.RU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714356"/>
            <a:ext cx="2910106" cy="2571768"/>
          </a:xfrm>
          <a:prstGeom prst="rect">
            <a:avLst/>
          </a:prstGeom>
          <a:noFill/>
        </p:spPr>
      </p:pic>
      <p:pic>
        <p:nvPicPr>
          <p:cNvPr id="30738" name="Picture 18" descr="&amp;Kcy;&amp;acy;&amp;rcy;&amp;icy;&amp;acy;&amp;tcy;&amp;icy;&amp;dcy;&amp;ycy; &amp;Pcy;&amp;ocy;&amp;zcy;. 917-1 &amp;Ncy;&amp;acy;&amp;tcy;&amp;ucy;&amp;rcy;&amp;acy;&amp;lcy;&amp;softcy;&amp;ncy;&amp;ycy;&amp;jcy; &amp;kcy;&amp;acy;&amp;mcy;&amp;iecy;&amp;ncy;&amp;softcy; ArtFrom.NET - &amp;gcy;&amp;acy;&amp;lcy;&amp;iecy;&amp;rcy;&amp;iecy;…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5380" y="714356"/>
            <a:ext cx="2137739" cy="25860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0"/>
            <a:ext cx="75009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Фриз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 (франц.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frise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), 1) в архитектурных ордерах средняя горизонтальная часть антаблемента, между архитравом и карнизом; в дорическом ордере членится на триглифы и метопы, в ионическом и коринфском иногда заполняется рельефами. 2) Декоративная композиция (изображение или орнамент) в виде горизонтальной полосы (наверху стены, на предмете, кайма на паркете или ковре и т. д.).</a:t>
            </a:r>
            <a:endParaRPr lang="ru-RU" dirty="0">
              <a:solidFill>
                <a:schemeClr val="bg2">
                  <a:lumMod val="10000"/>
                </a:schemeClr>
              </a:solidFill>
              <a:latin typeface="Calibri" pitchFamily="34" charset="0"/>
            </a:endParaRPr>
          </a:p>
        </p:txBody>
      </p:sp>
      <p:pic>
        <p:nvPicPr>
          <p:cNvPr id="29698" name="Picture 2" descr="&amp;Acy;&amp;kcy;&amp;rcy;&amp;ocy;&amp;pcy;&amp;ocy;&amp;lcy;&amp;softcy; - &amp;Fcy;&amp;ocy;&amp;tcy;&amp;ocy; 16398/2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4071942"/>
            <a:ext cx="3589835" cy="2540931"/>
          </a:xfrm>
          <a:prstGeom prst="rect">
            <a:avLst/>
          </a:prstGeom>
          <a:noFill/>
        </p:spPr>
      </p:pic>
      <p:pic>
        <p:nvPicPr>
          <p:cNvPr id="29700" name="Picture 4" descr="&amp;Rcy;&amp;icy;&amp;mcy;&amp;scy;&amp;kcy;&amp;acy;&amp;yacy; &amp;Scy;&amp;icy;&amp;rcy;&amp;icy;&amp;yacy; 1985 &amp;CHcy;&amp;ucy;&amp;bcy;&amp;ocy;&amp;vcy;&amp;acy; &amp;Acy;.&amp;Pcy;., &amp;Kcy;&amp;acy;&amp;scy;&amp;pcy;&amp;iecy;&amp;rcy;&amp;acy;&amp;vcy;&amp;icy;&amp;chcy;&amp;yucy;&amp;scy; &amp;Mcy;.&amp;Mcy;., &amp;Scy;&amp;acy;&amp;vcy;&amp;iecy;&amp;rcy;&amp;kcy;&amp;icy;&amp;ncy;&amp;acy; &amp;Icy;.&amp;Icy;., &amp;Scy;&amp;icy;&amp;dcy;&amp;ocy;&amp;rcy;&amp;ocy;&amp;vcy;&amp;acy; &amp;Ncy;.&amp;Acy;. - &amp;Icy;&amp;scy;&amp;kcy;&amp;ucy;&amp;scy;&amp;scy;&amp;tcy;&amp;vcy;&amp;ocy; &amp;Vcy;&amp;ocy;&amp;scy;&amp;tcy;&amp;ocy;&amp;chcy;&amp;ncy;&amp;ocy;&amp;gcy;&amp;ocy; &amp;Scy;&amp;rcy;&amp;iecy;&amp;dcy;&amp;icy;&amp;zcy;&amp;iecy;&amp;mcy;&amp;ncy;&amp;ocy;&amp;mcy;&amp;ocy;&amp;rcy;&amp;softcy;&amp;yacy; I - IV &amp;vcy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3571876"/>
            <a:ext cx="3429024" cy="3025648"/>
          </a:xfrm>
          <a:prstGeom prst="rect">
            <a:avLst/>
          </a:prstGeom>
          <a:noFill/>
        </p:spPr>
      </p:pic>
      <p:pic>
        <p:nvPicPr>
          <p:cNvPr id="29702" name="Picture 6" descr="&amp;Pcy;&amp;rcy;&amp;icy;&amp;kcy;&amp;ocy;&amp;scy;&amp;ncy;&amp;ocy;&amp;vcy;&amp;iecy;&amp;ncy;&amp;icy;&amp;iecy; &amp;kcy; &amp;icy;&amp;scy;&amp;tcy;&amp;ocy;&amp;rcy;&amp;icy;&amp;icy; - &amp;Ocy;&amp;Tcy;&amp;Vcy;&amp;Lcy;&amp;IEcy;&amp;CHcy;&amp;IEcy;&amp;Ncy;&amp;Ncy;&amp;Acy;&amp;YAcy; &amp;Tcy;&amp;IEcy;&amp;Mcy;&amp;Acy; - &amp;Fcy;&amp;Ocy;&amp;Rcy;&amp;Ucy;&amp;Mcy; &amp;Pcy;&amp;IEcy;&amp;Rcy;&amp;IEcy;&amp;Dcy;&amp;IEcy;&amp;Lcy;&amp;Kcy;&amp;Icy;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928802"/>
            <a:ext cx="3984994" cy="1500198"/>
          </a:xfrm>
          <a:prstGeom prst="rect">
            <a:avLst/>
          </a:prstGeom>
          <a:noFill/>
        </p:spPr>
      </p:pic>
      <p:pic>
        <p:nvPicPr>
          <p:cNvPr id="29704" name="Picture 8" descr="&amp;Dcy;&amp;iecy;&amp;rcy;&amp;iecy;&amp;vcy;&amp;yacy;&amp;ncy;&amp;ncy;&amp;acy;&amp;yacy; &amp;acy;&amp;rcy;&amp;khcy;&amp;icy;&amp;tcy;&amp;iecy;&amp;kcy;&amp;tcy;&amp;ucy;&amp;rcy;&amp;acy; : &amp;Ecy;&amp;ncy;&amp;tscy;&amp;icy;&amp;kcy;&amp;lcy;&amp;ocy;&amp;pcy;&amp;iecy;&amp;dcy;&amp;icy;&amp;yacy; &amp;Bcy;&amp;Scy;&amp;Ecy; - alcala.ru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1785926"/>
            <a:ext cx="3571900" cy="2176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214290"/>
            <a:ext cx="7786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Фонтанная скульптура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–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скульптура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, украшающая фонтаны.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Calibri" pitchFamily="34" charset="0"/>
            </a:endParaRPr>
          </a:p>
        </p:txBody>
      </p:sp>
      <p:pic>
        <p:nvPicPr>
          <p:cNvPr id="3" name="Picture 2" descr="&amp;Pcy;&amp;ucy;&amp;tcy;&amp;iecy;&amp;vcy;&amp;ocy;&amp;dcy;&amp;icy;&amp;tcy;&amp;iecy;&amp;lcy;&amp;softcy; &amp;pcy;&amp;ocy; &amp;scy;&amp;ocy;&amp;vcy;&amp;iecy;&amp;tcy;&amp;scy;&amp;kcy;&amp;ocy;&amp;jcy; &amp;mcy;&amp;icy;&amp;fcy;&amp;ocy;&amp;lcy;&amp;ocy;&amp;gcy;&amp;icy;&amp;icy; - &amp;Bcy;&amp;ocy;&amp;lcy;&amp;softcy;&amp;shcy;&amp;acy;&amp;yacy; &amp;zhcy;&amp;iecy;&amp;ncy;&amp;shchcy;&amp;icy;&amp;ncy;&amp;acy; &amp;scy;&amp;tcy;&amp;acy;&amp;lcy;&amp;icy;&amp;ncy;&amp;scy;&amp;kcy;&amp;ocy;&amp;jcy; &amp;ecy;&amp;pcy;&amp;ocy;&amp;khcy;&amp;icy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785794"/>
            <a:ext cx="2529797" cy="3500462"/>
          </a:xfrm>
          <a:prstGeom prst="rect">
            <a:avLst/>
          </a:prstGeom>
          <a:noFill/>
        </p:spPr>
      </p:pic>
      <p:pic>
        <p:nvPicPr>
          <p:cNvPr id="28674" name="Picture 2" descr="Flood number one: &amp;Vcy; &amp;chcy;&amp;iecy;&amp;scy;&amp;tcy;&amp;softcy; &amp;ocy;&amp;tcy;&amp;kcy;&amp;rcy;&amp;ycy;&amp;tcy;&amp;icy;&amp;yacy;, &amp;iecy;&amp;iecy;&amp;iecy;!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4500570"/>
            <a:ext cx="2857471" cy="2143103"/>
          </a:xfrm>
          <a:prstGeom prst="rect">
            <a:avLst/>
          </a:prstGeom>
          <a:noFill/>
        </p:spPr>
      </p:pic>
      <p:pic>
        <p:nvPicPr>
          <p:cNvPr id="28676" name="Picture 4" descr="&amp;Mcy;&amp;ucy;&amp;scy;&amp;tcy;&amp;acy;&amp;ncy;&amp;gcy;&amp;icy; &amp;Lcy;&amp;acy;&amp;scy; &amp;Kcy;&amp;ocy;&amp;lcy;&amp;icy;&amp;ncy;&amp;acy;&amp;scy;&amp;acy; &quot; &amp;Icy;&amp;ncy;&amp;tcy;&amp;iecy;&amp;rcy;&amp;iecy;&amp;scy;&amp;ncy;&amp;ycy;&amp;iecy; &amp;fcy;&amp;acy;&amp;kcy;&amp;tcy;&amp;ycy;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16" y="4071942"/>
            <a:ext cx="3357586" cy="2571768"/>
          </a:xfrm>
          <a:prstGeom prst="rect">
            <a:avLst/>
          </a:prstGeom>
          <a:noFill/>
        </p:spPr>
      </p:pic>
      <p:pic>
        <p:nvPicPr>
          <p:cNvPr id="28678" name="Picture 6" descr="&amp;Bcy;&amp;ocy;&amp;rcy;&amp;mcy;&amp;ocy;&amp;tcy;&amp;ucy;&amp;khcy;&amp;icy;.&amp;Ncy;&amp;IEcy;&amp;Tcy; - &amp;Pcy;&amp;ocy;&amp;kcy;&amp;acy;&amp;zcy;&amp;acy;&amp;tcy;&amp;softcy; &amp;scy;&amp;ocy;&amp;ocy;&amp;bcy;&amp;shchcy;&amp;iecy;&amp;ncy;&amp;icy;&amp;iecy; &amp;ocy;&amp;tcy;&amp;dcy;&amp;iecy;&amp;lcy;&amp;softcy;&amp;ncy;&amp;ocy; - &amp;Vcy;&amp;ocy;&amp;dcy;&amp;ocy;&amp;pcy;&amp;acy;&amp;dcy;&amp;ycy; &amp;icy; &amp;fcy;&amp;ocy;&amp;ncy;&amp;tcy;&amp;acy;&amp;ncy;&amp;ycy;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64" y="785794"/>
            <a:ext cx="3571900" cy="3098005"/>
          </a:xfrm>
          <a:prstGeom prst="rect">
            <a:avLst/>
          </a:prstGeom>
          <a:noFill/>
        </p:spPr>
      </p:pic>
      <p:pic>
        <p:nvPicPr>
          <p:cNvPr id="28680" name="Picture 8" descr="&amp;pcy;&amp;ocy;&amp;dcy; &amp;dcy;&amp;ocy;&amp;zhcy;&amp;dcy;&amp;iecy;&amp;mcy;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16" y="3168598"/>
            <a:ext cx="2071683" cy="3475111"/>
          </a:xfrm>
          <a:prstGeom prst="rect">
            <a:avLst/>
          </a:prstGeom>
          <a:noFill/>
        </p:spPr>
      </p:pic>
      <p:pic>
        <p:nvPicPr>
          <p:cNvPr id="28682" name="Picture 10" descr="&amp;Zcy;&amp;ncy;&amp;acy;&amp;mcy;&amp;iecy;&amp;ncy;&amp;icy;&amp;tcy;&amp;acy;&amp;yacy; &amp;scy;&amp;kcy;&amp;ucy;&amp;lcy;&amp;softcy;&amp;pcy;&amp;tcy;&amp;ucy;&amp;rcy;&amp;acy; &amp;Pcy;&amp;iecy;&amp;tcy;&amp;iecy;&amp;rcy;&amp;gcy;&amp;ocy;&amp;fcy;&amp;acy;: &quot;&amp;Scy;&amp;acy;&amp;mcy;&amp;scy;&amp;ocy;&amp;ncy;, &amp;rcy;&amp;acy;&amp;zcy;&amp;dcy;&amp;icy;&amp;rcy;&amp;acy;&amp;yucy;&amp;shchcy;&amp;icy;&amp;jcy; &amp;pcy;&amp;acy;&amp;scy;&amp;tcy;&amp;softcy; &amp;lcy;&amp;softcy;&amp;vcy;&amp;acy;&quot;, &amp;acy; &amp;tcy;&amp;acy;&amp;kcy;&amp;zhcy;&amp;iecy; &amp;scy;&amp;tcy;&amp;acy;&amp;tcy;&amp;ucy;&amp;icy; &amp;TScy;&amp;acy;&amp;rcy;&amp;scy;&amp;kcy;&amp;ocy;&amp;gcy;&amp;ocy; &amp;scy;&amp;iecy;&amp;lcy;&amp;acy;. &amp;Mcy;&amp;iecy;&amp;scy;&amp;tcy;&amp;ocy; &amp;dcy;&amp;acy;&amp;ncy;&amp;ncy;&amp;ycy;&amp;khcy; &amp;shcy;&amp;iecy;&amp;dcy;&amp;iecy;&amp;vcy;&amp;rcy;&amp;ocy;&amp;vcy; &amp;vcy; &amp;icy;&amp;ncy;&amp;tcy;&amp;iecy;&amp;rcy;&amp;softcy;&amp;iecy;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892" y="733838"/>
            <a:ext cx="1836978" cy="23379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290"/>
            <a:ext cx="8286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Садово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 - парковая скульптура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 - разновидность скульптуры, предназначенная для отделки и украшения садов и парков. Может иметь как декоративный, пропагандистский, обучающий, так и мемориальный характер. Имеет давнюю и устойчивую традицию в искусстве Западной Европы.</a:t>
            </a:r>
          </a:p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 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7652" name="Picture 4" descr="&amp;Pcy;&amp;ocy;&amp;tcy;&amp;iecy;&amp;iecy;&amp;vcy; &amp;Icy;&amp;gcy;&amp;ocy;&amp;rcy;&amp;softcy; &amp;Vcy;&amp;acy;&amp;lcy;&amp;iecy;&amp;ncy;&amp;tcy;&amp;icy;&amp;ncy;&amp;ocy;&amp;vcy;&amp;icy;&amp;chcy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12" y="4857760"/>
            <a:ext cx="2571768" cy="1775563"/>
          </a:xfrm>
          <a:prstGeom prst="rect">
            <a:avLst/>
          </a:prstGeom>
          <a:noFill/>
        </p:spPr>
      </p:pic>
      <p:pic>
        <p:nvPicPr>
          <p:cNvPr id="27654" name="Picture 6" descr="&amp;Ocy;&amp;tcy;&amp;mcy;&amp;iecy;&amp;ncy;&amp;ncy;&amp;ocy;&amp;iecy; &amp;lcy;&amp;icy;&amp;tcy;&amp;softcy;&amp;iecy;, &amp;Ocy;&amp;Ocy;&amp;Ocy; - &amp;kcy;&amp;ocy;&amp;ncy;&amp;tcy;&amp;acy;&amp;kcy;&amp;tcy;&amp;ycy;, &amp;icy;&amp;ncy;&amp;fcy;&amp;ocy;&amp;rcy;&amp;mcy;&amp;acy;&amp;tscy;&amp;icy;&amp;yacy;, &amp;scy;&amp;acy;&amp;jcy;&amp;tcy;, &amp;pcy;&amp;rcy;&amp;ocy;&amp;dcy;&amp;ucy;&amp;kcy;&amp;tscy;&amp;icy;&amp;yacy;, &amp;ucy;&amp;scy;&amp;lcy;&amp;ucy;&amp;gcy;&amp;icy;. &amp;Bcy;&amp;iecy;&amp;lcy;&amp;acy;&amp;rcy;&amp;ucy;&amp;scy;&amp;softcy;, &amp;Mcy;&amp;icy;&amp;ncy;&amp;scy;&amp;kcy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12" y="1428737"/>
            <a:ext cx="2571768" cy="3242452"/>
          </a:xfrm>
          <a:prstGeom prst="rect">
            <a:avLst/>
          </a:prstGeom>
          <a:noFill/>
        </p:spPr>
      </p:pic>
      <p:pic>
        <p:nvPicPr>
          <p:cNvPr id="27656" name="Picture 8" descr="&amp;Rcy;&amp;ocy;&amp;kcy;&amp;ocy;&amp;kcy;&amp;ocy; &amp;scy;&amp;acy;&amp;dcy;&amp;ocy;&amp;vcy;&amp;ycy;&amp;iecy; &amp;scy;&amp;kcy;&amp;ucy;&amp;lcy;&amp;softcy;&amp;pcy;&amp;tcy;&amp;ucy;&amp;rcy;&amp;ycy;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357298"/>
            <a:ext cx="2116443" cy="2881296"/>
          </a:xfrm>
          <a:prstGeom prst="rect">
            <a:avLst/>
          </a:prstGeom>
          <a:noFill/>
        </p:spPr>
      </p:pic>
      <p:pic>
        <p:nvPicPr>
          <p:cNvPr id="27658" name="Picture 10" descr="http://www.rainbowstreet.ru/data/picts/10/116911274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612" y="1428736"/>
            <a:ext cx="3286148" cy="2411032"/>
          </a:xfrm>
          <a:prstGeom prst="rect">
            <a:avLst/>
          </a:prstGeom>
          <a:noFill/>
        </p:spPr>
      </p:pic>
      <p:pic>
        <p:nvPicPr>
          <p:cNvPr id="27660" name="Picture 12" descr="&amp;Kcy;&amp;ucy;&amp;pcy;&amp;icy;&amp;tcy;&amp;softcy; &amp;Scy;&amp;acy;&amp;dcy;&amp;ocy;&amp;vcy;&amp;acy;&amp;yacy; &amp;fcy;&amp;icy;&amp;gcy;&amp;ucy;&amp;rcy;&amp;acy; &amp;Gcy;&amp;ocy;&amp;lcy;&amp;ucy;&amp;bcy;&amp;icy; - &amp;Mcy;&amp;dcy;&amp;Tcy;&amp;ucy;&amp;tcy;.&amp;Rcy;&amp;ucy;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40" y="4071942"/>
            <a:ext cx="2928958" cy="2571768"/>
          </a:xfrm>
          <a:prstGeom prst="rect">
            <a:avLst/>
          </a:prstGeom>
          <a:noFill/>
        </p:spPr>
      </p:pic>
      <p:pic>
        <p:nvPicPr>
          <p:cNvPr id="27662" name="Picture 14" descr="&amp;Scy;&amp;kcy;&amp;ucy;&amp;lcy;&amp;softcy;&amp;pcy;&amp;tcy;&amp;ucy;&amp;rcy;&amp;ycy; &amp;scy;&amp;acy;&amp;dcy;&amp;ocy;&amp;vcy;&amp;ocy;-&amp;pcy;&amp;acy;&amp;rcy;&amp;kcy;&amp;ocy;&amp;vcy;&amp;ycy;&amp;iecy;, &amp;dcy;&amp;lcy;&amp;yacy; &amp;dcy;&amp;ocy;&amp;mcy;&amp;acy; &amp;icy; &amp;dcy;&amp;acy;&amp;chcy;&amp;icy; &amp;tscy;&amp;iecy;&amp;ncy;&amp;acy;, &amp;kcy;&amp;ucy;&amp;pcy;&amp;icy;&amp;tcy;&amp;softcy; &amp;vcy; &amp;gcy;. &amp;CHcy;&amp;iecy;&amp;lcy;&amp;yacy;&amp;bcy;&amp;icy;&amp;ncy;&amp;scy;&amp;kcy;, &amp;ocy;&amp;pcy;&amp;icy;&amp;scy;&amp;acy;&amp;ncy;&amp;icy;&amp;iecy;, &amp;khcy;&amp;acy;&amp;rcy;&amp;acy;&amp;kcy;&amp;tcy;&amp;iecy;&amp;rcy;&amp;icy;&amp;scy;&amp;tcy;&amp;icy;&amp;kcy;&amp;icy;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4429132"/>
            <a:ext cx="2714644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214290"/>
            <a:ext cx="7929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Станковая скульптура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–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скульптура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, не зависящая от среды, имеет размеры, близкие к натуре или меньшие, и конкретное углублённое содержание.</a:t>
            </a:r>
          </a:p>
          <a:p>
            <a:endParaRPr lang="ru-RU" dirty="0">
              <a:latin typeface="Calibri" pitchFamily="34" charset="0"/>
            </a:endParaRPr>
          </a:p>
        </p:txBody>
      </p:sp>
      <p:pic>
        <p:nvPicPr>
          <p:cNvPr id="33797" name="Picture 5" descr="&amp;Scy;&amp;kcy;&amp;ucy;&amp;lcy;&amp;softcy;&amp;pcy;&amp;tcy;&amp;ucy;&amp;rcy;&amp;acy;. &amp;Ncy;&amp;iecy;&amp;acy;&amp;pcy;&amp;ocy;&amp;lcy;&amp;icy;&amp;tcy;&amp;acy;&amp;ncy;&amp;scy;&amp;kcy;&amp;icy;&amp;jcy; &amp;mcy;&amp;acy;&amp;lcy;&amp;softcy;&amp;chcy;&amp;icy;&amp;kcy;-&amp;rcy;&amp;ycy;&amp;bcy;&amp;acy;&amp;kcy;, &amp;icy;&amp;gcy;&amp;rcy;&amp;acy;&amp;yucy;&amp;shchcy;&amp;icy;&amp;jcy; &amp;scy; &amp;chcy;&amp;iecy;&amp;rcy;&amp;iecy;&amp;pcy;&amp;acy;&amp;khcy;&amp;ocy;&amp;jcy; - &amp;Icy;&amp;zcy;&amp;vcy;&amp;iecy;&amp;scy;&amp;tcy;&amp;ncy;&amp;ycy;&amp;iecy; &amp;scy;&amp;kcy;&amp;ucy;&amp;lcy;&amp;softcy;&amp;pcy;&amp;tcy;&amp;ocy;&amp;rcy;&amp;ycy; - &amp;tcy;&amp;vcy;&amp;ocy;&amp;rcy;&amp;chcy;&amp;iecy;&amp;scy;&amp;kcy;&amp;ocy;&amp;iecy; &amp;ocy;&amp;bcy;&amp;hardcy;&amp;iecy;&amp;dcy;&amp;icy;&amp;ncy;&amp;iecy;&amp;ncy;&amp;icy;&amp;iecy; &amp;Scy;&amp;pcy;&amp;ocy;&amp;kcy;&amp;ucy;&amp;scy;&amp;acy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4643446"/>
            <a:ext cx="2643206" cy="2018230"/>
          </a:xfrm>
          <a:prstGeom prst="rect">
            <a:avLst/>
          </a:prstGeom>
          <a:noFill/>
        </p:spPr>
      </p:pic>
      <p:pic>
        <p:nvPicPr>
          <p:cNvPr id="33799" name="Picture 7" descr="&amp;Kcy;&amp;lcy;&amp;icy;&amp;ocy;( 604)&amp;Ncy;&amp;acy;&amp;tcy;&amp;ucy;&amp;rcy;&amp;acy;&amp;lcy;&amp;softcy;&amp;ncy;&amp;ycy;&amp;jcy; &amp;kcy;&amp;acy;&amp;mcy;&amp;iecy;&amp;ncy;&amp;softcy; ArtFromNet- &amp;icy;&amp;zcy;&amp;dcy;&amp;iecy;&amp;lcy;&amp;icy;&amp;yacy; &amp;icy;&amp;zcy; &amp;ncy;&amp;acy;&amp;tcy;&amp;ucy;&amp;rcy;&amp;acy;&amp;lcy;&amp;softcy;&amp;ncy;&amp;ocy;&amp;gcy;&amp;ocy; &amp;icy; &amp;icy;&amp;scy;&amp;kcy;&amp;ucy;&amp;scy;&amp;tcy;&amp;vcy;&amp;iecy;&amp;ncy;&amp;ncy;&amp;ocy;&amp;gcy;&amp;ocy; &amp;kcy;&amp;acy;&amp;mcy;&amp;ncy;&amp;yacy; &amp;bcy;&amp;rcy;&amp;ocy;&amp;ncy;&amp;zcy;&amp;ycy; &amp;icy; &amp;chcy;&amp;ucy;&amp;gcy;&amp;ucy;&amp;ncy;&amp;acy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000108"/>
            <a:ext cx="2571768" cy="3445237"/>
          </a:xfrm>
          <a:prstGeom prst="rect">
            <a:avLst/>
          </a:prstGeom>
          <a:noFill/>
        </p:spPr>
      </p:pic>
      <p:pic>
        <p:nvPicPr>
          <p:cNvPr id="33803" name="Picture 11" descr="Marie-Paule Deville-Chabrolle (b.1952)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46" y="1000108"/>
            <a:ext cx="3047988" cy="3429024"/>
          </a:xfrm>
          <a:prstGeom prst="rect">
            <a:avLst/>
          </a:prstGeom>
          <a:noFill/>
        </p:spPr>
      </p:pic>
      <p:pic>
        <p:nvPicPr>
          <p:cNvPr id="33807" name="Picture 15" descr="&amp;scy;&amp;tcy;&amp;acy;&amp;ncy;&amp;kcy;&amp;ocy;&amp;vcy;&amp;acy;&amp;yacy; &amp;scy;&amp;kcy;&amp;ucy;&amp;lcy;&amp;softcy;&amp;pcy;&amp;tcy;&amp;ucy;&amp;rcy;&amp;acy;, &amp;scy;&amp;kcy;&amp;ucy;&amp;lcy;&amp;softcy;&amp;pcy;&amp;tcy;&amp;ucy;&amp;rcy;&amp;ncy;&amp;acy;&amp;yacy; &amp;kcy;&amp;ocy;&amp;mcy;&amp;pcy;&amp;ocy;&amp;zcy;&amp;icy;&amp;tscy;&amp;icy;&amp;yacy;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4572008"/>
            <a:ext cx="1241836" cy="2071702"/>
          </a:xfrm>
          <a:prstGeom prst="rect">
            <a:avLst/>
          </a:prstGeom>
          <a:noFill/>
        </p:spPr>
      </p:pic>
      <p:pic>
        <p:nvPicPr>
          <p:cNvPr id="33809" name="Picture 17" descr="anastgal 30 August 201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9586" y="4572008"/>
            <a:ext cx="928694" cy="2082404"/>
          </a:xfrm>
          <a:prstGeom prst="rect">
            <a:avLst/>
          </a:prstGeom>
          <a:noFill/>
        </p:spPr>
      </p:pic>
      <p:pic>
        <p:nvPicPr>
          <p:cNvPr id="33811" name="Picture 19" descr="&amp;Pcy;&amp;acy;&amp;mcy;&amp;yacy;&amp;tcy;&amp;ncy;&amp;icy;&amp;kcy;&amp;icy;, &amp;Dcy;&amp;ncy;&amp;iecy;&amp;pcy;&amp;rcy;&amp;ocy;&amp;pcy;&amp;iecy;&amp;tcy;&amp;rcy;&amp;ocy;&amp;vcy;&amp;scy;&amp;kcy; &amp;icy; &amp;ocy;&amp;bcy;&amp;lcy;&amp;acy;&amp;scy;&amp;tcy;&amp;softcy; - FIVE.COM.UA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40" y="1000109"/>
            <a:ext cx="2357454" cy="3429024"/>
          </a:xfrm>
          <a:prstGeom prst="rect">
            <a:avLst/>
          </a:prstGeom>
          <a:noFill/>
        </p:spPr>
      </p:pic>
      <p:pic>
        <p:nvPicPr>
          <p:cNvPr id="33813" name="Picture 21" descr="&amp;Pcy;&amp;iecy;&amp;rcy;&amp;scy;&amp;ocy;&amp;ncy;&amp;acy;&amp;lcy;&amp;softcy;&amp;ncy;&amp;ycy;&amp;jcy; &amp;scy;&amp;acy;&amp;jcy;&amp;tcy; - &amp;Scy;&amp;tcy;&amp;acy;&amp;ncy;&amp;kcy;&amp;ocy;&amp;vcy;&amp;acy;&amp;yacy;_&amp;scy;&amp;kcy;&amp;ucy;&amp;lcy;&amp;softcy;&amp;pcy;&amp;tcy;&amp;ucy;&amp;rcy;&amp;acy;_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02" y="4572008"/>
            <a:ext cx="1653909" cy="2071702"/>
          </a:xfrm>
          <a:prstGeom prst="rect">
            <a:avLst/>
          </a:prstGeom>
          <a:noFill/>
        </p:spPr>
      </p:pic>
      <p:pic>
        <p:nvPicPr>
          <p:cNvPr id="33815" name="Picture 23" descr="&amp;Scy;&amp;kcy;&amp;ucy;&amp;lcy;&amp;softcy;&amp;pcy;&amp;tcy;&amp;ucy;&amp;rcy;&amp;acy;. &amp;Rcy;&amp;iecy;&amp;lcy;&amp;softcy;&amp;iecy;&amp;fcy;. &amp;Mcy;&amp;acy;&amp;dcy;&amp;ocy;&amp;ncy;&amp;ncy;&amp;acy; &amp;scy; &amp;mcy;&amp;lcy;&amp;acy;&amp;dcy;&amp;iecy;&amp;ncy;&amp;tscy;&amp;iecy;&amp;mcy; &amp;Scy;&amp;acy;&amp;rcy;&amp;kcy;&amp;icy;&amp;scy;&amp;ocy;&amp;vcy; &amp;Kcy;. - www.artgalery.ru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74" y="4572008"/>
            <a:ext cx="1620995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357166"/>
            <a:ext cx="77867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Миниатюрная скульптура</a:t>
            </a:r>
            <a:r>
              <a:rPr lang="ru-RU" sz="2000" dirty="0" smtClean="0"/>
              <a:t> (среди искусствоведов более распространено название </a:t>
            </a:r>
            <a:r>
              <a:rPr lang="ru-RU" sz="2000" b="1" dirty="0" smtClean="0"/>
              <a:t>«мелкая пластика»</a:t>
            </a:r>
            <a:r>
              <a:rPr lang="ru-RU" sz="2000" dirty="0" smtClean="0"/>
              <a:t>) — род объёмных сюжетных или </a:t>
            </a:r>
            <a:r>
              <a:rPr lang="ru-RU" sz="2000" dirty="0" err="1" smtClean="0"/>
              <a:t>монофигурных</a:t>
            </a:r>
            <a:r>
              <a:rPr lang="ru-RU" sz="2000" dirty="0" smtClean="0"/>
              <a:t> изображений небольших размеров, обыкновенно не превышающих 10 - 15 сантиметров по высоте, создаваемых из самых различных материалов. </a:t>
            </a:r>
            <a:endParaRPr lang="ru-RU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2770" name="Picture 2" descr="&amp;Mcy;&amp;icy;&amp;ncy;&amp;icy;&amp;acy;&amp;tcy;&amp;yucy;&amp;rcy;&amp;ncy;&amp;acy;&amp;yacy; &amp;scy;&amp;kcy;&amp;ucy;&amp;lcy;&amp;softcy;&amp;pcy;&amp;tcy;&amp;ucy;&amp;rcy;&amp;acy; &amp;mcy;&amp;acy;&amp;scy;&amp;tcy;&amp;iecy;&amp;rcy; &amp;kcy;&amp;lcy;&amp;acy;&amp;scy;&amp;scy; - Master cla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2285992"/>
            <a:ext cx="5048252" cy="4043843"/>
          </a:xfrm>
          <a:prstGeom prst="rect">
            <a:avLst/>
          </a:prstGeom>
          <a:noFill/>
        </p:spPr>
      </p:pic>
      <p:pic>
        <p:nvPicPr>
          <p:cNvPr id="32772" name="Picture 4" descr="&amp;Mcy;&amp;icy;&amp;ncy;&amp;icy;&amp;acy;&amp;tcy;&amp;yucy;&amp;rcy;&amp;ncy;&amp;acy;&amp;yacy; &amp;scy;&amp;kcy;&amp;ucy;&amp;lcy;&amp;softcy;&amp;pcy;&amp;tcy;&amp;ucy;&amp;rcy;&amp;acy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2285992"/>
            <a:ext cx="2928926" cy="40701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14290"/>
            <a:ext cx="721523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Круглая скульптура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– это вид скульптуры (статуя, группа, статуэтка, бюст), осматриваемой с разных сторон и окруженной свободным пространством.</a:t>
            </a:r>
          </a:p>
          <a:p>
            <a:endParaRPr lang="ru-RU" dirty="0"/>
          </a:p>
        </p:txBody>
      </p:sp>
      <p:pic>
        <p:nvPicPr>
          <p:cNvPr id="4098" name="Picture 2" descr="&amp;Gcy;&amp;icy;&amp;bcy;&amp;iecy;&amp;lcy;&amp;softcy; &amp;Acy;&amp;dcy;&amp;ocy;&amp;ncy;&amp;icy;&amp;scy;&amp;acy; - &amp;Gcy;&amp;acy;&amp;lcy;&amp;iecy;&amp;rcy;&amp;iecy;&amp;yacy; &amp;Acy;&amp;dcy;&amp;ocy;&amp;ncy;&amp;icy;&amp;scy;&amp;acy; - &amp;Gcy;&amp;acy;&amp;lcy;&amp;iecy;&amp;rcy;&amp;iecy;&amp;yacy; &amp;icy;&amp;zcy;&amp;ocy;&amp;bcy;&amp;rcy;&amp;acy;&amp;zhcy;&amp;iecy;&amp;ncy;&amp;icy;&amp;jcy; - &amp;Ecy;&amp;ncy;&amp;tscy;&amp;icy;&amp;kcy;&amp;lcy;&amp;ocy;&amp;pcy;&amp;iecy;&amp;dcy;&amp;icy;&amp;yacy; &amp;acy;&amp;ncy;&amp;tcy;&amp;icy;&amp;chcy;&amp;ncy;&amp;ocy;&amp;jcy; &amp;mcy;&amp;icy;&amp;fcy;&amp;ocy;&amp;lcy;&amp;ocy;&amp;gcy;&amp;icy;&amp;icy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1428736"/>
            <a:ext cx="3357586" cy="5072098"/>
          </a:xfrm>
          <a:prstGeom prst="rect">
            <a:avLst/>
          </a:prstGeom>
          <a:noFill/>
        </p:spPr>
      </p:pic>
      <p:pic>
        <p:nvPicPr>
          <p:cNvPr id="4100" name="Picture 4" descr="&amp;Scy;&amp;kcy;&amp;ucy;&amp;lcy;&amp;softcy;&amp;pcy;&amp;tcy;&amp;ucy;&amp;rcy;&amp;acy; &amp;dcy;&amp;rcy;&amp;iecy;&amp;vcy;&amp;ncy;&amp;iecy;&amp;jcy; &amp;gcy;&amp;rcy;&amp;iecy;&amp;tscy;&amp;icy;&amp;icy; &amp;kcy;&amp;acy;&amp;rcy;&amp;tcy;&amp;icy;&amp;ncy;&amp;kcy;&amp;icy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1357298"/>
            <a:ext cx="3514725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&amp;Ncy;&amp;ecy;&amp;tscy;&amp;kcy;&amp;ecy;-&amp;ncy;&amp;iecy;&amp;tscy;&amp;kcy;&amp;icy; - &amp;Vcy;&amp;acy;&amp;lcy;&amp;iecy;&amp;ncy;&amp;tcy;&amp;icy;&amp;ncy;&amp;acy; &amp;Acy;&amp;lcy;&amp;iecy;&amp;kcy;&amp;scy;&amp;acy;&amp;ncy;&amp;dcy;&amp;rcy;&amp;ocy;&amp;vcy;&amp;ncy;&amp;acy; &amp;IEcy;&amp;gcy;&amp;ocy;&amp;rcy;&amp;ocy;&amp;vcy;&amp;acy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98" y="3786190"/>
            <a:ext cx="2645406" cy="2687397"/>
          </a:xfrm>
          <a:prstGeom prst="rect">
            <a:avLst/>
          </a:prstGeom>
          <a:noFill/>
        </p:spPr>
      </p:pic>
      <p:pic>
        <p:nvPicPr>
          <p:cNvPr id="3" name="Picture 6" descr="&amp;Scy;&amp;kcy;&amp;ucy;&amp;lcy;&amp;softcy;&amp;pcy;&amp;tcy;&amp;ucy;&amp;rcy;&amp;ycy; Mark Newman (&amp;Icy;&amp;ncy;&amp;tcy;&amp;iecy;&amp;rcy;&amp;ncy;&amp;iecy;&amp;tcy;-&amp;zhcy;&amp;ucy;&amp;rcy;&amp;ncy;&amp;acy;&amp;lcy; ETODAY)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3429000"/>
            <a:ext cx="2214578" cy="310755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2976" y="214290"/>
            <a:ext cx="6858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Скульптура малых форм развивается по двум направлениям — как искусство массовых вещей и как искусство неповторимых, единичных произведений. Жанры и направления малой скульптуры — портрет, жанровые композиции, натюрморт, пейзаж.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1746" name="Picture 2" descr="&amp;Ocy;&amp;kcy;&amp;icy;&amp;mcy;&amp;ocy;&amp;ncy;&amp;ocy;- &amp;mcy;&amp;icy;&amp;ncy;&amp;icy;&amp;acy;&amp;tcy;&amp;yucy;&amp;rcy;&amp;ncy;&amp;acy;&amp;yacy; &amp;scy;&amp;kcy;&amp;ucy;&amp;lcy;&amp;softcy;&amp;pcy;&amp;tcy;&amp;ucy;&amp;rcy;&amp;acy; &amp;YAcy;&amp;pcy;&amp;ocy;&amp;ncy;&amp;icy;&amp;icy;.6108 - &amp;Acy;&amp;rcy;&amp;tcy;&amp;Gcy;&amp;rcy;&amp;acy;&amp;dcy;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02" y="3929066"/>
            <a:ext cx="2526762" cy="2571767"/>
          </a:xfrm>
          <a:prstGeom prst="rect">
            <a:avLst/>
          </a:prstGeom>
          <a:noFill/>
        </p:spPr>
      </p:pic>
      <p:pic>
        <p:nvPicPr>
          <p:cNvPr id="31748" name="Picture 4" descr="&amp;Kcy;&amp;ucy;&amp;rcy;&amp;ocy;&amp;chcy;&amp;kcy;&amp;acy; &amp;Rcy;&amp;yacy;&amp;bcy;&amp;acy; &amp;icy; &amp;pcy;&amp;ocy;&amp;tcy;&amp;iecy;&amp;rcy;&amp;yacy;&amp;ncy;&amp;ncy;&amp;ycy;&amp;jcy; &amp;rcy;&amp;acy;&amp;jcy;. &amp;Mcy;&amp;iecy;&amp;tcy;&amp;acy;&amp;fcy;&amp;ocy;&amp;rcy;&amp;acy; &amp;vcy; &amp;scy;&amp;kcy;&amp;acy;&amp;zcy;&amp;kcy;&amp;iecy; &amp;Scy;&amp;lcy;&amp;ocy;&amp;vcy;&amp;iecy;&amp;scy;&amp;ncy;&amp;icy;&amp;tscy;&amp;acy; &amp;Icy;&amp;scy;&amp;kcy;&amp;ucy;&amp;scy;&amp;scy;&amp;tcy;&amp;vcy;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826" y="1500174"/>
            <a:ext cx="2286016" cy="2116681"/>
          </a:xfrm>
          <a:prstGeom prst="rect">
            <a:avLst/>
          </a:prstGeom>
          <a:noFill/>
        </p:spPr>
      </p:pic>
      <p:pic>
        <p:nvPicPr>
          <p:cNvPr id="31750" name="Picture 6" descr="&amp;Mcy;&amp;icy;&amp;ncy;&amp;icy;&amp;acy;&amp;tcy;&amp;yucy;&amp;rcy;&amp;ncy;&amp;acy;&amp;yacy; &amp;scy;&amp;kcy;&amp;ucy;&amp;lcy;&amp;softcy;&amp;pcy;&amp;tcy;&amp;ucy;&amp;rcy;&amp;acy; &quot;&amp;Acy;&amp;scy;&amp;tcy;&amp;rcy;&amp;ocy;&amp;ncy;&amp;ocy;&amp;mcy;&quot;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78" y="1571612"/>
            <a:ext cx="2357454" cy="2225116"/>
          </a:xfrm>
          <a:prstGeom prst="rect">
            <a:avLst/>
          </a:prstGeom>
          <a:noFill/>
        </p:spPr>
      </p:pic>
      <p:pic>
        <p:nvPicPr>
          <p:cNvPr id="31756" name="Picture 12" descr="&amp;Fcy;&amp;acy;&amp;rcy;&amp;fcy;&amp;ocy;&amp;rcy; Fabris, &amp;fcy;&amp;acy;&amp;rcy;&amp;fcy;&amp;ocy;&amp;rcy;&amp;ocy;&amp;vcy;&amp;ycy;&amp;iecy; &amp;scy;&amp;tcy;&amp;acy;&amp;tcy;&amp;ucy;&amp;ecy;&amp;tcy;&amp;kcy;&amp;icy; &amp;Fcy;&amp;acy;&amp;rcy;&amp;fcy;&amp;ocy;&amp;rcy; Fabris &amp;vcy; &amp;pcy;&amp;ocy;&amp;dcy;&amp;acy;&amp;rcy;&amp;ocy;&amp;kcy;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1357298"/>
            <a:ext cx="2000264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142852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alibri" pitchFamily="34" charset="0"/>
              </a:rPr>
              <a:t>Скульптура из металла</a:t>
            </a:r>
            <a:r>
              <a:rPr lang="ru-RU" dirty="0" smtClean="0">
                <a:latin typeface="Calibri" pitchFamily="34" charset="0"/>
              </a:rPr>
              <a:t>: фантазии художников и скульпторов.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41986" name="Picture 2" descr="http://img-fotki.yandex.ru/get/5903/iri9282008.29/0_5b92c_2977ec8a_ori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050" y="3571876"/>
            <a:ext cx="1899601" cy="3071834"/>
          </a:xfrm>
          <a:prstGeom prst="rect">
            <a:avLst/>
          </a:prstGeom>
          <a:noFill/>
        </p:spPr>
      </p:pic>
      <p:pic>
        <p:nvPicPr>
          <p:cNvPr id="41988" name="Picture 4" descr="&amp;scy;&amp;kcy;&amp;ucy;&amp;lcy;&amp;softcy;&amp;pcy;&amp;tcy;&amp;ucy;&amp;rcy;&amp;ycy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571876"/>
            <a:ext cx="2212605" cy="3071834"/>
          </a:xfrm>
          <a:prstGeom prst="rect">
            <a:avLst/>
          </a:prstGeom>
          <a:noFill/>
        </p:spPr>
      </p:pic>
      <p:pic>
        <p:nvPicPr>
          <p:cNvPr id="41990" name="Picture 6" descr="getImage (31) (232x480, 24Kb)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3357562"/>
            <a:ext cx="1785950" cy="3286115"/>
          </a:xfrm>
          <a:prstGeom prst="rect">
            <a:avLst/>
          </a:prstGeom>
          <a:noFill/>
        </p:spPr>
      </p:pic>
      <p:pic>
        <p:nvPicPr>
          <p:cNvPr id="41992" name="Picture 8" descr="r4WszeUJ7Gs (600x511, 224Kb)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6" y="714356"/>
            <a:ext cx="3643338" cy="2500330"/>
          </a:xfrm>
          <a:prstGeom prst="rect">
            <a:avLst/>
          </a:prstGeom>
          <a:noFill/>
        </p:spPr>
      </p:pic>
      <p:pic>
        <p:nvPicPr>
          <p:cNvPr id="41994" name="Picture 10" descr="getImage (32) (262x480, 25Kb)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892" y="3357562"/>
            <a:ext cx="1853129" cy="3286116"/>
          </a:xfrm>
          <a:prstGeom prst="rect">
            <a:avLst/>
          </a:prstGeom>
          <a:noFill/>
        </p:spPr>
      </p:pic>
      <p:pic>
        <p:nvPicPr>
          <p:cNvPr id="41996" name="Picture 12" descr="&amp;ZHcy;&amp;acy;&amp;bcy;&amp;acy;.ru : &amp;pcy;&amp;rcy;&amp;icy;&amp;kcy;&amp;ocy;&amp;lcy;&amp;softcy;&amp;ncy;&amp;ycy;&amp;iecy; &amp;kcy;&amp;acy;&amp;rcy;&amp;tcy;&amp;icy;&amp;ncy;&amp;kcy;&amp;icy; : &amp;Scy;&amp;kcy;&amp;ucy;&amp;lcy;&amp;softcy;&amp;pcy;&amp;tcy;&amp;ucy;&amp;rcy;&amp;ycy; &amp;icy;&amp;zcy; &amp;mcy;&amp;iecy;&amp;tcy;&amp;acy;&amp;lcy;&amp;lcy;&amp;acy; - &amp;Kcy;&amp;acy;&amp;rcy;&amp;tcy;…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714356"/>
            <a:ext cx="3643338" cy="27281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285728"/>
            <a:ext cx="721523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alibri" pitchFamily="34" charset="0"/>
              </a:rPr>
              <a:t>Скульптура из металла: художественное литье, ковка, чеканка.</a:t>
            </a:r>
          </a:p>
          <a:p>
            <a:endParaRPr lang="ru-RU" dirty="0">
              <a:latin typeface="Calibri" pitchFamily="34" charset="0"/>
            </a:endParaRPr>
          </a:p>
        </p:txBody>
      </p:sp>
      <p:pic>
        <p:nvPicPr>
          <p:cNvPr id="44034" name="Picture 2" descr="&amp;Scy;&amp;tcy;&amp;ucy;&amp;dcy;&amp;icy;&amp;yacy; &amp;acy;&amp;dcy;&amp;mcy;&amp;icy;&amp;ncy;&amp;icy;&amp;scy;&amp;tcy;&amp;rcy;&amp;acy;&amp;tcy;&amp;icy;&amp;vcy;&amp;ncy;&amp;ocy;&amp;gcy;&amp;ocy; &amp;pcy;&amp;lcy;&amp;acy;&amp;ncy;&amp;icy;&amp;rcy;&amp;ocy;&amp;vcy;&amp;acy;&amp;ncy;&amp;icy;&amp;yacy; &quot; &amp;Icy;&amp;scy;&amp;tcy;&amp;ocy;&amp;rcy;&amp;icy;&amp;yacy; &amp;pcy;&amp;ucy;&amp;bcy;&amp;lcy;&amp;icy;&amp;kcy;&amp;acy;&amp;tscy;&amp;icy;&amp;jcy; &quot; &amp;Kcy;&amp;ucy;&amp;zcy;&amp;ncy;&amp;iecy;&amp;chcy;&amp;ncy;&amp;ocy;&amp;iecy; &amp;dcy;&amp;iecy;&amp;lcy;&amp;ocy; &amp;KHcy;&amp;ucy;&amp;dcy;&amp;ocy;&amp;zhcy;&amp;iecy;&amp;scy;&amp;tcy;&amp;vcy;&amp;iecy;&amp;ncy;&amp;ncy;&amp;acy;&amp;yacy; &amp;kcy;&amp;ocy;&amp;vcy;&amp;kcy;&amp;acy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3571876"/>
            <a:ext cx="4143404" cy="2916361"/>
          </a:xfrm>
          <a:prstGeom prst="rect">
            <a:avLst/>
          </a:prstGeom>
          <a:noFill/>
        </p:spPr>
      </p:pic>
      <p:pic>
        <p:nvPicPr>
          <p:cNvPr id="44036" name="Picture 4" descr="&amp;KHcy;&amp;ucy;&amp;dcy;&amp;ocy;&amp;zhcy;&amp;iecy;&amp;scy;&amp;tcy;&amp;vcy;&amp;iecy;&amp;ncy;&amp;ncy;&amp;acy;&amp;yacy; &amp;kcy;&amp;ocy;&amp;vcy;&amp;kcy;&amp;acy; &amp;vcy; &amp;icy;&amp;ncy;&amp;tcy;&amp;iecy;&amp;rcy;&amp;softcy;&amp;iecy;&amp;rcy;&amp;iecy; All For Build - &amp;vcy;&amp;scy;&amp;iecy; &amp;dcy;&amp;lcy;&amp;yacy; &amp;scy;&amp;tcy;&amp;rcy;&amp;ocy;&amp;icy;&amp;tcy;&amp;iecy;&amp;lcy;&amp;softcy;&amp;scy;&amp;tcy;&amp;vcy;&amp;acy;, &amp;rcy;&amp;iecy;&amp;mcy;&amp;ocy;&amp;ncy;&amp;tcy;&amp;acy; &amp;icy; &amp;dcy;&amp;icy;&amp;zcy;&amp;acy;&amp;jcy;&amp;ncy;&amp;acy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3500438"/>
            <a:ext cx="3964765" cy="2976550"/>
          </a:xfrm>
          <a:prstGeom prst="rect">
            <a:avLst/>
          </a:prstGeom>
          <a:noFill/>
        </p:spPr>
      </p:pic>
      <p:pic>
        <p:nvPicPr>
          <p:cNvPr id="44040" name="Picture 8" descr="&amp;KHcy;&amp;ucy;&amp;dcy;&amp;ocy;&amp;zhcy;&amp;iecy;&amp;scy;&amp;tcy;&amp;vcy;&amp;iecy;&amp;ncy;&amp;ncy;&amp;acy;&amp;yacy; &amp;kcy;&amp;ocy;&amp;vcy;&amp;kcy;&amp;acy; &amp;vcy; &amp;Kcy;&amp;rcy;&amp;acy;&amp;scy;&amp;ncy;&amp;ocy;&amp;dcy;&amp;acy;&amp;rcy;&amp;iecy; - &amp;Mcy;&amp;acy;&amp;scy;&amp;tcy;&amp;iecy;&amp;rcy;&amp;scy;&amp;kcy;&amp;acy;&amp;yacy; &amp;YUcy;&amp;zhcy;&amp;ncy;&amp;acy;&amp;yacy; &amp;kcy;&amp;ocy;&amp;vcy;&amp;kcy;&amp;acy;, …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714356"/>
            <a:ext cx="4143404" cy="2729518"/>
          </a:xfrm>
          <a:prstGeom prst="rect">
            <a:avLst/>
          </a:prstGeom>
          <a:noFill/>
        </p:spPr>
      </p:pic>
      <p:pic>
        <p:nvPicPr>
          <p:cNvPr id="44042" name="Picture 10" descr="&amp;Pcy;&amp;iecy;&amp;scy;&amp;ncy;&amp;yacy; &amp;mcy;&amp;iecy;&amp;tcy;&amp;acy;&amp;lcy;&amp;lcy;&amp;acy; - &amp;kcy;&amp;ocy;&amp;vcy;&amp;acy;&amp;ncy;&amp;ycy;&amp;iecy; &amp;icy;&amp;zcy;&amp;dcy;&amp;iecy;&amp;lcy;&amp;icy;&amp;yacy;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785794"/>
            <a:ext cx="3929090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&amp;Kcy;&amp;icy;&amp;ncy;&amp;iecy;&amp;tcy;&amp;icy;&amp;chcy;&amp;iecy;&amp;scy;&amp;kcy;&amp;icy;&amp;iecy; &amp;scy;&amp;kcy;&amp;ucy;&amp;lcy;&amp;softcy;&amp;pcy;&amp;tcy;&amp;ucy;&amp;rcy;&amp;ycy; &quot; PazitiFF - &amp;pcy;&amp;rcy;&amp;icy;&amp;kcy;&amp;ocy;&amp;lcy;&amp;softcy;&amp;ncy;&amp;ocy;&amp;iecy; &amp;icy;&amp;ncy;&amp;fcy;&amp;ocy;!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285728"/>
            <a:ext cx="4071966" cy="305397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35844" name="Picture 4" descr="&amp;Kcy;&amp;icy;&amp;ncy;&amp;iecy;&amp;tcy;&amp;icy;&amp;chcy;&amp;iecy;&amp;scy;&amp;kcy;&amp;icy;&amp;iecy; &amp;scy;&amp;kcy;&amp;ucy;&amp;lcy;&amp;softcy;&amp;pcy;&amp;tcy;&amp;ucy;&amp;rcy;&amp;ycy; &quot; GREAT.AZ &amp;Scy;&amp;acy;&amp;mcy;&amp;ycy;&amp;iecy; &amp;Icy;&amp;ncy;&amp;tcy;&amp;iecy;&amp;rcy;&amp;iecy;&amp;scy;&amp;ncy;&amp;ycy;&amp;iecy; &amp;Ncy;&amp;ocy;&amp;vcy;&amp;ocy;&amp;scy;&amp;tcy;&amp;icy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42" y="2714620"/>
            <a:ext cx="3357586" cy="3834638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35846" name="Picture 6" descr="&amp;scy;&amp;kcy;&amp;ucy;&amp;lcy;&amp;softcy;&amp;pcy;&amp;tcy;&amp;ucy;&amp;rcy;&amp;ycy; &amp;Pcy;&amp;icy;&amp;tcy;&amp;iecy;&amp;rcy;&amp;acy; &amp;YAcy;&amp;ncy;&amp;scy;&amp;iecy;&amp;ncy;&amp;acy; - &amp;Icy;&amp;scy;&amp;tcy;&amp;ocy;&amp;rcy;&amp;icy;&amp;yacy;. &amp;Kcy;&amp;ucy;&amp;lcy;&amp;softcy;&amp;tcy;&amp;ucy;&amp;rcy;&amp;acy;. &amp;Icy;&amp;scy;&amp;kcy;&amp;ucy;&amp;scy;&amp;scy;&amp;tcy;&amp;vcy;&amp;ocy;.- &amp;yacy;.…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3643314"/>
            <a:ext cx="4128061" cy="2928958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857752" y="285728"/>
            <a:ext cx="36433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Кинетическая   скульптура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 — разновидность искусства, в котором обыгрываются эффекты реального движения. 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85728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Ледяная скульптура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 — художественная композиция, выполненная изо льда. </a:t>
            </a:r>
            <a:endParaRPr lang="ru-RU" dirty="0">
              <a:solidFill>
                <a:schemeClr val="bg2">
                  <a:lumMod val="10000"/>
                </a:schemeClr>
              </a:solidFill>
              <a:latin typeface="Calibri" pitchFamily="34" charset="0"/>
            </a:endParaRPr>
          </a:p>
        </p:txBody>
      </p:sp>
      <p:pic>
        <p:nvPicPr>
          <p:cNvPr id="34820" name="Picture 4" descr="&amp;Vcy; &amp;Kcy;&amp;rcy;&amp;acy;&amp;scy;&amp;ncy;&amp;ocy;&amp;yacy;&amp;rcy;&amp;scy;&amp;kcy;&amp;iecy; &amp;pcy;&amp;rcy;&amp;ocy;&amp;jcy;&amp;dcy;&amp;iecy;&amp;tcy; &amp;mcy;&amp;iecy;&amp;zhcy;&amp;dcy;&amp;ucy;&amp;ncy;&amp;acy;&amp;rcy;&amp;ocy;&amp;dcy;&amp;ncy;&amp;ycy;&amp;jcy; &amp;fcy;&amp;iecy;&amp;scy;&amp;tcy;&amp;icy;&amp;vcy;&amp;acy;&amp;lcy;&amp;softcy; &amp;scy;&amp;ncy;&amp;iecy;&amp;zhcy;&amp;ncy;&amp;ocy;-&amp;lcy;&amp;iecy;&amp;dcy;&amp;ocy;&amp;vcy;&amp;ycy;&amp;khcy;…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14" y="785794"/>
            <a:ext cx="3214710" cy="2337474"/>
          </a:xfrm>
          <a:prstGeom prst="rect">
            <a:avLst/>
          </a:prstGeom>
          <a:noFill/>
        </p:spPr>
      </p:pic>
      <p:pic>
        <p:nvPicPr>
          <p:cNvPr id="34824" name="Picture 8" descr="&amp;scy;&amp;kcy;&amp;ucy;&amp;lcy;&amp;softcy;&amp;pcy;&amp;tcy;&amp;ucy;&amp;rcy;&amp;acy; &amp;Zcy;&amp;acy;&amp;pcy;&amp;icy;&amp;scy;&amp;icy; &amp;scy; &amp;mcy;&amp;iecy;&amp;tcy;&amp;kcy;&amp;ocy;&amp;jcy; &amp;scy;&amp;kcy;&amp;ucy;&amp;lcy;&amp;softcy;&amp;pcy;&amp;tcy;&amp;ucy;&amp;rcy;&amp;acy; &amp;Dcy;&amp;ncy;&amp;iecy;&amp;vcy;&amp;ncy;&amp;icy;&amp;kcy; &amp;Scy;&amp;acy;&amp;ncy;&amp;yacy;_&amp;Bcy;&amp;iecy;&amp;lcy;&amp;ocy;&amp;vcy; :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714356"/>
            <a:ext cx="3765525" cy="2919389"/>
          </a:xfrm>
          <a:prstGeom prst="rect">
            <a:avLst/>
          </a:prstGeom>
          <a:noFill/>
        </p:spPr>
      </p:pic>
      <p:pic>
        <p:nvPicPr>
          <p:cNvPr id="34826" name="Picture 10" descr="&amp;Lcy;&amp;iecy;&amp;dcy;&amp;yacy;&amp;ncy;&amp;ycy;&amp;iecy; &amp;scy;&amp;kcy;&amp;ucy;&amp;lcy;&amp;softcy;&amp;pcy;&amp;tcy;&amp;ucy;&amp;rcy;&amp;ycy;. RNDne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3286124"/>
            <a:ext cx="3500462" cy="3357586"/>
          </a:xfrm>
          <a:prstGeom prst="rect">
            <a:avLst/>
          </a:prstGeom>
          <a:noFill/>
        </p:spPr>
      </p:pic>
      <p:pic>
        <p:nvPicPr>
          <p:cNvPr id="34828" name="Picture 12" descr="&amp;Kcy;&amp;rcy;&amp;acy;&amp;scy;&amp;icy;&amp;vcy;&amp;ycy;&amp;iecy; &amp;lcy;&amp;iecy;&amp;dcy;&amp;yacy;&amp;ncy;&amp;ycy;&amp;iecy; &amp;fcy;&amp;icy;&amp;gcy;&amp;ucy;&amp;rcy;&amp;ycy;. &amp;Ocy;&amp;bcy;&amp;scy;&amp;ucy;&amp;zhcy;&amp;dcy;&amp;iecy;&amp;ncy;&amp;icy;&amp;iecy; &amp;ncy;&amp;acy; LiveInternet - &amp;Rcy;&amp;ocy;&amp;scy;&amp;scy;&amp;icy;&amp;jcy;…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4" y="3786190"/>
            <a:ext cx="3524275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357562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Снежная скульптура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 — художественная композиция, выполненная из снега. </a:t>
            </a:r>
          </a:p>
          <a:p>
            <a:endParaRPr lang="ru-RU" dirty="0"/>
          </a:p>
        </p:txBody>
      </p:sp>
      <p:pic>
        <p:nvPicPr>
          <p:cNvPr id="37890" name="Picture 2" descr="&amp;Scy;&amp;ncy;&amp;iecy;&amp;zhcy;&amp;ncy;&amp;ycy;&amp;iecy; &amp;scy;&amp;kcy;&amp;ucy;&amp;lcy;&amp;softcy;&amp;pcy;&amp;tcy;&amp;ucy;&amp;rcy;&amp;ycy; 2 &quot; &amp;Scy;&amp;kcy;&amp;acy;&amp;zcy;&amp;ocy;&amp;chcy;&amp;ncy;&amp;ycy;&amp;iecy; &amp;scy;&amp;ncy;&amp;iecy;&amp;zhcy;&amp;ncy;&amp;ycy;&amp;iecy; &amp;scy;&amp;kcy;&amp;ucy;&amp;lcy;&amp;softcy;&amp;pcy;&amp;tcy;&amp;ucy;&amp;rcy;&amp;ycy; &amp;YAcy; &amp;ocy; &amp;Mcy;&amp;icy;&amp;rcy;&amp;iecy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3857628"/>
            <a:ext cx="3857652" cy="2714644"/>
          </a:xfrm>
          <a:prstGeom prst="rect">
            <a:avLst/>
          </a:prstGeom>
          <a:noFill/>
        </p:spPr>
      </p:pic>
      <p:pic>
        <p:nvPicPr>
          <p:cNvPr id="37892" name="Picture 4" descr="&amp;Scy;&amp;ncy;&amp;iecy;&amp;zhcy;&amp;ncy;&amp;ycy;&amp;iecy; &amp;scy;&amp;kcy;&amp;ucy;&amp;lcy;&amp;softcy;&amp;pcy;&amp;tcy;&amp;ucy;&amp;rcy;&amp;ycy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500042"/>
            <a:ext cx="3786214" cy="2746025"/>
          </a:xfrm>
          <a:prstGeom prst="rect">
            <a:avLst/>
          </a:prstGeom>
          <a:noFill/>
        </p:spPr>
      </p:pic>
      <p:pic>
        <p:nvPicPr>
          <p:cNvPr id="37894" name="Picture 6" descr="&amp;Scy;&amp;ncy;&amp;iecy;&amp;zhcy;&amp;ncy;&amp;ycy;&amp;iecy; &amp;scy;&amp;kcy;&amp;ucy;&amp;lcy;&amp;softcy;&amp;pcy;&amp;tcy;&amp;ucy;&amp;rcy;&amp;ycy; (19 &amp;fcy;&amp;ocy;&amp;tcy;&amp;ocy;) &quot; SwTeam.inf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500042"/>
            <a:ext cx="3786214" cy="2768187"/>
          </a:xfrm>
          <a:prstGeom prst="rect">
            <a:avLst/>
          </a:prstGeom>
          <a:noFill/>
        </p:spPr>
      </p:pic>
      <p:pic>
        <p:nvPicPr>
          <p:cNvPr id="37896" name="Picture 8" descr="&amp;Ncy;&amp;ocy;&amp;vcy;&amp;ocy;&amp;scy;&amp;icy;&amp;bcy;&amp;icy;&amp;rcy;&amp;scy;&amp;kcy;&amp;icy;&amp;iecy; &amp;ncy;&amp;ocy;&amp;vcy;&amp;ocy;&amp;scy;&amp;tcy;&amp;icy;. &amp;Ncy;&amp;ocy;&amp;vcy;&amp;ocy;&amp;scy;&amp;icy;&amp;bcy;&amp;icy;&amp;rcy;&amp;scy;&amp;kcy;&amp;icy;&amp;jcy; &amp;bcy;&amp;icy;&amp;zcy;&amp;ncy;&amp;iecy;&amp;scy; &amp;pcy;&amp;ocy;&amp;rcy;&amp;tcy;&amp;acy;&amp;lcy;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3857628"/>
            <a:ext cx="3786214" cy="27146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928934"/>
            <a:ext cx="7572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Песчаная скульптура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 — художественная композиция, выполненная из песка. 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Calibri" pitchFamily="34" charset="0"/>
            </a:endParaRPr>
          </a:p>
        </p:txBody>
      </p:sp>
      <p:pic>
        <p:nvPicPr>
          <p:cNvPr id="36866" name="Picture 2" descr="&amp;pcy;&amp;iecy;&amp;scy;&amp;chcy;&amp;acy;&amp;ncy;&amp;ycy;&amp;iecy; &amp;scy;&amp;kcy;&amp;ucy;&amp;lcy;&amp;softcy;&amp;pcy;&amp;tcy;&amp;ucy;&amp;rcy;&amp;ycy; KervanSarayMarmaris.co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357166"/>
            <a:ext cx="3786214" cy="2643206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36870" name="Picture 6" descr="&amp;Pcy;&amp;iecy;&amp;scy;&amp;chcy;&amp;acy;&amp;ncy;&amp;ycy;&amp;iecy; &amp;scy;&amp;kcy;&amp;ucy;&amp;lcy;&amp;softcy;&amp;pcy;&amp;tcy;&amp;ucy;&amp;rcy;&amp;ycy; &quot; &amp;Kcy;&amp;acy;&amp;zhcy;&amp;dcy;&amp;ycy;&amp;jcy; &amp;dcy;&amp;iecy;&amp;ncy;&amp;softcy; &amp;ncy;&amp;acy; Magerfon.Ru &amp;vcy;&amp;ycy; &amp;ucy;&amp;vcy;&amp;icy;&amp;dcy;&amp;iecy;&amp;tcy;&amp;iecy; &amp;mcy;&amp;ncy;&amp;ocy;&amp;gcy;&amp;ocy; &amp;chcy;&amp;iecy;&amp;gcy;&amp;ocy; &amp;icy;&amp;ncy;&amp;tcy;&amp;rcy;&amp;iecy;&amp;scy;&amp;ncy;&amp;ocy;&amp;gcy;&amp;ocy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3571876"/>
            <a:ext cx="3857652" cy="3000396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36872" name="Picture 8" descr="&amp;Icy;&amp;ncy;&amp;tcy;&amp;iecy;&amp;rcy;&amp;iecy;&amp;scy;&amp;ncy;&amp;ycy;&amp;jcy; &amp;fcy;&amp;ocy;&amp;tcy;&amp;ocy;&amp;acy;&amp;lcy;&amp;softcy;&amp;bcy;&amp;ocy;&amp;mcy; &amp;Zcy;&amp;acy;&amp;pcy;&amp;icy;&amp;scy;&amp;icy; &amp;vcy; &amp;rcy;&amp;ucy;&amp;bcy;&amp;rcy;&amp;icy;&amp;kcy;&amp;iecy; &amp;Icy;&amp;ncy;&amp;tcy;&amp;iecy;&amp;rcy;&amp;iecy;&amp;scy;&amp;ncy;&amp;ycy;&amp;jcy; &amp;fcy;&amp;ocy;&amp;tcy;&amp;ocy;&amp;acy;&amp;lcy;&amp;softcy;&amp;bcy;&amp;ocy;&amp;mcy; &amp;Dcy;&amp;ncy;&amp;iecy;&amp;vcy;&amp;ncy;&amp;icy;&amp;kcy; maxim1948 :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3571876"/>
            <a:ext cx="4071966" cy="296393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36874" name="Picture 10" descr="&amp;Fcy;&amp;ocy;&amp;tcy;&amp;ocy;&amp;Tcy;&amp;iecy;&amp;lcy;&amp;iecy;&amp;gcy;&amp;rcy;&amp;acy;&amp;fcy; &quot; &amp;Fcy;&amp;iecy;&amp;scy;&amp;tcy;&amp;icy;&amp;vcy;&amp;acy;&amp;lcy;&amp;softcy; &amp;pcy;&amp;iecy;&amp;scy;&amp;chcy;&amp;acy;&amp;ncy;&amp;ocy;&amp;jcy; &amp;scy;&amp;kcy;&amp;ucy;&amp;lcy;&amp;softcy;&amp;pcy;&amp;tcy;&amp;ucy;&amp;rcy;&amp;ycy; &quot;&amp;Mcy;&amp;icy;&amp;fcy;&amp;ycy; &amp;icy;&amp;lcy;&amp;icy; &amp;rcy;&amp;iecy;&amp;acy;&amp;lcy;&amp;softcy;&amp;ncy;&amp;ocy;&amp;scy;&amp;tcy;&amp;softcy;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357166"/>
            <a:ext cx="4143404" cy="2643206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&amp;Bcy;&amp;ucy;&amp;mcy;&amp;acy;&amp;zhcy;&amp;ncy;&amp;ycy;&amp;iecy; &amp;scy;&amp;kcy;&amp;ucy;&amp;lcy;&amp;softcy;&amp;pcy;&amp;tcy;&amp;ucy;&amp;rcy;&amp;ycy; &quot; &amp;Scy;&amp;acy;&amp;jcy;&amp;tcy; &amp;vcy;&amp;iecy;&amp;scy;&amp;iecy;&amp;lcy;&amp;ocy;&amp;gcy;&amp;ocy; &amp;ncy;&amp;acy;&amp;scy;&amp;tcy;&amp;rcy;&amp;ocy;&amp;iecy;&amp;ncy;&amp;icy;&amp;yacy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1142984"/>
            <a:ext cx="3643338" cy="5361173"/>
          </a:xfrm>
          <a:prstGeom prst="rect">
            <a:avLst/>
          </a:prstGeom>
          <a:noFill/>
        </p:spPr>
      </p:pic>
      <p:pic>
        <p:nvPicPr>
          <p:cNvPr id="39944" name="Picture 8" descr="&amp;Lcy;&amp;acy;&amp;scy;&amp;tcy;&amp;ocy;&amp;chcy;&amp;kcy;&amp;acy; - &amp;Dcy;&amp;acy;&amp;vcy;&amp;ncy;&amp;ocy; &amp;rcy;&amp;ucy;&amp;kcy;&amp;icy; &amp;ncy;&amp;iecy; &amp;dcy;&amp;ocy;&amp;khcy;&amp;ocy;&amp;dcy;&amp;icy;&amp;lcy;&amp;icy; &amp;vcy;&amp;ycy;&amp;lcy;&amp;ocy;&amp;zhcy;&amp;icy;&amp;tcy;&amp;softcy; &amp;zcy;&amp;acy;&amp;mcy;&amp;iecy;&amp;chcy;&amp;acy;&amp;tcy;&amp;iecy;&amp;lcy;&amp;softcy;&amp;ncy;&amp;ycy;&amp;iecy; &amp;bcy;&amp;ucy;&amp;mcy;&amp;acy;&amp;zhcy;&amp;ncy;&amp;ycy;&amp;iecy; &amp;scy;&amp;kcy;&amp;ucy;&amp;lcy;&amp;softcy;&amp;pcy;&amp;tcy;&amp;ucy;&amp;rcy;&amp;ycy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2263145" cy="3071834"/>
          </a:xfrm>
          <a:prstGeom prst="rect">
            <a:avLst/>
          </a:prstGeom>
          <a:noFill/>
        </p:spPr>
      </p:pic>
      <p:pic>
        <p:nvPicPr>
          <p:cNvPr id="39946" name="Picture 10" descr="http://pseudoape.com/wp-content/uploads/2011/07/jeff_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612" y="1142984"/>
            <a:ext cx="2286016" cy="2222107"/>
          </a:xfrm>
          <a:prstGeom prst="rect">
            <a:avLst/>
          </a:prstGeom>
          <a:noFill/>
        </p:spPr>
      </p:pic>
      <p:pic>
        <p:nvPicPr>
          <p:cNvPr id="39948" name="Picture 12" descr="&amp;Ucy;&amp;dcy;&amp;icy;&amp;vcy;&amp;icy;&amp;tcy;&amp;iecy;&amp;lcy;&amp;softcy;&amp;ncy;&amp;ycy;&amp;iecy; &amp;bcy;&amp;ucy;&amp;mcy;&amp;acy;&amp;zhcy;&amp;ncy;&amp;ycy;&amp;iecy; &amp;scy;&amp;kcy;&amp;ucy;&amp;lcy;&amp;softcy;&amp;pcy;&amp;tcy;&amp;ucy;&amp;rcy;&amp;ycy; / &amp;Dcy;&amp;iecy;&amp;kcy;&amp;ocy;&amp;rcy; / &amp;Dcy;&amp;ocy;&amp;mcy; &amp;vcy; &amp;scy;&amp;tcy;&amp;icy;&amp;lcy;&amp;iecy; - &amp;acy;&amp;rcy;&amp;khcy;…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571876"/>
            <a:ext cx="4504299" cy="2852723"/>
          </a:xfrm>
          <a:prstGeom prst="rect">
            <a:avLst/>
          </a:prstGeom>
          <a:noFill/>
        </p:spPr>
      </p:pic>
      <p:pic>
        <p:nvPicPr>
          <p:cNvPr id="39950" name="Picture 14" descr="Cast Paper Sculptures Art - Amazing Data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0298" y="3571875"/>
            <a:ext cx="2357454" cy="285752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143240" y="214290"/>
            <a:ext cx="5572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Бумажная скульптура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– скульптурное изображение, выполненное из бумаги. 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&amp;Gcy;&amp;ocy;&amp;tcy;&amp;icy;&amp;chcy;&amp;iecy;&amp;scy;&amp;kcy;&amp;icy;&amp;iecy; &amp;scy;&amp;kcy;&amp;ucy;&amp;lcy;&amp;softcy;&amp;pcy;&amp;tcy;&amp;ucy;&amp;rcy;&amp;ycy; (20 &amp;fcy;&amp;ocy;&amp;tcy;&amp;ocy;) &quot; &amp;Bcy;&amp;lcy;&amp;ocy;&amp;gcy;&amp;icy; - 2&amp;Kcy;&amp;rcy;&amp;ocy;&amp;tcy;&amp;acy;2.&amp;rcy;&amp;ucy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38" y="1142984"/>
            <a:ext cx="7000925" cy="521497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14348" y="0"/>
            <a:ext cx="7929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2">
                    <a:lumMod val="25000"/>
                  </a:schemeClr>
                </a:solidFill>
              </a:rPr>
              <a:t>Спасибо за внимание!</a:t>
            </a:r>
            <a:endParaRPr lang="ru-RU" sz="6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500042"/>
            <a:ext cx="7715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Статуя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 -  скульптурное (обычно в полный рост или более) изображение человека, животного, реже фантастического существа. 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 descr="&amp;Acy;&amp;ncy;&amp;acy;&amp;tcy;&amp;ocy;&amp;mcy;&amp;icy;&amp;yacy; &amp;scy;&amp;rcy;&amp;acy;&amp;chcy;&amp;acy; - &amp;chcy;&amp;acy;&amp;scy;&amp;tcy;&amp;softcy; 5 - &amp;Scy;&amp;tcy;&amp;rcy;&amp;acy;&amp;ncy;&amp;icy;&amp;tscy;&amp;acy; 3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1571612"/>
            <a:ext cx="3714744" cy="4948752"/>
          </a:xfrm>
          <a:prstGeom prst="rect">
            <a:avLst/>
          </a:prstGeom>
          <a:noFill/>
        </p:spPr>
      </p:pic>
      <p:pic>
        <p:nvPicPr>
          <p:cNvPr id="3076" name="Picture 4" descr="http://upload.wikimedia.org/wikipedia/commons/thumb/a/af/Philopoemen_David_Angers_Louvre_LP1556.jpg/332px-Philopoemen_David_Angers_Louvre_LP155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1571612"/>
            <a:ext cx="2857520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&amp;CHcy;&amp;icy;&amp;zhcy;&amp;ocy;&amp;vcy; &amp;Mcy;. &amp;Acy;. &amp;Kcy;&amp;rcy;&amp;iecy;&amp;scy;&amp;tcy;&amp;softcy;&amp;yacy;&amp;ncy;&amp;icy;&amp;ncy; &amp;vcy; &amp;bcy;&amp;iecy;&amp;dcy;&amp;iecy; (&amp;icy;&amp;zcy;&amp;ocy;&amp;bcy;&amp;rcy;&amp;acy;&amp;zhcy;&amp;iecy;&amp;ncy;&amp;icy;&amp;iecy;) - &amp;zcy;&amp;ncy;&amp;acy;&amp;chcy;&amp;iecy;&amp;ncy;&amp;icy;&amp;iecy; &amp;scy;&amp;lcy;&amp;ocy;&amp;vcy;&amp;acy;, &amp;ocy;&amp;pcy;&amp;rcy;&amp;iecy;&amp;dcy;&amp;iecy;&amp;lcy;&amp;iecy;&amp;ncy;&amp;icy;&amp;iecy; &amp;scy;&amp;lcy;&amp;ocy;&amp;vcy;&amp;acy;, &amp;scy;&amp;lcy;&amp;ocy;&amp;vcy;&amp;ocy; &amp;ocy;&amp;zcy;&amp;ncy;&amp;acy;&amp;chcy;&amp;acy;&amp;iecy;&amp;tcy; Vseslov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60609"/>
            <a:ext cx="2928958" cy="442106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6072206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Чижов М. А. Крестьянин в беде.</a:t>
            </a:r>
            <a:endParaRPr lang="ru-RU" dirty="0"/>
          </a:p>
        </p:txBody>
      </p:sp>
      <p:pic>
        <p:nvPicPr>
          <p:cNvPr id="2052" name="Picture 4" descr="aldanov: &amp;Rcy;&amp;Acy;&amp;Bcy;&amp;Ocy;&amp;CHcy;&amp;Icy;&amp;Jcy; &amp;Icy; &amp;Kcy;&amp;Ocy;&amp;Lcy;&amp;KHcy;&amp;Ocy;&amp;Zcy;&amp;Ncy;&amp;Icy;&amp;TScy;&amp;Acy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810" y="500042"/>
            <a:ext cx="4350943" cy="58959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357166"/>
            <a:ext cx="3214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Группа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– скульптурное изображение двух и более человек.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285728"/>
            <a:ext cx="7000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  Статуэтка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- маленькая скульптурная фигурка, обычно   служащая комнатным украшением. 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8" name="Picture 4" descr="&amp;Kcy;&amp;ucy;&amp;pcy;&amp;icy;&amp;tcy;&amp;softcy; &amp;tcy;&amp;ocy;&amp;vcy;&amp;acy;&amp;rcy;&amp;ycy; &amp;fcy;&amp;icy;&amp;rcy;&amp;mcy;&amp;ycy; Pavon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876882"/>
            <a:ext cx="2500330" cy="2724969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1030" name="Picture 6" descr="&amp;Scy;&amp;Tcy;&amp;Acy;&amp;Tcy;&amp;Ucy;&amp;Ecy;&amp;Tcy;&amp;Kcy;&amp;Icy; : &amp;Scy;&amp;tcy;&amp;acy;&amp;tcy;&amp;ucy;&amp;ecy;&amp;tcy;&amp;kcy;&amp;acy; &amp;Lcy;&amp;softcy;&amp;vcy;&amp;acy; &amp;Mcy;&amp;Kcy;1122 D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8" y="4714884"/>
            <a:ext cx="3238551" cy="187296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1032" name="Picture 8" descr="&amp;Scy;&amp;tcy;&amp;acy;&amp;tcy;&amp;ucy;&amp;ecy;&amp;tcy;&amp;kcy;&amp;acy; &amp;vcy; &amp;mcy;&amp;iecy;&amp;chcy;&amp;tcy;&amp;acy;&amp;khcy; &amp;ocy; &amp;scy;&amp;chcy;&amp;acy;&amp;scy;&amp;tcy;&amp;softcy;&amp;iecy; 20*13*24&amp;scy;&amp;mcy; (867081) &amp;kcy;&amp;ucy;&amp;pcy;&amp;icy;&amp;tcy;&amp;softcy; &amp;vcy; &amp;icy;&amp;ncy;&amp;tcy;&amp;iecy;&amp;rcy;&amp;ncy;&amp;iecy;&amp;tcy;-&amp;mcy;&amp;acy;&amp;gcy;&amp;acy;&amp;zcy;&amp;icy;&amp;ncy;&amp;iecy;, &amp;tscy;&amp;iecy;&amp;ncy;&amp;acy;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12" y="1142984"/>
            <a:ext cx="2643206" cy="342902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1036" name="Picture 12" descr="&amp;Scy;&amp;tcy;&amp;acy;&amp;tcy;&amp;ucy;&amp;ecy;&amp;tcy;&amp;kcy;&amp;icy; &amp;scy;&amp;ocy;&amp;bcy;&amp;acy;&amp;kcy; : &amp;Scy;&amp;tcy;&amp;acy;&amp;tcy;&amp;ucy;&amp;ecy;&amp;tcy;&amp;kcy;&amp;acy; &amp;Scy;&amp;ocy;&amp;bcy;&amp;acy;&amp;kcy;&amp;icy; MK1095_D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142984"/>
            <a:ext cx="1714512" cy="246692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1038" name="Picture 14" descr="&amp;Kcy;&amp;ucy;&amp;pcy;&amp;icy;&amp;tcy;&amp;softcy; &amp;Scy;&amp;tcy;&amp;acy;&amp;tcy;&amp;ucy;&amp;ecy;&amp;tcy;&amp;kcy;&amp;acy; &quot;&amp;Scy;&amp;lcy;&amp;ocy;&amp;ncy;&quot;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68" y="1142984"/>
            <a:ext cx="2571768" cy="2559037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1042" name="Picture 18" descr="&quot;&amp;Scy;&amp;tcy;&amp;acy;&amp;tcy;&amp;ucy;&amp;ecy;&amp;tcy;&amp;kcy;&amp;acy; &quot;&quot;&amp;Scy;&amp;icy;&amp;dcy;&amp;yacy;&amp;shchcy;&amp;icy;&amp;jcy; &amp;lcy;&amp;iecy;&amp;vcy;&quot;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926" y="3905220"/>
            <a:ext cx="2643206" cy="266705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1048" name="Picture 24" descr="&amp;Dcy;&amp;iecy;&amp;kcy;&amp;ocy;&amp;rcy;&amp;acy;&amp;tcy;&amp;icy;&amp;vcy;&amp;ncy;&amp;acy;&amp;yacy; &amp;scy;&amp;tcy;&amp;acy;&amp;tcy;&amp;ucy;&amp;ecy;&amp;tcy;&amp;kcy;&amp;acy; &quot;&amp;Scy;&amp;pcy;&amp;acy;&amp;rcy;&amp;tcy;&amp;acy;&amp;ncy;&amp;iecy;&amp;tscy;&quot;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1671" y="1142984"/>
            <a:ext cx="1357322" cy="254792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142852"/>
            <a:ext cx="6572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Бюст (</a:t>
            </a:r>
            <a:r>
              <a:rPr lang="ru-RU" sz="2000" dirty="0" smtClean="0"/>
              <a:t>франц. </a:t>
            </a:r>
            <a:r>
              <a:rPr lang="ru-RU" sz="2000" dirty="0" err="1" smtClean="0"/>
              <a:t>buste</a:t>
            </a:r>
            <a:r>
              <a:rPr lang="ru-RU" sz="2000" dirty="0" smtClean="0"/>
              <a:t>, от лат. </a:t>
            </a:r>
            <a:r>
              <a:rPr lang="ru-RU" sz="2000" dirty="0" err="1" smtClean="0"/>
              <a:t>bustum</a:t>
            </a:r>
            <a:r>
              <a:rPr lang="ru-RU" sz="2000" dirty="0" smtClean="0"/>
              <a:t>)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-  скульптурное изображение головы и верхней части тела человека (по грудь или по пояс).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9458" name="Picture 2" descr="mikhaylin-art.ru &amp;Pcy;&amp;iecy;&amp;rcy;&amp;scy;&amp;ocy;&amp;ncy;&amp;acy;&amp;lcy;&amp;softcy;&amp;ncy;&amp;acy;&amp;yacy; &amp;scy;&amp;tcy;&amp;rcy;&amp;acy;&amp;ncy;&amp;icy;&amp;tscy;&amp;acy; &amp;khcy;&amp;ucy;&amp;dcy;&amp;ocy;&amp;zhcy;&amp;ncy;&amp;icy;&amp;kcy;&amp;acy; &amp;Mcy;&amp;icy;&amp;khcy;&amp;acy;&amp;icy;&amp;lcy;&amp;acy; &amp;Mcy;&amp;icy;&amp;khcy;&amp;acy;&amp;jcy;&amp;lcy;&amp;icy;&amp;ncy;&amp;acy;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571612"/>
            <a:ext cx="3071834" cy="4964941"/>
          </a:xfrm>
          <a:prstGeom prst="rect">
            <a:avLst/>
          </a:prstGeom>
          <a:noFill/>
        </p:spPr>
      </p:pic>
      <p:pic>
        <p:nvPicPr>
          <p:cNvPr id="19460" name="Picture 4" descr="&amp;Acy;&amp;ncy;&amp;tcy;&amp;icy;&amp;kcy;&amp;vcy;&amp;acy;&amp;rcy;&amp;icy;&amp;acy;&amp;tcy;.p&amp;ucy; - &amp;Bcy;&amp;yucy;&amp;scy;&amp;tcy; &quot;&amp;Ncy;&amp;acy;&amp;pcy;&amp;ocy;&amp;lcy;&amp;iecy;&amp;ocy;&amp;ncy;&quot;. &amp;Fcy;&amp;ocy;&amp;tcy;&amp;ocy;&amp;gcy;&amp;rcy;&amp;acy;&amp;fcy;&amp;icy;&amp;yacy; &amp;vcy;&amp;ycy;&amp;scy;&amp;ocy;&amp;kcy;&amp;ocy;&amp;gcy;&amp;ocy; &amp;kcy;&amp;acy;&amp;chcy;&amp;iecy;&amp;scy;&amp;tcy;&amp;vcy;&amp;acy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98" y="3643314"/>
            <a:ext cx="2773350" cy="2826763"/>
          </a:xfrm>
          <a:prstGeom prst="rect">
            <a:avLst/>
          </a:prstGeom>
          <a:noFill/>
        </p:spPr>
      </p:pic>
      <p:pic>
        <p:nvPicPr>
          <p:cNvPr id="19462" name="Picture 6" descr="Portrait Sculptures (30 photos) - Xaxor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44" y="3643314"/>
            <a:ext cx="2074533" cy="2881296"/>
          </a:xfrm>
          <a:prstGeom prst="rect">
            <a:avLst/>
          </a:prstGeom>
          <a:noFill/>
        </p:spPr>
      </p:pic>
      <p:pic>
        <p:nvPicPr>
          <p:cNvPr id="19464" name="Picture 8" descr="Portrait Sculptures by Philippe Faraut (30 pics)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2330" y="1142984"/>
            <a:ext cx="1717370" cy="2305194"/>
          </a:xfrm>
          <a:prstGeom prst="rect">
            <a:avLst/>
          </a:prstGeom>
          <a:noFill/>
        </p:spPr>
      </p:pic>
      <p:pic>
        <p:nvPicPr>
          <p:cNvPr id="19468" name="Picture 12" descr="The Last Hero Sculpture Gallery on Diorama.ru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06" y="1285860"/>
            <a:ext cx="3130541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142852"/>
            <a:ext cx="707236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Рельеф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– изображение, в котором фигура представляется отчасти погруженной в плоский фон и выступающей из него.</a:t>
            </a:r>
          </a:p>
          <a:p>
            <a:endParaRPr lang="ru-RU" dirty="0"/>
          </a:p>
        </p:txBody>
      </p:sp>
      <p:pic>
        <p:nvPicPr>
          <p:cNvPr id="18435" name="Picture 3" descr="archi652 - &amp;Ncy;&amp;iecy;&amp;mcy;&amp;iecy;&amp;tscy;&amp;kcy;&amp;icy;&amp;jcy; &amp;ncy;&amp;iecy;&amp;ocy;&amp;kcy;&amp;lcy;&amp;acy;&amp;scy;&amp;scy;&amp;icy;&amp;tscy;&amp;icy;&amp;zcy;&amp;mcy; &amp;vcy; &amp;scy;&amp;kcy;&amp;ucy;&amp;lcy;&amp;softcy;&amp;pcy;&amp;tcy;&amp;ucy;&amp;rcy;&amp;iecy;. &amp;CHcy;&amp;acy;&amp;scy;&amp;tcy;&amp;softcy; &amp;pcy;&amp;iecy;&amp;rcy;&amp;vcy;&amp;acy;&amp;yacy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3357562"/>
            <a:ext cx="4167238" cy="3214711"/>
          </a:xfrm>
          <a:prstGeom prst="rect">
            <a:avLst/>
          </a:prstGeom>
          <a:noFill/>
        </p:spPr>
      </p:pic>
      <p:pic>
        <p:nvPicPr>
          <p:cNvPr id="18437" name="Picture 5" descr="&amp;Tcy;&amp;acy;&amp;jcy;&amp;ncy;&amp;acy;&amp;yacy; &amp;vcy;&amp;iecy;&amp;chcy;&amp;iecy;&amp;rcy;&amp;yacy;. &amp;Rcy;&amp;iecy;&amp;lcy;&amp;softcy;&amp;iecy;&amp;fcy; &amp;ncy;&amp;acy; &amp;ocy;&amp;gcy;&amp;rcy;&amp;acy;&amp;dcy;&amp;iecy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3357562"/>
            <a:ext cx="3964310" cy="3214710"/>
          </a:xfrm>
          <a:prstGeom prst="rect">
            <a:avLst/>
          </a:prstGeom>
          <a:noFill/>
        </p:spPr>
      </p:pic>
      <p:pic>
        <p:nvPicPr>
          <p:cNvPr id="18439" name="Picture 7" descr="&amp;Acy;&amp;vcy;&amp;tcy;&amp;ocy;&amp;rcy;&amp;scy;&amp;kcy;&amp;icy;&amp;iecy; &amp;gcy;&amp;acy;&amp;lcy;&amp;iecy;&amp;rcy;&amp;iecy;&amp;icy; - &amp;Rcy;&amp;ocy;&amp;tcy;&amp;kcy;&amp;ocy;&amp;vcy;&amp;acy; &amp;YUcy;&amp;lcy;&amp;icy;&amp;yacy; &amp;Kcy;&amp;ocy;&amp;ncy;&amp;scy;&amp;tcy;&amp;acy;&amp;ncy;&amp;tcy;&amp;icy;&amp;ncy;&amp;ocy;&amp;vcy;&amp;ncy;&amp;acy; / &amp;tcy;&amp;rcy;&amp;icy;&amp;pcy;&amp;tcy;&amp;icy;&amp;khcy; &quot;&amp;Vcy;&amp;iecy;&amp;scy;&amp;ncy;&amp;acy;&quot; / &amp;Scy;&amp;kcy;&amp;ucy;&amp;lcy;&amp;softcy;&amp;pcy;&amp;tcy;&amp;ucy;&amp;rcy;&amp;acy; &amp;Acy;&amp;ncy;&amp;icy;&amp;mcy;&amp;acy;&amp;lcy;&amp;icy;&amp;scy;&amp;tcy;&amp;icy;&amp;kcy;&amp;acy;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928670"/>
            <a:ext cx="4286280" cy="2214578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18441" name="Picture 9" descr="&amp;Scy;&amp;kcy;&amp;ucy;&amp;lcy;&amp;softcy;&amp;pcy;&amp;tcy;&amp;ucy;&amp;rcy;&amp;ycy; &amp;icy;&amp;zcy; &amp;gcy;&amp;rcy;&amp;acy;&amp;ncy;&amp;icy;&amp;tcy;&amp;acy; &amp;icy; &amp;scy;&amp;kcy;&amp;ucy;&amp;lcy;&amp;softcy;&amp;pcy;&amp;tcy;&amp;ucy;&amp;rcy;&amp;ycy; &amp;icy;&amp;zcy; &amp;mcy;&amp;rcy;&amp;acy;&amp;mcy;&amp;ocy;&amp;rcy;&amp;acy; &amp;ocy;&amp;tcy; &amp;pcy;&amp;rcy;&amp;ocy;&amp;icy;&amp;zcy;&amp;vcy;&amp;ocy;&amp;dcy;&amp;icy;&amp;tcy;&amp;iecy;…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928670"/>
            <a:ext cx="3786214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428604"/>
            <a:ext cx="80010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Различают три вида рельефа.</a:t>
            </a:r>
          </a:p>
          <a:p>
            <a:pPr lvl="0" algn="ctr"/>
            <a:r>
              <a:rPr lang="ru-RU" sz="2000" b="1" dirty="0" smtClean="0"/>
              <a:t>1. Барельеф </a:t>
            </a:r>
            <a:r>
              <a:rPr lang="ru-RU" sz="2000" dirty="0" smtClean="0"/>
              <a:t>(фр. </a:t>
            </a:r>
            <a:r>
              <a:rPr lang="en-US" sz="2000" i="1" dirty="0" smtClean="0"/>
              <a:t>bas-relief</a:t>
            </a:r>
            <a:r>
              <a:rPr lang="en-US" sz="2000" dirty="0" smtClean="0"/>
              <a:t> — </a:t>
            </a:r>
            <a:r>
              <a:rPr lang="ru-RU" sz="2000" dirty="0" smtClean="0"/>
              <a:t>низкий рельеф)</a:t>
            </a:r>
            <a:r>
              <a:rPr lang="ru-RU" sz="2000" b="1" dirty="0" smtClean="0"/>
              <a:t>  - </a:t>
            </a:r>
            <a:r>
              <a:rPr lang="ru-RU" sz="2000" dirty="0" smtClean="0"/>
              <a:t>изображение на плоскости, в котором фигура выступает из фона менее, чем на половину.</a:t>
            </a:r>
          </a:p>
          <a:p>
            <a:pPr algn="ctr"/>
            <a:endParaRPr lang="ru-RU" sz="2000" dirty="0"/>
          </a:p>
        </p:txBody>
      </p:sp>
      <p:pic>
        <p:nvPicPr>
          <p:cNvPr id="24578" name="Picture 2" descr="https://upload.wikimedia.org/wikipedia/commons/2/2d/%D0%91%D0%B0%D1%80%D0%B5%D0%BB%D1%8C%D0%B5%D1%84_%D0%BD%D0%B0_%D0%BF%D1%8C%D0%B5%D0%B4%D0%B5%D1%81%D1%82%D0%B0%D0%BB%D0%B5_%D0%90%D0%BB%D0%B5%D0%BA%D1%81%D0%B0%D0%BD%D0%B4%D1%80%D0%BE%D0%B2%D1%81%D0%BA%D0%BE%D0%B9_%D0%BA%D0%BE%D0%BB%D0%BE%D0%BD%D0%BD%D1%8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071678"/>
            <a:ext cx="4857784" cy="364217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34" y="5857892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Барельеф пьедестала Александровской колонны.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4580" name="Picture 4" descr="&amp;Acy;&amp;rcy;&amp;khcy;&amp;icy;&amp;vcy; &amp;mcy;&amp;acy;&amp;tcy;&amp;iecy;&amp;rcy;&amp;icy;&amp;acy;&amp;lcy;&amp;ocy;&amp;vcy; - &amp;Pcy;&amp;iecy;&amp;rcy;&amp;scy;&amp;ocy;&amp;ncy;&amp;acy;&amp;lcy;&amp;softcy;&amp;ncy;&amp;ycy;&amp;jcy; &amp;scy;&amp;acy;&amp;jcy;&amp;tcy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0" y="4071942"/>
            <a:ext cx="3633896" cy="206930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286380" y="6143644"/>
            <a:ext cx="3857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Орфей, играющий для Аида и Персефоны.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4582" name="Picture 6" descr="&amp;Pcy;&amp;rcy;&amp;ocy;&amp;khcy;&amp;ocy;&amp;dcy;&amp;ncy;&amp;ocy;&amp;jcy; &amp;bcy;&amp;acy;&amp;lcy;&amp;lcy; 2014 &amp;vcy;&amp;acy;&amp;vcy;&amp;icy;&amp;lcy;&amp;ocy;&amp;ncy;&amp;scy;&amp;kcy;&amp;icy;&amp;iecy; &amp;bcy;&amp;acy;&amp;rcy;&amp;iecy;&amp;lcy;&amp;softcy;&amp;iecy;&amp;fcy;&amp;ycy; &amp;Pcy;&amp;ocy;&amp;scy;&amp;tcy;&amp;ucy;&amp;pcy;&amp;acy;&amp;iecy;&amp;mcy; &amp;vcy;&amp;mcy;&amp;iecy;&amp;scy;&amp;tcy;&amp;iecy;!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8" y="1571612"/>
            <a:ext cx="2786082" cy="200802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786446" y="3643314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Вавилонские барельефы.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&amp;Scy;&amp;rcy;&amp;iecy;&amp;dcy;&amp;ncy;&amp;iecy;&amp;vcy;&amp;iecy;&amp;kcy;&amp;ocy;&amp;vcy;&amp;ocy;&amp;iecy; &amp;icy;&amp;scy;&amp;kcy;&amp;ucy;&amp;scy;&amp;scy;&amp;tcy;&amp;vcy;&amp;ocy; &amp;Icy;&amp;ncy;&amp;fcy;&amp;ocy;&amp;rcy;&amp;mcy;&amp;acy;&amp;tscy;&amp;icy;&amp;yacy; &amp;dcy;&amp;lcy;&amp;yacy; &amp;scy;&amp;tcy;&amp;ucy;&amp;dcy;&amp;iecy;&amp;ncy;&amp;tcy;&amp;ocy;&amp;vcy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3714752"/>
            <a:ext cx="4000528" cy="301940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142852"/>
            <a:ext cx="76438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2.Горельеф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(фр. </a:t>
            </a:r>
            <a:r>
              <a:rPr lang="en-US" i="1" dirty="0" smtClean="0">
                <a:solidFill>
                  <a:schemeClr val="bg2">
                    <a:lumMod val="10000"/>
                  </a:schemeClr>
                </a:solidFill>
              </a:rPr>
              <a:t>haut-relief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 —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высокий рельеф) - скульптурное изображение на плоскости, в котором фигуры выступают более чем на половину своего объема. Некоторые элементы могут быть совсем отделены от плоскости. Распространённый вид украшения архитектурных сооружений; позволяет отобразить многофигурные сцены и пейзажи.</a:t>
            </a:r>
          </a:p>
          <a:p>
            <a:endParaRPr lang="ru-RU" dirty="0"/>
          </a:p>
        </p:txBody>
      </p:sp>
      <p:pic>
        <p:nvPicPr>
          <p:cNvPr id="23556" name="Picture 4" descr="&amp;Icy;&amp;Scy;&amp;Acy;&amp;Acy;&amp;Kcy;&amp;Icy;&amp;Jcy;, &amp;Dcy;&amp;Acy;&amp;Lcy;&amp;Mcy;&amp;Acy;&amp;Tcy; &amp;Icy; &amp;Fcy;&amp;Acy;&amp;Vcy;&amp;Scy;&amp;Tcy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3571876"/>
            <a:ext cx="4071919" cy="300036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14942" y="6500834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Исаакиевский собор.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3558" name="Picture 6" descr="gorlex72 &amp;Acy;&amp;fcy;&amp;icy;&amp;ncy;&amp;acy; &amp;ncy;&amp;acy; &amp;bcy;&amp;acy;&amp;rcy;&amp;rcy;&amp;icy;&amp;kcy;&amp;acy;&amp;dcy;&amp;acy;&amp;khcy;. &amp;Pcy;&amp;iecy;&amp;rcy;&amp;gcy;&amp;acy;&amp;mcy;&amp;scy;&amp;kcy;&amp;icy;&amp;jcy; &amp;acy;&amp;lcy;&amp;tcy;&amp;acy;&amp;rcy;&amp;softcy;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643050"/>
            <a:ext cx="1844657" cy="1765096"/>
          </a:xfrm>
          <a:prstGeom prst="rect">
            <a:avLst/>
          </a:prstGeom>
          <a:noFill/>
        </p:spPr>
      </p:pic>
      <p:pic>
        <p:nvPicPr>
          <p:cNvPr id="23560" name="Picture 8" descr="&amp;Ocy;&amp;kcy;&amp;iecy;&amp;acy;&amp;ncy; (&amp;mcy;&amp;icy;&amp;fcy;&amp;ocy;&amp;lcy;&amp;ocy;&amp;gcy;&amp;icy;&amp;yacy;)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984" y="1643050"/>
            <a:ext cx="1357322" cy="1805750"/>
          </a:xfrm>
          <a:prstGeom prst="rect">
            <a:avLst/>
          </a:prstGeom>
          <a:noFill/>
        </p:spPr>
      </p:pic>
      <p:pic>
        <p:nvPicPr>
          <p:cNvPr id="23562" name="Picture 10" descr="&amp;Ncy;&amp;acy;&amp;tcy;&amp;acy;&amp;lcy;&amp;softcy;&amp;yacy; &amp;Lcy;&amp;icy;&amp;gcy;&amp;ocy;&amp;scy;&amp;tcy;&amp;acy;&amp;iecy;&amp;vcy;&amp;acy; &amp;vcy; &amp;Fcy;&amp;ocy;&amp;tcy;&amp;ocy;&amp;Gcy;&amp;acy;&amp;lcy;&amp;iecy;&amp;rcy;&amp;iecy;&amp;iecy; &amp;CHcy;&amp;ucy;&amp;gcy;&amp;ucy;&amp;ncy;&amp;ncy;&amp;ocy;&amp;gcy;&amp;ocy; &amp;Kcy;&amp;ocy;&amp;zcy;&amp;softcy;&amp;mcy;&amp;ycy;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44" y="1643050"/>
            <a:ext cx="2357454" cy="1765471"/>
          </a:xfrm>
          <a:prstGeom prst="rect">
            <a:avLst/>
          </a:prstGeom>
          <a:noFill/>
        </p:spPr>
      </p:pic>
      <p:pic>
        <p:nvPicPr>
          <p:cNvPr id="23564" name="Picture 12" descr="&amp;Mcy;&amp;icy;&amp;fcy;&amp;ycy; &amp;icy; &amp;Lcy;&amp;iecy;&amp;gcy;&amp;iecy;&amp;ncy;&amp;dcy;&amp;ycy; * &amp;Ncy;&amp;iecy;&amp;rcy;&amp;iecy;&amp;jcy; &amp;icy; &amp;Ncy;&amp;iecy;&amp;rcy;&amp;iecy;&amp;icy;&amp;dcy;&amp;y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5731" y="1643050"/>
            <a:ext cx="2611111" cy="180166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28596" y="3357562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Пергамский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алтарь.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311</TotalTime>
  <Words>512</Words>
  <Application>Microsoft Office PowerPoint</Application>
  <PresentationFormat>Экран (4:3)</PresentationFormat>
  <Paragraphs>38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Мария</dc:creator>
  <cp:lastModifiedBy>История</cp:lastModifiedBy>
  <cp:revision>35</cp:revision>
  <dcterms:created xsi:type="dcterms:W3CDTF">2015-02-19T17:04:17Z</dcterms:created>
  <dcterms:modified xsi:type="dcterms:W3CDTF">2015-03-02T08:52:23Z</dcterms:modified>
</cp:coreProperties>
</file>