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57" r:id="rId3"/>
    <p:sldId id="258" r:id="rId4"/>
    <p:sldId id="259" r:id="rId5"/>
    <p:sldId id="260" r:id="rId6"/>
    <p:sldId id="316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317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7" r:id="rId32"/>
    <p:sldId id="284" r:id="rId33"/>
    <p:sldId id="285" r:id="rId34"/>
    <p:sldId id="286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318" r:id="rId46"/>
    <p:sldId id="319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20" r:id="rId63"/>
    <p:sldId id="313" r:id="rId64"/>
    <p:sldId id="314" r:id="rId65"/>
    <p:sldId id="315" r:id="rId6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72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E3B53-6074-4034-B470-E739BE4371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91F97-48FB-4FCE-8877-F98701FCBB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E9238-5614-4FB8-BBCB-A30140EB59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AEA69-A600-45CD-B01B-CB80398903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ED513-6917-4D9B-AEF3-9A440F4B9A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55A0D-ACAF-4C16-9607-D3720065C7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2BF0E-93A2-476F-B69B-8BE86609FB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E19DA-8A6E-48FB-A2D3-32A56A58CB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C9E4F-3EC2-4EC3-AE10-968337C844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5A3F9-3AE9-435C-A0B1-7EBBE26824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E940E-F036-40DA-9094-75AC1E049C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latin typeface="Tahoma" charset="0"/>
                <a:cs typeface="+mn-cs"/>
              </a:defRPr>
            </a:lvl1pPr>
          </a:lstStyle>
          <a:p>
            <a:pPr>
              <a:defRPr/>
            </a:pPr>
            <a:fld id="{EA0B9B88-20B1-4CA4-A9C1-271CBF4EB5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133600"/>
            <a:ext cx="7772400" cy="1658938"/>
          </a:xfrm>
        </p:spPr>
        <p:txBody>
          <a:bodyPr/>
          <a:lstStyle/>
          <a:p>
            <a:r>
              <a:rPr lang="ru-RU" sz="6600" b="1" smtClean="0"/>
              <a:t>ПРАВО</a:t>
            </a: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3132138" y="1557338"/>
            <a:ext cx="4103687" cy="609600"/>
          </a:xfrm>
          <a:prstGeom prst="wedgeRectCallout">
            <a:avLst>
              <a:gd name="adj1" fmla="val -32361"/>
              <a:gd name="adj2" fmla="val 10807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/>
              <a:t>Общеобязательные нормы, установленные государством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Правонарушение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76475"/>
            <a:ext cx="8229600" cy="374491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smtClean="0"/>
              <a:t>Признаки правонарушения:</a:t>
            </a:r>
          </a:p>
          <a:p>
            <a:pPr>
              <a:lnSpc>
                <a:spcPct val="90000"/>
              </a:lnSpc>
            </a:pPr>
            <a:r>
              <a:rPr lang="ru-RU" sz="2400" u="sng" smtClean="0"/>
              <a:t>Деяние</a:t>
            </a:r>
            <a:r>
              <a:rPr lang="ru-RU" sz="2400" smtClean="0"/>
              <a:t> (осознанное действие (украл) или осознанное бездействие (не уплатил налоги)).</a:t>
            </a:r>
          </a:p>
          <a:p>
            <a:pPr>
              <a:lnSpc>
                <a:spcPct val="90000"/>
              </a:lnSpc>
            </a:pPr>
            <a:r>
              <a:rPr lang="ru-RU" sz="2400" u="sng" smtClean="0"/>
              <a:t>Противоправность</a:t>
            </a:r>
            <a:r>
              <a:rPr lang="ru-RU" sz="2400" smtClean="0"/>
              <a:t> (противоречие действия нормам права).</a:t>
            </a:r>
          </a:p>
          <a:p>
            <a:pPr>
              <a:lnSpc>
                <a:spcPct val="90000"/>
              </a:lnSpc>
            </a:pPr>
            <a:r>
              <a:rPr lang="ru-RU" sz="2400" u="sng" smtClean="0"/>
              <a:t>Виновность</a:t>
            </a:r>
            <a:r>
              <a:rPr lang="ru-RU" sz="2400" smtClean="0"/>
              <a:t> (психическое отношение к своему противоправному поведению (прямой умысел, косвенный умысел, самонадеянность, небрежность)).</a:t>
            </a:r>
          </a:p>
          <a:p>
            <a:pPr>
              <a:lnSpc>
                <a:spcPct val="90000"/>
              </a:lnSpc>
            </a:pPr>
            <a:r>
              <a:rPr lang="ru-RU" sz="2400" u="sng" smtClean="0"/>
              <a:t>Общественно-опасное деяние</a:t>
            </a:r>
            <a:r>
              <a:rPr lang="ru-RU" sz="2400" smtClean="0"/>
              <a:t> (ущерб личности, обществу, государству).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68313" y="1268413"/>
            <a:ext cx="8280400" cy="720725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Общественно вредное, виновное деяние, противоречащее нормам права</a:t>
            </a: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1547813" y="5949950"/>
            <a:ext cx="2376487" cy="503238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Преступления</a:t>
            </a:r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5219700" y="5949950"/>
            <a:ext cx="2232025" cy="503238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Проступки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  <p:bldP spid="22532" grpId="0" build="p" animBg="1"/>
      <p:bldP spid="22533" grpId="0" animBg="1"/>
      <p:bldP spid="225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Преступление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76475"/>
            <a:ext cx="8229600" cy="38544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/>
              <a:t>Виды преступлений:</a:t>
            </a:r>
          </a:p>
          <a:p>
            <a:pPr>
              <a:lnSpc>
                <a:spcPct val="80000"/>
              </a:lnSpc>
            </a:pPr>
            <a:r>
              <a:rPr lang="ru-RU" sz="2400" u="sng" smtClean="0"/>
              <a:t>По степени опасности</a:t>
            </a:r>
            <a:r>
              <a:rPr lang="ru-RU" sz="2400" smtClean="0"/>
              <a:t>: небольшой тяжести, средней тяжести, тяжкие, особо тяжкие.</a:t>
            </a:r>
          </a:p>
          <a:p>
            <a:pPr>
              <a:lnSpc>
                <a:spcPct val="80000"/>
              </a:lnSpc>
            </a:pPr>
            <a:r>
              <a:rPr lang="ru-RU" sz="2400" u="sng" smtClean="0"/>
              <a:t>По характеру</a:t>
            </a:r>
            <a:r>
              <a:rPr lang="ru-RU" sz="2400" smtClean="0"/>
              <a:t>: корыстные (кражи, взятки…), экономические (нарушение интересов потребителя, ущерб окружающей среде…), насильственные (убийства…), терроризм.</a:t>
            </a:r>
          </a:p>
          <a:p>
            <a:pPr>
              <a:lnSpc>
                <a:spcPct val="80000"/>
              </a:lnSpc>
            </a:pPr>
            <a:r>
              <a:rPr lang="ru-RU" sz="2400" u="sng" smtClean="0"/>
              <a:t>Согласно УПК</a:t>
            </a:r>
            <a:r>
              <a:rPr lang="ru-RU" sz="2400" smtClean="0"/>
              <a:t>: против личности, в экономической сфере, против общественного порядка, против государственной власти, против военной службы, против мира и безопасности.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827088" y="1268413"/>
            <a:ext cx="7705725" cy="720725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Общественно опасное деяние, запрещенное уголовным кодексом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8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  <p:bldP spid="24580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Проступок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5038"/>
            <a:ext cx="8229600" cy="3925887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smtClean="0"/>
              <a:t>Виды проступков:</a:t>
            </a:r>
          </a:p>
          <a:p>
            <a:pPr>
              <a:lnSpc>
                <a:spcPct val="90000"/>
              </a:lnSpc>
            </a:pPr>
            <a:r>
              <a:rPr lang="ru-RU" sz="2400" u="sng" smtClean="0"/>
              <a:t>Дисциплинарные</a:t>
            </a:r>
            <a:r>
              <a:rPr lang="ru-RU" sz="2400" smtClean="0"/>
              <a:t> (в сфере служебных отношений).</a:t>
            </a:r>
          </a:p>
          <a:p>
            <a:pPr>
              <a:lnSpc>
                <a:spcPct val="90000"/>
              </a:lnSpc>
            </a:pPr>
            <a:r>
              <a:rPr lang="ru-RU" sz="2400" u="sng" smtClean="0"/>
              <a:t>Административные</a:t>
            </a:r>
            <a:r>
              <a:rPr lang="ru-RU" sz="2400" smtClean="0"/>
              <a:t> (посягающие на общественные отношения, связанные с государственным управлением – нарушение правил безопасности дорожного движения, пожарной безопасности, нецензурная брань в общественных местах…).</a:t>
            </a:r>
          </a:p>
          <a:p>
            <a:pPr>
              <a:lnSpc>
                <a:spcPct val="90000"/>
              </a:lnSpc>
            </a:pPr>
            <a:r>
              <a:rPr lang="ru-RU" sz="2400" u="sng" smtClean="0"/>
              <a:t>Гражданские </a:t>
            </a:r>
            <a:r>
              <a:rPr lang="ru-RU" sz="2400" smtClean="0"/>
              <a:t>(в сфере имущественных и некоторых неимущественных отношений (неисполнение обязанностей по договору)).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827088" y="1268413"/>
            <a:ext cx="7705725" cy="720725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Виновное противоправное деяние, представляющее меньшую опасность, чем преступление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  <p:bldP spid="25604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Юридическая ответственность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5038"/>
            <a:ext cx="8229600" cy="3816350"/>
          </a:xfrm>
        </p:spPr>
        <p:txBody>
          <a:bodyPr/>
          <a:lstStyle/>
          <a:p>
            <a:r>
              <a:rPr lang="ru-RU" sz="2800" smtClean="0"/>
              <a:t>Наступает за совершение правонарушения</a:t>
            </a:r>
          </a:p>
          <a:p>
            <a:r>
              <a:rPr lang="ru-RU" sz="2800" smtClean="0"/>
              <a:t>Устанавливается государством в нормах права</a:t>
            </a:r>
          </a:p>
          <a:p>
            <a:r>
              <a:rPr lang="ru-RU" sz="2800" smtClean="0"/>
              <a:t>Возлагается строго определенными государственными органами, должностными лицами</a:t>
            </a:r>
          </a:p>
          <a:p>
            <a:r>
              <a:rPr lang="ru-RU" sz="2800" smtClean="0"/>
              <a:t>Обеспечивается принудительной силой государства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827088" y="1268413"/>
            <a:ext cx="7705725" cy="720725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Совокупность неблагоприятных последствий, которые могут возникнуть у тех, кто нарушил право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95288" y="5948363"/>
            <a:ext cx="8353425" cy="72072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Цель – защитить права и свободы человека, обеспечить общественный порядок, наказать виновного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uiExpand="1" build="p"/>
      <p:bldP spid="26628" grpId="0" build="p" animBg="1"/>
      <p:bldP spid="266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/>
              <a:t>Исключают юридическую ответственность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Необходимая оборона</a:t>
            </a:r>
          </a:p>
          <a:p>
            <a:r>
              <a:rPr lang="ru-RU" smtClean="0"/>
              <a:t>Крайняя необходимость (в целях недопущения большего вреда)</a:t>
            </a:r>
          </a:p>
          <a:p>
            <a:r>
              <a:rPr lang="ru-RU" smtClean="0"/>
              <a:t>Невменяемость посягающего лица</a:t>
            </a:r>
          </a:p>
          <a:p>
            <a:r>
              <a:rPr lang="ru-RU" smtClean="0"/>
              <a:t>Исполнение приказа</a:t>
            </a:r>
          </a:p>
          <a:p>
            <a:r>
              <a:rPr lang="ru-RU" smtClean="0"/>
              <a:t>Непреодолимая сила (например, стихийное бедствие)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Виды юридической ответственности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 u="sng" smtClean="0"/>
              <a:t>Гражданско-правовая</a:t>
            </a:r>
            <a:r>
              <a:rPr lang="ru-RU" sz="2800" smtClean="0"/>
              <a:t> (невыгодные последствия имущественного характера – возмещение вреда, уплата неустойки, штраф, пени…).</a:t>
            </a:r>
          </a:p>
          <a:p>
            <a:pPr>
              <a:lnSpc>
                <a:spcPct val="80000"/>
              </a:lnSpc>
            </a:pPr>
            <a:r>
              <a:rPr lang="ru-RU" sz="2800" u="sng" smtClean="0"/>
              <a:t>Дисциплинарная</a:t>
            </a:r>
            <a:r>
              <a:rPr lang="ru-RU" sz="2800" smtClean="0"/>
              <a:t> (наложение взыскания на работника предприятия администрацией – замечание, выговор, строгий выговор, увольнение…).</a:t>
            </a:r>
          </a:p>
          <a:p>
            <a:pPr>
              <a:lnSpc>
                <a:spcPct val="80000"/>
              </a:lnSpc>
            </a:pPr>
            <a:r>
              <a:rPr lang="ru-RU" sz="2800" u="sng" smtClean="0"/>
              <a:t>Административная</a:t>
            </a:r>
            <a:r>
              <a:rPr lang="ru-RU" sz="2800" smtClean="0"/>
              <a:t> (предупреждение, штраф, лишение специальных прав, административный арест до 15 суток…).</a:t>
            </a:r>
          </a:p>
          <a:p>
            <a:pPr>
              <a:lnSpc>
                <a:spcPct val="80000"/>
              </a:lnSpc>
            </a:pPr>
            <a:r>
              <a:rPr lang="ru-RU" sz="2800" u="sng" smtClean="0"/>
              <a:t>Уголовная</a:t>
            </a:r>
            <a:r>
              <a:rPr lang="ru-RU" sz="28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WordArt 2"/>
          <p:cNvSpPr>
            <a:spLocks noChangeArrowheads="1" noChangeShapeType="1" noTextEdit="1"/>
          </p:cNvSpPr>
          <p:nvPr/>
        </p:nvSpPr>
        <p:spPr bwMode="auto">
          <a:xfrm>
            <a:off x="1908175" y="1052513"/>
            <a:ext cx="5543550" cy="4537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C0C0C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?</a:t>
            </a:r>
          </a:p>
        </p:txBody>
      </p:sp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1116013" y="1773238"/>
            <a:ext cx="61198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1042988" y="2852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7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3600" b="1" smtClean="0"/>
              <a:t>Верны ли следующие суждения?</a:t>
            </a:r>
            <a:r>
              <a:rPr lang="ru-RU" sz="4800" smtClean="0"/>
              <a:t> </a:t>
            </a:r>
          </a:p>
        </p:txBody>
      </p:sp>
      <p:sp>
        <p:nvSpPr>
          <p:cNvPr id="28677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229600" cy="4646612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itchFamily="2" charset="2"/>
              <a:buNone/>
            </a:pPr>
            <a:r>
              <a:rPr lang="ru-RU" sz="2800" smtClean="0"/>
              <a:t>А. Проступки делятся на гражданские, административные, уголовные, дисциплинарные.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None/>
            </a:pPr>
            <a:r>
              <a:rPr lang="ru-RU" sz="2800" smtClean="0"/>
              <a:t>Б. Заведомо ложное сообщение о готовящемся террористическом акте классифицируется в РФ как преступление.</a:t>
            </a:r>
          </a:p>
          <a:p>
            <a:pPr marL="1371600" lvl="2" indent="-457200">
              <a:buClr>
                <a:schemeClr val="tx1"/>
              </a:buClr>
              <a:buFont typeface="Wingdings" pitchFamily="2" charset="2"/>
              <a:buAutoNum type="arabicParenR"/>
            </a:pPr>
            <a:r>
              <a:rPr lang="ru-RU" smtClean="0"/>
              <a:t>верно только А</a:t>
            </a:r>
          </a:p>
          <a:p>
            <a:pPr marL="1371600" lvl="2" indent="-457200">
              <a:buClr>
                <a:schemeClr val="tx1"/>
              </a:buClr>
              <a:buFont typeface="Wingdings" pitchFamily="2" charset="2"/>
              <a:buAutoNum type="arabicParenR"/>
            </a:pPr>
            <a:r>
              <a:rPr lang="ru-RU" smtClean="0"/>
              <a:t>верно только Б</a:t>
            </a:r>
          </a:p>
          <a:p>
            <a:pPr marL="1371600" lvl="2" indent="-457200">
              <a:buClr>
                <a:schemeClr val="tx1"/>
              </a:buClr>
              <a:buFont typeface="Wingdings" pitchFamily="2" charset="2"/>
              <a:buAutoNum type="arabicParenR"/>
            </a:pPr>
            <a:r>
              <a:rPr lang="ru-RU" smtClean="0"/>
              <a:t>верно и А, и Б</a:t>
            </a:r>
          </a:p>
          <a:p>
            <a:pPr marL="1371600" lvl="2" indent="-457200">
              <a:buClr>
                <a:schemeClr val="tx1"/>
              </a:buClr>
              <a:buFont typeface="Wingdings" pitchFamily="2" charset="2"/>
              <a:buAutoNum type="arabicParenR"/>
            </a:pPr>
            <a:r>
              <a:rPr lang="ru-RU" smtClean="0"/>
              <a:t>оба утверждения неверны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/>
              <a:t>Конституционное (государственное) право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76475"/>
            <a:ext cx="8229600" cy="38544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/>
              <a:t>Охватываются:</a:t>
            </a:r>
          </a:p>
          <a:p>
            <a:r>
              <a:rPr lang="ru-RU" smtClean="0"/>
              <a:t>Основы конституционного строя</a:t>
            </a:r>
          </a:p>
          <a:p>
            <a:r>
              <a:rPr lang="ru-RU" smtClean="0"/>
              <a:t>Национально-государственное устройство страны</a:t>
            </a:r>
          </a:p>
          <a:p>
            <a:r>
              <a:rPr lang="ru-RU" smtClean="0"/>
              <a:t>Порядок организации и функции государственных органов и местного самоуправления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827088" y="1268413"/>
            <a:ext cx="7705725" cy="720725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Ведущая отрасль права, регулирующая фундаментальные общественные отношения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0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  <p:bldP spid="29700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Источники конституционного права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Конституция</a:t>
            </a:r>
          </a:p>
          <a:p>
            <a:r>
              <a:rPr lang="ru-RU" smtClean="0"/>
              <a:t>Федеральные законы («О референдуме РФ», «О Конституционном суде», «О выборах Президента РФ»…).</a:t>
            </a:r>
          </a:p>
          <a:p>
            <a:r>
              <a:rPr lang="ru-RU" smtClean="0"/>
              <a:t>Нормативные акты субъектов (Конституции республик).</a:t>
            </a:r>
          </a:p>
          <a:p>
            <a:r>
              <a:rPr lang="ru-RU" smtClean="0"/>
              <a:t>Договора (о разграничении полномочий и др.).</a:t>
            </a:r>
          </a:p>
          <a:p>
            <a:endParaRPr lang="ru-RU" smtClean="0"/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3779838" y="1557338"/>
            <a:ext cx="4537075" cy="609600"/>
          </a:xfrm>
          <a:prstGeom prst="wedgeRectCallout">
            <a:avLst>
              <a:gd name="adj1" fmla="val -59764"/>
              <a:gd name="adj2" fmla="val 599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/>
              <a:t>Принята 12 декабря 1993 г., </a:t>
            </a:r>
          </a:p>
          <a:p>
            <a:pPr algn="ctr"/>
            <a:r>
              <a:rPr lang="ru-RU"/>
              <a:t>вступила в силу 25 декабря 1993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  <p:bldP spid="307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Принципы конституционного права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Республиканская форма правления</a:t>
            </a:r>
          </a:p>
          <a:p>
            <a:r>
              <a:rPr lang="ru-RU" smtClean="0"/>
              <a:t>Народный суверенитет (источник власти – народ)</a:t>
            </a:r>
          </a:p>
          <a:p>
            <a:r>
              <a:rPr lang="ru-RU" smtClean="0"/>
              <a:t>Приоритет и нерушимость прав и свобод человека</a:t>
            </a:r>
          </a:p>
          <a:p>
            <a:r>
              <a:rPr lang="ru-RU" smtClean="0"/>
              <a:t>Разделение властей</a:t>
            </a:r>
          </a:p>
          <a:p>
            <a:r>
              <a:rPr lang="ru-RU" smtClean="0"/>
              <a:t>Федерализм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Особенности правовых норм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Носят общеобязательный характер</a:t>
            </a:r>
          </a:p>
          <a:p>
            <a:r>
              <a:rPr lang="ru-RU" smtClean="0"/>
              <a:t>Закреплены в законах и других правовых актах</a:t>
            </a:r>
          </a:p>
          <a:p>
            <a:r>
              <a:rPr lang="ru-RU" smtClean="0"/>
              <a:t>Четко определяют границы возможного поведения</a:t>
            </a:r>
          </a:p>
          <a:p>
            <a:r>
              <a:rPr lang="ru-RU" smtClean="0"/>
              <a:t>Регулируются принудительной силой государства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Административное право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76475"/>
            <a:ext cx="8229600" cy="38544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/>
              <a:t>Виды административных отношений: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Внутриаппаратные отношения (руководитель – подчиненный)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Отношения между правительством и министерствами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Взаимодействия исполнительных органов с общественными организациями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Взаимодействия исполнительных органов с гражданами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827088" y="1268413"/>
            <a:ext cx="7705725" cy="720725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Регулирует общественные отношения в сфере государственного управления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  <p:bldP spid="32772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/>
              <a:t>Основные черты административного права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76475"/>
            <a:ext cx="8229600" cy="3854450"/>
          </a:xfrm>
        </p:spPr>
        <p:txBody>
          <a:bodyPr/>
          <a:lstStyle/>
          <a:p>
            <a:pPr algn="ctr"/>
            <a:r>
              <a:rPr lang="ru-RU" smtClean="0"/>
              <a:t>Непременное участие какого-либо органа государственной власти</a:t>
            </a:r>
          </a:p>
          <a:p>
            <a:pPr algn="ctr"/>
            <a:r>
              <a:rPr lang="ru-RU" smtClean="0"/>
              <a:t>Отсутствие юридического равенства сторон: один участник имеет права, а другой - обязанности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403350" y="5300663"/>
            <a:ext cx="6480175" cy="720725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Административная ответственность наступает с 16 лет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  <p:bldP spid="3379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/>
              <a:t>Источники административного права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Конституция РФ.</a:t>
            </a:r>
          </a:p>
          <a:p>
            <a:r>
              <a:rPr lang="ru-RU" smtClean="0"/>
              <a:t>Законы РФ (например, «О милиции»)</a:t>
            </a:r>
          </a:p>
          <a:p>
            <a:r>
              <a:rPr lang="ru-RU" smtClean="0"/>
              <a:t>Подзаконные акты (указы президента, постановления правительства, акты министерств и ведомств).</a:t>
            </a:r>
          </a:p>
          <a:p>
            <a:r>
              <a:rPr lang="ru-RU" smtClean="0"/>
              <a:t>Международные акты.</a:t>
            </a:r>
          </a:p>
          <a:p>
            <a:r>
              <a:rPr lang="ru-RU" b="1" u="sng" smtClean="0"/>
              <a:t>Кодекс об административных правонарушениях (КоАП).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/>
              <a:t>Виды административных правонарушений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Нарушение ПДД.</a:t>
            </a:r>
          </a:p>
          <a:p>
            <a:r>
              <a:rPr lang="ru-RU" smtClean="0"/>
              <a:t>Мелкое хищение.</a:t>
            </a:r>
          </a:p>
          <a:p>
            <a:r>
              <a:rPr lang="ru-RU" smtClean="0"/>
              <a:t>Мелкое хулиганство (брань, оскорбительное отношение к людям).</a:t>
            </a:r>
          </a:p>
          <a:p>
            <a:r>
              <a:rPr lang="ru-RU" smtClean="0"/>
              <a:t>Распитие спиртных напитков  в общественных местах.</a:t>
            </a:r>
          </a:p>
          <a:p>
            <a:r>
              <a:rPr lang="ru-RU" smtClean="0"/>
              <a:t>Хранение наркотиков в небольших размерах.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Административные взыскания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smtClean="0"/>
              <a:t>Предупреждение ( в письменной форме).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Штраф (исходя из МРОТ).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Возмездное изъятие предмета.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Конфискация.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Лишение специального права (водительское, право охоты…).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Исправительные работы.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Арест на 15 суток (кроме лиц, имеющих детей до 12 лет, беременных, инвалидов 1 и 2 гр., лиц до 18 лет).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Административное выдворение за пределы РФ (иностранцев, лиц без гражданства).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Уголовное право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71438" y="1268413"/>
            <a:ext cx="9001125" cy="720725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Совокупность юридических норм, определяющих преступность и наказуемость деяний, опасных для общества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684213" y="2565400"/>
            <a:ext cx="3529012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Основной источник – УК РФ</a:t>
            </a:r>
          </a:p>
          <a:p>
            <a:pPr algn="ctr"/>
            <a:r>
              <a:rPr lang="ru-RU"/>
              <a:t> (принят в 1997 г.)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4859338" y="2565400"/>
            <a:ext cx="3529012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Основные понятия – </a:t>
            </a:r>
          </a:p>
          <a:p>
            <a:pPr algn="ctr"/>
            <a:r>
              <a:rPr lang="ru-RU"/>
              <a:t>преступление и наказание</a:t>
            </a:r>
          </a:p>
        </p:txBody>
      </p:sp>
      <p:sp>
        <p:nvSpPr>
          <p:cNvPr id="37896" name="AutoShape 8"/>
          <p:cNvSpPr>
            <a:spLocks noChangeArrowheads="1"/>
          </p:cNvSpPr>
          <p:nvPr/>
        </p:nvSpPr>
        <p:spPr bwMode="auto">
          <a:xfrm>
            <a:off x="2268538" y="4005263"/>
            <a:ext cx="4967287" cy="1008062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Уголовная ответственность – с 16 лет</a:t>
            </a:r>
          </a:p>
          <a:p>
            <a:pPr algn="ctr"/>
            <a:r>
              <a:rPr lang="ru-RU"/>
              <a:t>За умышленные преступления – с 14 лет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789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build="p" animBg="1"/>
      <p:bldP spid="37893" grpId="0" animBg="1"/>
      <p:bldP spid="37895" grpId="0" animBg="1"/>
      <p:bldP spid="3789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Виды уголовных наказаний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229600" cy="3124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mtClean="0"/>
              <a:t>Штраф (от 25 до 1000 МРОТ).</a:t>
            </a:r>
          </a:p>
          <a:p>
            <a:pPr>
              <a:lnSpc>
                <a:spcPct val="90000"/>
              </a:lnSpc>
            </a:pPr>
            <a:r>
              <a:rPr lang="ru-RU" smtClean="0"/>
              <a:t>Лишение права занимать должность (до 5 лет).</a:t>
            </a:r>
          </a:p>
          <a:p>
            <a:pPr>
              <a:lnSpc>
                <a:spcPct val="90000"/>
              </a:lnSpc>
            </a:pPr>
            <a:r>
              <a:rPr lang="ru-RU" smtClean="0"/>
              <a:t>Конфискация имущества.</a:t>
            </a:r>
          </a:p>
          <a:p>
            <a:pPr>
              <a:lnSpc>
                <a:spcPct val="90000"/>
              </a:lnSpc>
            </a:pPr>
            <a:r>
              <a:rPr lang="ru-RU" smtClean="0"/>
              <a:t>Лишение свободы.</a:t>
            </a:r>
          </a:p>
          <a:p>
            <a:pPr>
              <a:lnSpc>
                <a:spcPct val="90000"/>
              </a:lnSpc>
            </a:pPr>
            <a:r>
              <a:rPr lang="ru-RU" smtClean="0"/>
              <a:t>Пожизненное заключение.</a:t>
            </a:r>
          </a:p>
        </p:txBody>
      </p:sp>
      <p:sp>
        <p:nvSpPr>
          <p:cNvPr id="38916" name="AutoShape 4"/>
          <p:cNvSpPr>
            <a:spLocks noChangeArrowheads="1"/>
          </p:cNvSpPr>
          <p:nvPr/>
        </p:nvSpPr>
        <p:spPr bwMode="auto">
          <a:xfrm>
            <a:off x="1476375" y="4941888"/>
            <a:ext cx="6335713" cy="12954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Цель уголовного наказания:</a:t>
            </a:r>
          </a:p>
          <a:p>
            <a:pPr algn="ctr">
              <a:buFontTx/>
              <a:buChar char="•"/>
            </a:pPr>
            <a:r>
              <a:rPr lang="ru-RU"/>
              <a:t> исправить и перевоспитать</a:t>
            </a:r>
          </a:p>
          <a:p>
            <a:pPr algn="ctr">
              <a:buFontTx/>
              <a:buChar char="•"/>
            </a:pPr>
            <a:r>
              <a:rPr lang="ru-RU"/>
              <a:t> восстановить социальную справедливость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  <p:bldP spid="3891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/>
              <a:t>Исключают уголовную ответственность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Необходимая оборона.</a:t>
            </a:r>
          </a:p>
          <a:p>
            <a:r>
              <a:rPr lang="ru-RU" smtClean="0"/>
              <a:t>Крайняя необходимость (спасая людей в экстренных ситуациях).</a:t>
            </a:r>
          </a:p>
          <a:p>
            <a:r>
              <a:rPr lang="ru-RU" smtClean="0"/>
              <a:t>Физическое и психическое принуждение (связанный сторож).</a:t>
            </a:r>
          </a:p>
          <a:p>
            <a:r>
              <a:rPr lang="ru-RU" smtClean="0"/>
              <a:t>Причинение вреда при задержании лица, совершившего преступление.</a:t>
            </a:r>
          </a:p>
          <a:p>
            <a:r>
              <a:rPr lang="ru-RU" smtClean="0"/>
              <a:t>Исполнение приказа или распоряжения.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Гражданское право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76475"/>
            <a:ext cx="8229600" cy="3854450"/>
          </a:xfrm>
        </p:spPr>
        <p:txBody>
          <a:bodyPr/>
          <a:lstStyle/>
          <a:p>
            <a:r>
              <a:rPr lang="ru-RU" sz="2800" b="1" smtClean="0"/>
              <a:t>Участники</a:t>
            </a:r>
            <a:r>
              <a:rPr lang="ru-RU" sz="2800" smtClean="0"/>
              <a:t> гражданских правоотношений: физические и юридические лица, государство, субъекты РФ, муниципальные образования.</a:t>
            </a:r>
          </a:p>
          <a:p>
            <a:r>
              <a:rPr lang="ru-RU" sz="2800" b="1" smtClean="0"/>
              <a:t>Объекты</a:t>
            </a:r>
            <a:r>
              <a:rPr lang="ru-RU" sz="2800" smtClean="0"/>
              <a:t> гражданских правоотношений: вещи, деньги, услуги, информация, интеллектуальная собственность, здоровье…</a:t>
            </a:r>
          </a:p>
          <a:p>
            <a:endParaRPr lang="ru-RU" sz="2800" smtClean="0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827088" y="1268413"/>
            <a:ext cx="7705725" cy="720725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Совокупность норм, регулирующие имущественные и личные неимущественные отношения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  <p:bldP spid="40964" grpId="0" build="p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Источники гражданского права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484563"/>
          </a:xfrm>
        </p:spPr>
        <p:txBody>
          <a:bodyPr/>
          <a:lstStyle/>
          <a:p>
            <a:r>
              <a:rPr lang="ru-RU" smtClean="0"/>
              <a:t>Конституция РФ.</a:t>
            </a:r>
          </a:p>
          <a:p>
            <a:r>
              <a:rPr lang="ru-RU" smtClean="0"/>
              <a:t>ГК РФ.</a:t>
            </a:r>
          </a:p>
          <a:p>
            <a:r>
              <a:rPr lang="ru-RU" smtClean="0"/>
              <a:t>Законы РФ (о приватизации, о защите прав потребителей, о несостоятельности (банкротстве) предприятий, об авторском праве…)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Система права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827088" y="1341438"/>
            <a:ext cx="7561262" cy="15113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Норма права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Общеобязательное правило поведения, установленное государством и закрепленное в официальных правовых актах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827088" y="3068638"/>
            <a:ext cx="7561262" cy="1728787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Отрасль права </a:t>
            </a:r>
            <a:endParaRPr lang="en-US" sz="24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Совокупность правовых норм, регулирующая целую сферу однородных правовых отношений (конституционное право, трудовое право, уголовное право, административное право…)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827088" y="4941888"/>
            <a:ext cx="7561262" cy="1655762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Институт права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Обособленная группа норм внутри отрасли права (в уголовном праве: институт преступлений против жизни, здоровья, достоинства человека, институт преступлений против собственности…)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34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43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build="p" animBg="1"/>
      <p:bldP spid="14342" grpId="0" build="p" animBg="1"/>
      <p:bldP spid="14343" grpId="0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/>
              <a:t>Имущественные и личные неимущественные отношения</a:t>
            </a:r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2051050" y="1773238"/>
            <a:ext cx="4752975" cy="1008062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Имущественные отношения </a:t>
            </a:r>
          </a:p>
          <a:p>
            <a:pPr algn="ctr"/>
            <a:r>
              <a:rPr lang="ru-RU"/>
              <a:t>(право иметь, наследовать имущество…)</a:t>
            </a: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323850" y="3141663"/>
            <a:ext cx="2879725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Вещные отношения</a:t>
            </a:r>
          </a:p>
          <a:p>
            <a:pPr algn="ctr"/>
            <a:r>
              <a:rPr lang="ru-RU"/>
              <a:t>(покупатель – продавец)</a:t>
            </a: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5292725" y="3141663"/>
            <a:ext cx="3527425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Обязательственные отношения</a:t>
            </a:r>
          </a:p>
          <a:p>
            <a:pPr algn="ctr"/>
            <a:r>
              <a:rPr lang="ru-RU"/>
              <a:t>(должник кредитор)</a:t>
            </a:r>
          </a:p>
        </p:txBody>
      </p:sp>
      <p:cxnSp>
        <p:nvCxnSpPr>
          <p:cNvPr id="43017" name="AutoShape 9"/>
          <p:cNvCxnSpPr>
            <a:cxnSpLocks noChangeShapeType="1"/>
            <a:stCxn id="43012" idx="4"/>
            <a:endCxn id="43014" idx="0"/>
          </p:cNvCxnSpPr>
          <p:nvPr/>
        </p:nvCxnSpPr>
        <p:spPr bwMode="auto">
          <a:xfrm rot="10800000" flipV="1">
            <a:off x="1763713" y="2278063"/>
            <a:ext cx="287337" cy="8636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018" name="AutoShape 10"/>
          <p:cNvCxnSpPr>
            <a:cxnSpLocks noChangeShapeType="1"/>
            <a:stCxn id="43012" idx="0"/>
            <a:endCxn id="43016" idx="0"/>
          </p:cNvCxnSpPr>
          <p:nvPr/>
        </p:nvCxnSpPr>
        <p:spPr bwMode="auto">
          <a:xfrm>
            <a:off x="6804025" y="2278063"/>
            <a:ext cx="252413" cy="8636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3019" name="AutoShape 11"/>
          <p:cNvSpPr>
            <a:spLocks noChangeArrowheads="1"/>
          </p:cNvSpPr>
          <p:nvPr/>
        </p:nvSpPr>
        <p:spPr bwMode="auto">
          <a:xfrm>
            <a:off x="1835150" y="4437063"/>
            <a:ext cx="5329238" cy="576262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Личные неимущественные отношения</a:t>
            </a:r>
          </a:p>
        </p:txBody>
      </p:sp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395288" y="5229225"/>
            <a:ext cx="388937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Непосредственно не связанные </a:t>
            </a:r>
          </a:p>
          <a:p>
            <a:pPr algn="ctr"/>
            <a:r>
              <a:rPr lang="ru-RU"/>
              <a:t>с имущественными отношениями</a:t>
            </a:r>
          </a:p>
          <a:p>
            <a:pPr algn="ctr"/>
            <a:r>
              <a:rPr lang="ru-RU"/>
              <a:t>(охрана достоинства, чести,</a:t>
            </a:r>
          </a:p>
          <a:p>
            <a:pPr algn="ctr"/>
            <a:r>
              <a:rPr lang="ru-RU"/>
              <a:t>деловой репутации, интересов…)</a:t>
            </a:r>
          </a:p>
        </p:txBody>
      </p:sp>
      <p:sp>
        <p:nvSpPr>
          <p:cNvPr id="43021" name="Rectangle 13"/>
          <p:cNvSpPr>
            <a:spLocks noChangeArrowheads="1"/>
          </p:cNvSpPr>
          <p:nvPr/>
        </p:nvSpPr>
        <p:spPr bwMode="auto">
          <a:xfrm>
            <a:off x="4643438" y="5229225"/>
            <a:ext cx="388937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Непосредственно связанные </a:t>
            </a:r>
          </a:p>
          <a:p>
            <a:pPr algn="ctr"/>
            <a:r>
              <a:rPr lang="ru-RU"/>
              <a:t>с имущественными отношениями</a:t>
            </a:r>
          </a:p>
          <a:p>
            <a:pPr algn="ctr"/>
            <a:r>
              <a:rPr lang="ru-RU"/>
              <a:t>(авторские права)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nimBg="1"/>
      <p:bldP spid="43014" grpId="0" animBg="1"/>
      <p:bldP spid="43016" grpId="0" animBg="1"/>
      <p:bldP spid="43019" grpId="0" animBg="1"/>
      <p:bldP spid="43020" grpId="0" animBg="1"/>
      <p:bldP spid="4302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Вещи (имущество)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u="sng" smtClean="0"/>
              <a:t>Недвижимые</a:t>
            </a:r>
            <a:r>
              <a:rPr lang="ru-RU" smtClean="0"/>
              <a:t>: земельные участки, участки недр, обособленные водные объекты, здания, сооружения, воздушные и морские суда, космические объекты. Подлежат государственной регистрации.</a:t>
            </a:r>
          </a:p>
          <a:p>
            <a:r>
              <a:rPr lang="ru-RU" u="sng" smtClean="0"/>
              <a:t>Движимые</a:t>
            </a:r>
            <a:r>
              <a:rPr lang="ru-RU" smtClean="0"/>
              <a:t>: деньги, ценные бумаги…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Сделка и договор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u="sng" smtClean="0"/>
              <a:t>Сделка</a:t>
            </a:r>
            <a:r>
              <a:rPr lang="ru-RU" sz="2800" smtClean="0"/>
              <a:t> – установление, изменение и прекращение определенных прав и обязанностей. Сделки бывают односторонними (доверенность) и многосторонними.</a:t>
            </a:r>
          </a:p>
          <a:p>
            <a:r>
              <a:rPr lang="ru-RU" sz="2800" b="1" u="sng" smtClean="0"/>
              <a:t>Договор</a:t>
            </a:r>
            <a:r>
              <a:rPr lang="ru-RU" sz="2800" smtClean="0"/>
              <a:t> – вид сделки, в которой участвуют две или более сторон. Виды: договор купли-продажи, дарения, мены, банковского кредита, строительного подряда, на оказание услуг, страхования, аренда земли, зданий…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Права потребителя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100" smtClean="0"/>
              <a:t>Все товары и услуги должны соответствовать стандарту и санитарным нормам</a:t>
            </a:r>
          </a:p>
          <a:p>
            <a:pPr>
              <a:lnSpc>
                <a:spcPct val="90000"/>
              </a:lnSpc>
            </a:pPr>
            <a:r>
              <a:rPr lang="ru-RU" sz="2100" smtClean="0"/>
              <a:t>Потребитель имеет прав на подробную информацию о товаре</a:t>
            </a:r>
          </a:p>
          <a:p>
            <a:pPr>
              <a:lnSpc>
                <a:spcPct val="90000"/>
              </a:lnSpc>
            </a:pPr>
            <a:r>
              <a:rPr lang="ru-RU" sz="2100" smtClean="0"/>
              <a:t>На этикетке должна быть указана марка производителя с адресом</a:t>
            </a:r>
          </a:p>
          <a:p>
            <a:pPr>
              <a:lnSpc>
                <a:spcPct val="90000"/>
              </a:lnSpc>
            </a:pPr>
            <a:r>
              <a:rPr lang="ru-RU" sz="2100" smtClean="0"/>
              <a:t>Потребитель имеет право на безопасный и качественный товар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100" smtClean="0"/>
              <a:t>При дефектах:</a:t>
            </a:r>
          </a:p>
          <a:p>
            <a:pPr>
              <a:lnSpc>
                <a:spcPct val="90000"/>
              </a:lnSpc>
            </a:pPr>
            <a:r>
              <a:rPr lang="ru-RU" sz="2100" smtClean="0"/>
              <a:t>Право потребовать, чтобы недостатки были устранены в течении 20 дней</a:t>
            </a:r>
          </a:p>
          <a:p>
            <a:pPr>
              <a:lnSpc>
                <a:spcPct val="90000"/>
              </a:lnSpc>
            </a:pPr>
            <a:r>
              <a:rPr lang="ru-RU" sz="2100" smtClean="0"/>
              <a:t>Право договориться об уменьшении цены на товар с продавцом</a:t>
            </a:r>
          </a:p>
          <a:p>
            <a:pPr>
              <a:lnSpc>
                <a:spcPct val="90000"/>
              </a:lnSpc>
            </a:pPr>
            <a:r>
              <a:rPr lang="ru-RU" sz="2100" smtClean="0"/>
              <a:t>Право заменить аналогичным, но качественным товаром</a:t>
            </a:r>
          </a:p>
          <a:p>
            <a:pPr>
              <a:lnSpc>
                <a:spcPct val="90000"/>
              </a:lnSpc>
            </a:pPr>
            <a:r>
              <a:rPr lang="ru-RU" sz="2100" smtClean="0"/>
              <a:t>Право возвратить товар в магазин до определенного срока и вернуть деньги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build="p"/>
      <p:bldP spid="45061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Права изготовителя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Устанавливать срок службы вещи</a:t>
            </a:r>
          </a:p>
          <a:p>
            <a:r>
              <a:rPr lang="ru-RU" smtClean="0"/>
              <a:t>На некоторые товары устанавливать срок годности</a:t>
            </a:r>
          </a:p>
          <a:p>
            <a:r>
              <a:rPr lang="ru-RU" smtClean="0"/>
              <a:t>Устанавливать гарантийный срок, в течение которого могут быть произведены ремонтные работы бесплатно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Трудовое право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420938"/>
            <a:ext cx="8229600" cy="3709987"/>
          </a:xfrm>
        </p:spPr>
        <p:txBody>
          <a:bodyPr/>
          <a:lstStyle/>
          <a:p>
            <a:r>
              <a:rPr lang="ru-RU" smtClean="0"/>
              <a:t>Регулирует отношения между людьми в процессе трудовой деятельности</a:t>
            </a:r>
          </a:p>
          <a:p>
            <a:r>
              <a:rPr lang="ru-RU" smtClean="0"/>
              <a:t>Участники отношений – работник и работодатель</a:t>
            </a:r>
          </a:p>
          <a:p>
            <a:r>
              <a:rPr lang="ru-RU" smtClean="0"/>
              <a:t>Основанием трудовых правоотношений является трудовой договор (контракт)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1042988" y="1268413"/>
            <a:ext cx="7058025" cy="720725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Отрасль, регулирующая отношения между работодателями и наемными работниками</a:t>
            </a:r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3492500" y="4005263"/>
            <a:ext cx="4392613" cy="647700"/>
          </a:xfrm>
          <a:prstGeom prst="wedgeRectCallout">
            <a:avLst>
              <a:gd name="adj1" fmla="val -18847"/>
              <a:gd name="adj2" fmla="val 5049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300"/>
              <a:t>а) государственное и муниципальное предприятие</a:t>
            </a:r>
          </a:p>
          <a:p>
            <a:r>
              <a:rPr lang="ru-RU" sz="1300"/>
              <a:t>б) коммерческая и некоммерческая организация</a:t>
            </a:r>
          </a:p>
          <a:p>
            <a:r>
              <a:rPr lang="ru-RU" sz="1300"/>
              <a:t>в) индивидуальный предприниматель</a:t>
            </a: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2700338" y="5589588"/>
            <a:ext cx="3889375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/>
              <a:t>Основные источники – ТК РФ, </a:t>
            </a:r>
          </a:p>
          <a:p>
            <a:pPr algn="ctr"/>
            <a:r>
              <a:rPr lang="ru-RU" sz="1200"/>
              <a:t>Закон РФ «О коллективных </a:t>
            </a:r>
          </a:p>
          <a:p>
            <a:pPr algn="ctr"/>
            <a:r>
              <a:rPr lang="ru-RU" sz="1200"/>
              <a:t>договорах и соглашениях»…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  <p:bldP spid="49156" grpId="0" build="p" animBg="1"/>
      <p:bldP spid="49157" grpId="0" animBg="1"/>
      <p:bldP spid="4915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smtClean="0"/>
              <a:t>Трудовой договор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800" smtClean="0"/>
              <a:t>Соглашение о месте работы</a:t>
            </a:r>
          </a:p>
          <a:p>
            <a:r>
              <a:rPr lang="ru-RU" sz="2800" smtClean="0"/>
              <a:t>Соглашение о трудовой функции работника (специальность, квалификация, должность)</a:t>
            </a:r>
          </a:p>
          <a:p>
            <a:r>
              <a:rPr lang="ru-RU" sz="2800" smtClean="0"/>
              <a:t>Соглашение о размере заработной платы</a:t>
            </a:r>
          </a:p>
          <a:p>
            <a:r>
              <a:rPr lang="ru-RU" sz="2800" smtClean="0"/>
              <a:t>Соглашение о виде трудового договора (срочный или заключенный на неопределенное время)</a:t>
            </a:r>
          </a:p>
          <a:p>
            <a:r>
              <a:rPr lang="ru-RU" sz="2800" smtClean="0"/>
              <a:t>Дополнительные условия (другие вопросы труда, социально-бытовое обслуживание…)</a:t>
            </a:r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1258888" y="71438"/>
            <a:ext cx="7056437" cy="620712"/>
          </a:xfrm>
          <a:prstGeom prst="wedgeRectCallout">
            <a:avLst>
              <a:gd name="adj1" fmla="val 731"/>
              <a:gd name="adj2" fmla="val 489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Добровольное соглашение между работником и работодателем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  <p:bldP spid="5018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Рабочее время и время отдыха</a:t>
            </a:r>
          </a:p>
        </p:txBody>
      </p:sp>
      <p:sp>
        <p:nvSpPr>
          <p:cNvPr id="50178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mtClean="0"/>
              <a:t>Продолжительность </a:t>
            </a:r>
            <a:r>
              <a:rPr lang="ru-RU" u="sng" smtClean="0"/>
              <a:t>рабочего дня</a:t>
            </a:r>
            <a:r>
              <a:rPr lang="ru-RU" smtClean="0"/>
              <a:t> не более 40 часов в неделю.</a:t>
            </a:r>
          </a:p>
          <a:p>
            <a:pPr>
              <a:lnSpc>
                <a:spcPct val="90000"/>
              </a:lnSpc>
            </a:pPr>
            <a:r>
              <a:rPr lang="ru-RU" smtClean="0"/>
              <a:t>Для молодежи от 16 до 18 лет – до 36 ч.</a:t>
            </a:r>
          </a:p>
          <a:p>
            <a:pPr>
              <a:lnSpc>
                <a:spcPct val="90000"/>
              </a:lnSpc>
            </a:pPr>
            <a:r>
              <a:rPr lang="ru-RU" smtClean="0"/>
              <a:t>Для подростков до 16 лет – до 24 ч.</a:t>
            </a:r>
          </a:p>
        </p:txBody>
      </p:sp>
      <p:sp>
        <p:nvSpPr>
          <p:cNvPr id="50179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u="sng" smtClean="0"/>
              <a:t>Время отдыха: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Перерыв на обед (не более 2 ч.)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Ежедневный отдых после трудового дня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Выходные дни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Праздники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Отпуск (не менее 24 рабочих дней)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Отпуск по семейным обстоятельствам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Обязательства</a:t>
            </a:r>
          </a:p>
        </p:txBody>
      </p:sp>
      <p:sp>
        <p:nvSpPr>
          <p:cNvPr id="51202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/>
              <a:t>Работодателя:</a:t>
            </a:r>
          </a:p>
          <a:p>
            <a:r>
              <a:rPr lang="ru-RU" smtClean="0"/>
              <a:t>Оплачивать труд</a:t>
            </a:r>
          </a:p>
          <a:p>
            <a:r>
              <a:rPr lang="ru-RU" smtClean="0"/>
              <a:t>Обеспечить безопасность и надлежащие условия труда</a:t>
            </a:r>
          </a:p>
        </p:txBody>
      </p:sp>
      <p:sp>
        <p:nvSpPr>
          <p:cNvPr id="51203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/>
              <a:t>Работника:</a:t>
            </a:r>
          </a:p>
          <a:p>
            <a:r>
              <a:rPr lang="ru-RU" smtClean="0"/>
              <a:t>Качественно выполнять свою работу</a:t>
            </a:r>
          </a:p>
          <a:p>
            <a:r>
              <a:rPr lang="ru-RU" smtClean="0"/>
              <a:t>Соблюдать правила внутреннего распорядка</a:t>
            </a:r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4356100" y="5157788"/>
            <a:ext cx="4032250" cy="1223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Дисциплинарные взыскания</a:t>
            </a:r>
          </a:p>
          <a:p>
            <a:pPr algn="ctr"/>
            <a:r>
              <a:rPr lang="ru-RU" b="1"/>
              <a:t>за невыполнение обязательств:</a:t>
            </a:r>
          </a:p>
          <a:p>
            <a:pPr algn="ctr"/>
            <a:r>
              <a:rPr lang="ru-RU"/>
              <a:t>замечание, выговор, строгий</a:t>
            </a:r>
          </a:p>
          <a:p>
            <a:pPr algn="ctr"/>
            <a:r>
              <a:rPr lang="ru-RU"/>
              <a:t>выговор, увольнение</a:t>
            </a:r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323850" y="5229225"/>
            <a:ext cx="3743325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Поощрения:</a:t>
            </a:r>
          </a:p>
          <a:p>
            <a:pPr algn="ctr"/>
            <a:r>
              <a:rPr lang="ru-RU"/>
              <a:t>благодарность, ценные подарки,</a:t>
            </a:r>
          </a:p>
          <a:p>
            <a:pPr algn="ctr"/>
            <a:r>
              <a:rPr lang="ru-RU"/>
              <a:t>премии, государственные награды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4" grpId="0" animBg="1"/>
      <p:bldP spid="5325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Семейное право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684213" y="1268413"/>
            <a:ext cx="7848600" cy="1584325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Отрасль, регулирующая личные неимущественные и имущественные отношения граждан, возникающие из брака, родства, усыновления, опеки и попечительства над несовершеннолетними, принятия детей в семью на воспитание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2555875" y="3213100"/>
            <a:ext cx="3889375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Основной источник –</a:t>
            </a:r>
          </a:p>
          <a:p>
            <a:pPr algn="ctr"/>
            <a:r>
              <a:rPr lang="ru-RU"/>
              <a:t>Семейный кодекс РФ (1996)</a:t>
            </a: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3995738" y="4724400"/>
            <a:ext cx="9144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Браки</a:t>
            </a: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1258888" y="5445125"/>
            <a:ext cx="151288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Фактические</a:t>
            </a:r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6227763" y="5445125"/>
            <a:ext cx="151288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Гражданские</a:t>
            </a:r>
          </a:p>
        </p:txBody>
      </p:sp>
      <p:sp>
        <p:nvSpPr>
          <p:cNvPr id="55306" name="Rectangle 10"/>
          <p:cNvSpPr>
            <a:spLocks noChangeArrowheads="1"/>
          </p:cNvSpPr>
          <p:nvPr/>
        </p:nvSpPr>
        <p:spPr bwMode="auto">
          <a:xfrm>
            <a:off x="3708400" y="5805488"/>
            <a:ext cx="151288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Церковные</a:t>
            </a:r>
          </a:p>
        </p:txBody>
      </p:sp>
      <p:cxnSp>
        <p:nvCxnSpPr>
          <p:cNvPr id="55307" name="AutoShape 11"/>
          <p:cNvCxnSpPr>
            <a:cxnSpLocks noChangeShapeType="1"/>
            <a:stCxn id="55302" idx="2"/>
            <a:endCxn id="55304" idx="3"/>
          </p:cNvCxnSpPr>
          <p:nvPr/>
        </p:nvCxnSpPr>
        <p:spPr bwMode="auto">
          <a:xfrm flipH="1">
            <a:off x="2771775" y="5229225"/>
            <a:ext cx="1681163" cy="468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08" name="AutoShape 12"/>
          <p:cNvCxnSpPr>
            <a:cxnSpLocks noChangeShapeType="1"/>
            <a:stCxn id="55302" idx="2"/>
            <a:endCxn id="55306" idx="0"/>
          </p:cNvCxnSpPr>
          <p:nvPr/>
        </p:nvCxnSpPr>
        <p:spPr bwMode="auto">
          <a:xfrm>
            <a:off x="4452938" y="5229225"/>
            <a:ext cx="12700" cy="576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09" name="AutoShape 13"/>
          <p:cNvCxnSpPr>
            <a:cxnSpLocks noChangeShapeType="1"/>
            <a:stCxn id="55302" idx="2"/>
            <a:endCxn id="55305" idx="1"/>
          </p:cNvCxnSpPr>
          <p:nvPr/>
        </p:nvCxnSpPr>
        <p:spPr bwMode="auto">
          <a:xfrm>
            <a:off x="4452938" y="5229225"/>
            <a:ext cx="1774825" cy="468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310" name="AutoShape 14"/>
          <p:cNvSpPr>
            <a:spLocks noChangeArrowheads="1"/>
          </p:cNvSpPr>
          <p:nvPr/>
        </p:nvSpPr>
        <p:spPr bwMode="auto">
          <a:xfrm>
            <a:off x="6372225" y="4437063"/>
            <a:ext cx="2447925" cy="647700"/>
          </a:xfrm>
          <a:prstGeom prst="wedgeRectCallout">
            <a:avLst>
              <a:gd name="adj1" fmla="val -35991"/>
              <a:gd name="adj2" fmla="val 10244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/>
              <a:t>Зарегистрированные в ЗАГСе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30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build="p" animBg="1"/>
      <p:bldP spid="55301" grpId="0" animBg="1"/>
      <p:bldP spid="55302" grpId="0" animBg="1"/>
      <p:bldP spid="55304" grpId="0" animBg="1"/>
      <p:bldP spid="55305" grpId="0" animBg="1"/>
      <p:bldP spid="55306" grpId="0" animBg="1"/>
      <p:bldP spid="553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Отрасли права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200" b="1" smtClean="0"/>
              <a:t>Регулятивные</a:t>
            </a:r>
            <a:r>
              <a:rPr lang="ru-RU" sz="2200" smtClean="0"/>
              <a:t> отрасли, направленные на установление прав и обязанностей (конституционное, гражданское, трудовое, семейное…)</a:t>
            </a:r>
          </a:p>
          <a:p>
            <a:pPr>
              <a:lnSpc>
                <a:spcPct val="90000"/>
              </a:lnSpc>
            </a:pPr>
            <a:r>
              <a:rPr lang="ru-RU" sz="2200" b="1" smtClean="0"/>
              <a:t>Охранительные</a:t>
            </a:r>
            <a:r>
              <a:rPr lang="ru-RU" sz="2200" smtClean="0"/>
              <a:t> отрасли, направленные на защиту прав (уголовное, уголовно-процессуальное, гражданское, гражданско-процессуальное…)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000" b="1" smtClean="0"/>
              <a:t>Частное право</a:t>
            </a:r>
            <a:r>
              <a:rPr lang="ru-RU" sz="2000" smtClean="0"/>
              <a:t> – обеспечивает равенство между всеми субъектами (гражданское, семейное, предпринимательское право)</a:t>
            </a:r>
          </a:p>
          <a:p>
            <a:pPr>
              <a:lnSpc>
                <a:spcPct val="90000"/>
              </a:lnSpc>
            </a:pPr>
            <a:r>
              <a:rPr lang="ru-RU" sz="2000" b="1" smtClean="0"/>
              <a:t>Публичное право</a:t>
            </a:r>
            <a:r>
              <a:rPr lang="ru-RU" sz="2000" smtClean="0"/>
              <a:t> – регулирует отношения, затрагивающие государственный интерес (конституционное, административное, финансовое, уголовное право)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/>
      <p:bldP spid="1536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Для заключения брака необходимо: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Взаимное согласие</a:t>
            </a:r>
          </a:p>
          <a:p>
            <a:r>
              <a:rPr lang="ru-RU" smtClean="0"/>
              <a:t>Достижение брачного возраста (18 лет, в исключительных случаях – с 16 лет)</a:t>
            </a:r>
          </a:p>
          <a:p>
            <a:r>
              <a:rPr lang="ru-RU" smtClean="0"/>
              <a:t>Отсутствие другого зарегистрированного брака</a:t>
            </a:r>
          </a:p>
          <a:p>
            <a:r>
              <a:rPr lang="ru-RU" smtClean="0"/>
              <a:t>Отсутствие близкого родства</a:t>
            </a:r>
          </a:p>
          <a:p>
            <a:r>
              <a:rPr lang="ru-RU" smtClean="0"/>
              <a:t>Дееспособность желающих вступить в брак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Права супругов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ru-RU" smtClean="0"/>
              <a:t>Личные (выбор профессии, места жительства, выбор фамилии, совместное воспитание детей…)</a:t>
            </a:r>
          </a:p>
          <a:p>
            <a:pPr marL="609600" indent="-609600"/>
            <a:r>
              <a:rPr lang="ru-RU" smtClean="0"/>
              <a:t>Имущественные (совместная собственность, собственность каждого из супругов, алиментные отношения, брачный договор…)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Права ребенка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mtClean="0"/>
              <a:t>Жить и воспитываться в семье</a:t>
            </a:r>
          </a:p>
          <a:p>
            <a:pPr>
              <a:lnSpc>
                <a:spcPct val="90000"/>
              </a:lnSpc>
            </a:pPr>
            <a:r>
              <a:rPr lang="ru-RU" smtClean="0"/>
              <a:t>На общение с родителями и другими родственниками</a:t>
            </a:r>
          </a:p>
          <a:p>
            <a:pPr>
              <a:lnSpc>
                <a:spcPct val="90000"/>
              </a:lnSpc>
            </a:pPr>
            <a:r>
              <a:rPr lang="ru-RU" smtClean="0"/>
              <a:t>Выражать свое мнение, которое имеет юридическое значение с 10 лет</a:t>
            </a:r>
          </a:p>
          <a:p>
            <a:pPr>
              <a:lnSpc>
                <a:spcPct val="90000"/>
              </a:lnSpc>
            </a:pPr>
            <a:r>
              <a:rPr lang="ru-RU" smtClean="0"/>
              <a:t>На имя, отчество, фамилию</a:t>
            </a:r>
          </a:p>
          <a:p>
            <a:pPr>
              <a:lnSpc>
                <a:spcPct val="90000"/>
              </a:lnSpc>
            </a:pPr>
            <a:r>
              <a:rPr lang="ru-RU" smtClean="0"/>
              <a:t>Собственности на полученные им доходы, на имущество, полученное в дар или наследуемое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Родительские права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На воспитание детей</a:t>
            </a:r>
          </a:p>
          <a:p>
            <a:r>
              <a:rPr lang="ru-RU" smtClean="0"/>
              <a:t>На выбор ОУ и формы получения основного общего образования</a:t>
            </a:r>
          </a:p>
          <a:p>
            <a:r>
              <a:rPr lang="ru-RU" smtClean="0"/>
              <a:t>На защиту прав и интересов своих детей</a:t>
            </a:r>
          </a:p>
          <a:p>
            <a:r>
              <a:rPr lang="ru-RU" smtClean="0"/>
              <a:t>Выбора имени и фамилии ребенку</a:t>
            </a:r>
          </a:p>
          <a:p>
            <a:r>
              <a:rPr lang="ru-RU" smtClean="0"/>
              <a:t>Дачи согласия на усыновление…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Усыновление, опека, попечительство…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 smtClean="0"/>
              <a:t>Усыновление (удочерение):</a:t>
            </a:r>
            <a:r>
              <a:rPr lang="ru-RU" sz="2800" smtClean="0"/>
              <a:t> между усыновленным и усыновителем устанавливаются правовые отношения, существующие между детьми и родителями</a:t>
            </a:r>
          </a:p>
          <a:p>
            <a:pPr>
              <a:lnSpc>
                <a:spcPct val="90000"/>
              </a:lnSpc>
            </a:pPr>
            <a:r>
              <a:rPr lang="ru-RU" sz="2800" b="1" smtClean="0"/>
              <a:t>Опекуны:</a:t>
            </a:r>
            <a:r>
              <a:rPr lang="ru-RU" sz="2800" smtClean="0"/>
              <a:t> опекают детей, не достигших 14 лет, они подотчетны и подконтрольны органам опеки и попечительства</a:t>
            </a:r>
          </a:p>
          <a:p>
            <a:pPr>
              <a:lnSpc>
                <a:spcPct val="90000"/>
              </a:lnSpc>
            </a:pPr>
            <a:r>
              <a:rPr lang="ru-RU" sz="2800" b="1" smtClean="0"/>
              <a:t>Попечители:</a:t>
            </a:r>
            <a:r>
              <a:rPr lang="ru-RU" sz="2800" smtClean="0"/>
              <a:t> воспитывают детей от 14 до 18 лет, они подотчетны и подконтрольны органам опеки и попечительства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1476375" y="5775325"/>
            <a:ext cx="5832475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Воспитание в приемной семье:</a:t>
            </a:r>
          </a:p>
          <a:p>
            <a:pPr algn="ctr"/>
            <a:r>
              <a:rPr lang="ru-RU"/>
              <a:t>опекуны (попечители) за воспитание чужих детей </a:t>
            </a:r>
          </a:p>
          <a:p>
            <a:pPr algn="ctr"/>
            <a:r>
              <a:rPr lang="ru-RU"/>
              <a:t>получают зарплату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  <p:bldP spid="60420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WordArt 2"/>
          <p:cNvSpPr>
            <a:spLocks noChangeArrowheads="1" noChangeShapeType="1" noTextEdit="1"/>
          </p:cNvSpPr>
          <p:nvPr/>
        </p:nvSpPr>
        <p:spPr bwMode="auto">
          <a:xfrm>
            <a:off x="1908175" y="1052513"/>
            <a:ext cx="5543550" cy="4537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C0C0C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?</a:t>
            </a:r>
          </a:p>
        </p:txBody>
      </p:sp>
      <p:sp>
        <p:nvSpPr>
          <p:cNvPr id="58370" name="Text Box 3"/>
          <p:cNvSpPr txBox="1">
            <a:spLocks noChangeArrowheads="1"/>
          </p:cNvSpPr>
          <p:nvPr/>
        </p:nvSpPr>
        <p:spPr bwMode="auto">
          <a:xfrm>
            <a:off x="1116013" y="1773238"/>
            <a:ext cx="61198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sp>
        <p:nvSpPr>
          <p:cNvPr id="58371" name="Rectangle 4"/>
          <p:cNvSpPr>
            <a:spLocks noChangeArrowheads="1"/>
          </p:cNvSpPr>
          <p:nvPr/>
        </p:nvSpPr>
        <p:spPr bwMode="auto">
          <a:xfrm>
            <a:off x="1042988" y="2852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837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3200" b="1" smtClean="0"/>
              <a:t>В какой из отраслей права формой юридической ответственности может быть лишение свободы</a:t>
            </a:r>
            <a:r>
              <a:rPr lang="ru-RU" smtClean="0"/>
              <a:t>?</a:t>
            </a:r>
          </a:p>
        </p:txBody>
      </p:sp>
      <p:sp>
        <p:nvSpPr>
          <p:cNvPr id="58373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3997325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Tx/>
              <a:buAutoNum type="arabicParenR"/>
            </a:pPr>
            <a:r>
              <a:rPr lang="ru-RU" smtClean="0"/>
              <a:t>Гражданское право</a:t>
            </a:r>
          </a:p>
          <a:p>
            <a:pPr marL="609600" indent="-609600">
              <a:buClr>
                <a:schemeClr val="tx1"/>
              </a:buClr>
              <a:buFontTx/>
              <a:buAutoNum type="arabicParenR"/>
            </a:pPr>
            <a:r>
              <a:rPr lang="ru-RU" smtClean="0"/>
              <a:t>Административное право</a:t>
            </a:r>
          </a:p>
          <a:p>
            <a:pPr marL="609600" indent="-609600">
              <a:buClr>
                <a:schemeClr val="tx1"/>
              </a:buClr>
              <a:buFontTx/>
              <a:buAutoNum type="arabicParenR"/>
            </a:pPr>
            <a:r>
              <a:rPr lang="ru-RU" smtClean="0"/>
              <a:t>Уголовное право</a:t>
            </a:r>
          </a:p>
          <a:p>
            <a:pPr marL="609600" indent="-609600">
              <a:buClr>
                <a:schemeClr val="tx1"/>
              </a:buClr>
              <a:buFontTx/>
              <a:buAutoNum type="arabicParenR"/>
            </a:pPr>
            <a:r>
              <a:rPr lang="ru-RU" smtClean="0"/>
              <a:t>Конституционное право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WordArt 2"/>
          <p:cNvSpPr>
            <a:spLocks noChangeArrowheads="1" noChangeShapeType="1" noTextEdit="1"/>
          </p:cNvSpPr>
          <p:nvPr/>
        </p:nvSpPr>
        <p:spPr bwMode="auto">
          <a:xfrm>
            <a:off x="1908175" y="1052513"/>
            <a:ext cx="5543550" cy="4537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C0C0C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?</a:t>
            </a:r>
          </a:p>
        </p:txBody>
      </p:sp>
      <p:sp>
        <p:nvSpPr>
          <p:cNvPr id="59394" name="Text Box 3"/>
          <p:cNvSpPr txBox="1">
            <a:spLocks noChangeArrowheads="1"/>
          </p:cNvSpPr>
          <p:nvPr/>
        </p:nvSpPr>
        <p:spPr bwMode="auto">
          <a:xfrm>
            <a:off x="1116013" y="1773238"/>
            <a:ext cx="61198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sp>
        <p:nvSpPr>
          <p:cNvPr id="59395" name="Rectangle 4"/>
          <p:cNvSpPr>
            <a:spLocks noChangeArrowheads="1"/>
          </p:cNvSpPr>
          <p:nvPr/>
        </p:nvSpPr>
        <p:spPr bwMode="auto">
          <a:xfrm>
            <a:off x="1042988" y="2852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939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3200" b="1" smtClean="0"/>
              <a:t>Какое из правонарушений является административным?</a:t>
            </a:r>
            <a:endParaRPr lang="ru-RU" smtClean="0"/>
          </a:p>
        </p:txBody>
      </p:sp>
      <p:sp>
        <p:nvSpPr>
          <p:cNvPr id="59397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399732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arenR"/>
            </a:pPr>
            <a:r>
              <a:rPr lang="ru-RU" smtClean="0"/>
              <a:t>Сбор подписей избирателей в запрещенном месте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arenR"/>
            </a:pPr>
            <a:r>
              <a:rPr lang="ru-RU" smtClean="0"/>
              <a:t>Хищение имущества, принадлежащего преступнику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arenR"/>
            </a:pPr>
            <a:r>
              <a:rPr lang="ru-RU" smtClean="0"/>
              <a:t>Фальсификация итогов избирательной кампании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arenR"/>
            </a:pPr>
            <a:r>
              <a:rPr lang="ru-RU" smtClean="0"/>
              <a:t>Публикация статьи, порочащей честь гражданина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Международное гуманитарное право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smtClean="0"/>
              <a:t>Женевские конвенции 1949 г.:</a:t>
            </a:r>
          </a:p>
          <a:p>
            <a:pPr lvl="1"/>
            <a:r>
              <a:rPr lang="ru-RU" sz="2400" smtClean="0"/>
              <a:t>Об улучшении участи раненных и больных в действующих армиях</a:t>
            </a:r>
          </a:p>
          <a:p>
            <a:pPr lvl="1"/>
            <a:r>
              <a:rPr lang="ru-RU" sz="2400" smtClean="0"/>
              <a:t>Об улучшении участи раненных, больных и лиц, потерпевших кораблекрушение из состава вооруженных сил на море</a:t>
            </a:r>
          </a:p>
          <a:p>
            <a:pPr lvl="1"/>
            <a:r>
              <a:rPr lang="ru-RU" sz="2400" smtClean="0"/>
              <a:t>Об обращении с военнопленными</a:t>
            </a:r>
          </a:p>
          <a:p>
            <a:pPr lvl="1"/>
            <a:r>
              <a:rPr lang="ru-RU" sz="2400" smtClean="0"/>
              <a:t>О защите гражданского населения во время войны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539750" y="5445125"/>
            <a:ext cx="7345363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+ Дополнительные протоколы от 8 июня 1977 г.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uiExpand="1" build="p"/>
      <p:bldP spid="6144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Основные положения МГП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Лица, прекратившие принимать участие в военных действиях, а также лица, не принимающие в них прямого участия, имеют право на уважение своей жизни, а также моральной и физической неприкосновенности.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Основные положения МГП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Противника, который сдался в плен или прекратил принимать участие в военных действиях, запрещается убивать или наносить ему увечье.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Источники (формы) права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36838"/>
            <a:ext cx="8229600" cy="34940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 smtClean="0"/>
              <a:t>Правовой обычай (обычное право)</a:t>
            </a:r>
            <a:r>
              <a:rPr lang="ru-RU" sz="2400" smtClean="0"/>
              <a:t> – правило поведения, которое вошло в привычку и обеспечивается принудительной силой государства</a:t>
            </a:r>
          </a:p>
          <a:p>
            <a:pPr>
              <a:lnSpc>
                <a:spcPct val="80000"/>
              </a:lnSpc>
            </a:pPr>
            <a:r>
              <a:rPr lang="ru-RU" sz="2400" b="1" smtClean="0"/>
              <a:t>Судебный прецедент (право судей)</a:t>
            </a:r>
            <a:r>
              <a:rPr lang="ru-RU" sz="2400" smtClean="0"/>
              <a:t> – судебное решение, случай, который становится образцом, примером</a:t>
            </a:r>
          </a:p>
          <a:p>
            <a:pPr>
              <a:lnSpc>
                <a:spcPct val="80000"/>
              </a:lnSpc>
            </a:pPr>
            <a:r>
              <a:rPr lang="ru-RU" sz="2400" b="1" smtClean="0"/>
              <a:t>Нормативно-правовой акт (право законодателя)</a:t>
            </a:r>
            <a:r>
              <a:rPr lang="ru-RU" sz="2400" smtClean="0"/>
              <a:t> – официальный документ, который создается государственными органами и содержит обязательные юридические нормы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827088" y="1341438"/>
            <a:ext cx="7561262" cy="10795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Форма выражения и закрепления норм права с целью придания им юридического, общеобязательного права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  <p:bldP spid="17412" grpId="0" build="p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Основные положения МГП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mtClean="0"/>
              <a:t>Раненные и больные должны быть подобраны, и им должна быть оказана помощь стороной, находящейся в конфликте, во власти которой они оказались. Под защитой находятся также медперсонал, санитарные учреждения, транспорт и оборудование. Знаками этой защиты являются: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mtClean="0">
                <a:solidFill>
                  <a:srgbClr val="FF3300"/>
                </a:solidFill>
                <a:sym typeface="Wingdings 2" pitchFamily="18" charset="2"/>
              </a:rPr>
              <a:t>  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Основные положения МГП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Взятые в плен участники военных действий и гражданские лица, находящиеся во власти противника, имеют право на сохранение своей жизни, уважение своего достоинства, личных прав и убеждений.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Основные положения МГП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Всякому человеку должны быть предоставлены основные судебные гарантии. Никто не может подвергаться физическим или моральным пыткам, равно как телесным наказаниям или оскорбительному, унижающему достоинству обращению.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Основные положения МГП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Стороны, находящиеся в конфликте, и лица из состава их вооруженных сил ограничены в своем праве выбора методов и средств ведения боевых действий. Запрещается применять оружие или методы ведения боевых действий, способные причинить чрезмерные повреждения или излишние страдания.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Основные положения МГП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Стороны, находящиеся в конфликте, должны всегда проводить различие между гражданским населением и комбатантами для обеспечения уважения и защиты гражданского населения и гражданских объектов. Нападение должно быть направлено только против военных объектов.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Система судопроизводства</a:t>
            </a:r>
          </a:p>
        </p:txBody>
      </p:sp>
      <p:sp>
        <p:nvSpPr>
          <p:cNvPr id="68610" name="AutoShape 4"/>
          <p:cNvSpPr>
            <a:spLocks noChangeArrowheads="1"/>
          </p:cNvSpPr>
          <p:nvPr/>
        </p:nvSpPr>
        <p:spPr bwMode="auto">
          <a:xfrm>
            <a:off x="1908175" y="71438"/>
            <a:ext cx="4392613" cy="476250"/>
          </a:xfrm>
          <a:prstGeom prst="wedgeRectCallout">
            <a:avLst>
              <a:gd name="adj1" fmla="val -17870"/>
              <a:gd name="adj2" fmla="val 88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/>
              <a:t>Совокупность всех действующих судов</a:t>
            </a:r>
          </a:p>
        </p:txBody>
      </p:sp>
      <p:sp>
        <p:nvSpPr>
          <p:cNvPr id="69637" name="AutoShape 5"/>
          <p:cNvSpPr>
            <a:spLocks noChangeArrowheads="1"/>
          </p:cNvSpPr>
          <p:nvPr/>
        </p:nvSpPr>
        <p:spPr bwMode="auto">
          <a:xfrm>
            <a:off x="684213" y="1484313"/>
            <a:ext cx="3311525" cy="2089150"/>
          </a:xfrm>
          <a:prstGeom prst="bevel">
            <a:avLst>
              <a:gd name="adj" fmla="val 56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Конституционный суд:</a:t>
            </a:r>
          </a:p>
          <a:p>
            <a:pPr algn="ctr"/>
            <a:r>
              <a:rPr lang="ru-RU"/>
              <a:t>отменяет законы,</a:t>
            </a:r>
          </a:p>
          <a:p>
            <a:pPr algn="ctr"/>
            <a:r>
              <a:rPr lang="ru-RU"/>
              <a:t>противоречащие</a:t>
            </a:r>
          </a:p>
          <a:p>
            <a:pPr algn="ctr"/>
            <a:r>
              <a:rPr lang="ru-RU"/>
              <a:t>Конституции и </a:t>
            </a:r>
          </a:p>
          <a:p>
            <a:pPr algn="ctr"/>
            <a:r>
              <a:rPr lang="ru-RU"/>
              <a:t>нарушающие права</a:t>
            </a:r>
          </a:p>
          <a:p>
            <a:pPr algn="ctr"/>
            <a:r>
              <a:rPr lang="ru-RU"/>
              <a:t>граждан</a:t>
            </a:r>
          </a:p>
        </p:txBody>
      </p:sp>
      <p:sp>
        <p:nvSpPr>
          <p:cNvPr id="69639" name="AutoShape 7"/>
          <p:cNvSpPr>
            <a:spLocks noChangeArrowheads="1"/>
          </p:cNvSpPr>
          <p:nvPr/>
        </p:nvSpPr>
        <p:spPr bwMode="auto">
          <a:xfrm>
            <a:off x="4643438" y="1484313"/>
            <a:ext cx="3311525" cy="2089150"/>
          </a:xfrm>
          <a:prstGeom prst="bevel">
            <a:avLst>
              <a:gd name="adj" fmla="val 56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Верховный суд:</a:t>
            </a:r>
          </a:p>
          <a:p>
            <a:pPr algn="ctr"/>
            <a:r>
              <a:rPr lang="ru-RU"/>
              <a:t>важнейший орган</a:t>
            </a:r>
          </a:p>
          <a:p>
            <a:pPr algn="ctr"/>
            <a:r>
              <a:rPr lang="ru-RU"/>
              <a:t>судебной власти по</a:t>
            </a:r>
          </a:p>
          <a:p>
            <a:pPr algn="ctr"/>
            <a:r>
              <a:rPr lang="ru-RU"/>
              <a:t>гражданским,</a:t>
            </a:r>
          </a:p>
          <a:p>
            <a:pPr algn="ctr"/>
            <a:r>
              <a:rPr lang="ru-RU"/>
              <a:t>уголовным и</a:t>
            </a:r>
          </a:p>
          <a:p>
            <a:pPr algn="ctr"/>
            <a:r>
              <a:rPr lang="ru-RU"/>
              <a:t>гражданским делам</a:t>
            </a:r>
          </a:p>
        </p:txBody>
      </p:sp>
      <p:sp>
        <p:nvSpPr>
          <p:cNvPr id="69640" name="AutoShape 8"/>
          <p:cNvSpPr>
            <a:spLocks/>
          </p:cNvSpPr>
          <p:nvPr/>
        </p:nvSpPr>
        <p:spPr bwMode="auto">
          <a:xfrm>
            <a:off x="4643438" y="3716338"/>
            <a:ext cx="3313112" cy="649287"/>
          </a:xfrm>
          <a:prstGeom prst="borderCallout3">
            <a:avLst>
              <a:gd name="adj1" fmla="val 17602"/>
              <a:gd name="adj2" fmla="val 102301"/>
              <a:gd name="adj3" fmla="val 17602"/>
              <a:gd name="adj4" fmla="val 115907"/>
              <a:gd name="adj5" fmla="val -235699"/>
              <a:gd name="adj6" fmla="val 115907"/>
              <a:gd name="adj7" fmla="val -276282"/>
              <a:gd name="adj8" fmla="val 811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/>
              <a:t>+ верховные суды субъектов и городские районные суды</a:t>
            </a:r>
          </a:p>
        </p:txBody>
      </p:sp>
      <p:sp>
        <p:nvSpPr>
          <p:cNvPr id="69641" name="AutoShape 9"/>
          <p:cNvSpPr>
            <a:spLocks noChangeArrowheads="1"/>
          </p:cNvSpPr>
          <p:nvPr/>
        </p:nvSpPr>
        <p:spPr bwMode="auto">
          <a:xfrm>
            <a:off x="684213" y="3789363"/>
            <a:ext cx="3311525" cy="2376487"/>
          </a:xfrm>
          <a:prstGeom prst="bevel">
            <a:avLst>
              <a:gd name="adj" fmla="val 56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Арбитражный суд:</a:t>
            </a:r>
          </a:p>
          <a:p>
            <a:pPr algn="ctr"/>
            <a:r>
              <a:rPr lang="ru-RU"/>
              <a:t>разрешает экономические</a:t>
            </a:r>
          </a:p>
          <a:p>
            <a:pPr algn="ctr"/>
            <a:r>
              <a:rPr lang="ru-RU"/>
              <a:t>споры между гражданами,</a:t>
            </a:r>
          </a:p>
          <a:p>
            <a:pPr algn="ctr"/>
            <a:r>
              <a:rPr lang="ru-RU"/>
              <a:t>занимающимися</a:t>
            </a:r>
          </a:p>
          <a:p>
            <a:pPr algn="ctr"/>
            <a:r>
              <a:rPr lang="ru-RU"/>
              <a:t>предпринимательской</a:t>
            </a:r>
          </a:p>
          <a:p>
            <a:pPr algn="ctr"/>
            <a:r>
              <a:rPr lang="ru-RU"/>
              <a:t>деятельностью, </a:t>
            </a:r>
          </a:p>
          <a:p>
            <a:pPr algn="ctr"/>
            <a:r>
              <a:rPr lang="ru-RU"/>
              <a:t>и организациями</a:t>
            </a:r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4284663" y="4652963"/>
            <a:ext cx="4535487" cy="14398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Мировые суды:</a:t>
            </a:r>
          </a:p>
          <a:p>
            <a:pPr algn="ctr"/>
            <a:r>
              <a:rPr lang="ru-RU"/>
              <a:t>рассматривают гражданские, уголовные,</a:t>
            </a:r>
          </a:p>
          <a:p>
            <a:pPr algn="ctr"/>
            <a:r>
              <a:rPr lang="ru-RU"/>
              <a:t>административные дела незначительной</a:t>
            </a:r>
          </a:p>
          <a:p>
            <a:pPr algn="ctr"/>
            <a:r>
              <a:rPr lang="ru-RU"/>
              <a:t>сложности в качестве</a:t>
            </a:r>
          </a:p>
          <a:p>
            <a:pPr algn="ctr"/>
            <a:r>
              <a:rPr lang="ru-RU"/>
              <a:t>суда первой инстанции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7" grpId="0" animBg="1"/>
      <p:bldP spid="69639" grpId="0" animBg="1"/>
      <p:bldP spid="69640" grpId="0" animBg="1"/>
      <p:bldP spid="69641" grpId="0" animBg="1"/>
      <p:bldP spid="69642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Основные принципы судопроизводства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u="sng" smtClean="0"/>
              <a:t>Коллегиальность</a:t>
            </a:r>
            <a:r>
              <a:rPr lang="ru-RU" smtClean="0"/>
              <a:t> рассмотрения дел</a:t>
            </a:r>
          </a:p>
          <a:p>
            <a:pPr algn="ctr">
              <a:buFont typeface="Wingdings" pitchFamily="2" charset="2"/>
              <a:buNone/>
            </a:pPr>
            <a:r>
              <a:rPr lang="ru-RU" sz="2800" smtClean="0"/>
              <a:t>Судьи-профессионалы + присяжные заседатели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468313" y="3284538"/>
            <a:ext cx="2303462" cy="865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12 человек</a:t>
            </a:r>
          </a:p>
          <a:p>
            <a:pPr algn="ctr"/>
            <a:r>
              <a:rPr lang="ru-RU"/>
              <a:t>от 25 до 70 лет</a:t>
            </a: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3059113" y="3284538"/>
            <a:ext cx="2303462" cy="865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Не могут быть</a:t>
            </a:r>
          </a:p>
          <a:p>
            <a:pPr algn="ctr"/>
            <a:r>
              <a:rPr lang="ru-RU"/>
              <a:t>судьи, священники</a:t>
            </a:r>
          </a:p>
          <a:p>
            <a:pPr algn="ctr"/>
            <a:r>
              <a:rPr lang="ru-RU"/>
              <a:t> и военные</a:t>
            </a: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5724525" y="3284538"/>
            <a:ext cx="2303463" cy="865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Решают вопрос</a:t>
            </a:r>
          </a:p>
          <a:p>
            <a:pPr algn="ctr"/>
            <a:r>
              <a:rPr lang="ru-RU"/>
              <a:t>о виновности или</a:t>
            </a:r>
          </a:p>
          <a:p>
            <a:pPr algn="ctr"/>
            <a:r>
              <a:rPr lang="ru-RU"/>
              <a:t>невиновности</a:t>
            </a:r>
          </a:p>
        </p:txBody>
      </p:sp>
      <p:sp>
        <p:nvSpPr>
          <p:cNvPr id="70664" name="Line 8"/>
          <p:cNvSpPr>
            <a:spLocks noChangeShapeType="1"/>
          </p:cNvSpPr>
          <p:nvPr/>
        </p:nvSpPr>
        <p:spPr bwMode="auto">
          <a:xfrm flipH="1">
            <a:off x="1835150" y="2636838"/>
            <a:ext cx="475297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0665" name="Line 9"/>
          <p:cNvSpPr>
            <a:spLocks noChangeShapeType="1"/>
          </p:cNvSpPr>
          <p:nvPr/>
        </p:nvSpPr>
        <p:spPr bwMode="auto">
          <a:xfrm flipH="1">
            <a:off x="4140200" y="2636838"/>
            <a:ext cx="24479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0666" name="Line 10"/>
          <p:cNvSpPr>
            <a:spLocks noChangeShapeType="1"/>
          </p:cNvSpPr>
          <p:nvPr/>
        </p:nvSpPr>
        <p:spPr bwMode="auto">
          <a:xfrm>
            <a:off x="6588125" y="2636838"/>
            <a:ext cx="2889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1476375" y="4941888"/>
            <a:ext cx="583247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Присяжные заседатели принимают участие</a:t>
            </a:r>
          </a:p>
          <a:p>
            <a:pPr algn="ctr"/>
            <a:r>
              <a:rPr lang="ru-RU" b="1"/>
              <a:t>в заседаниях суда лишь по некоторым делам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 animBg="1"/>
      <p:bldP spid="70662" grpId="0" animBg="1"/>
      <p:bldP spid="70663" grpId="0" animBg="1"/>
      <p:bldP spid="70664" grpId="0" animBg="1"/>
      <p:bldP spid="70665" grpId="0" animBg="1"/>
      <p:bldP spid="70666" grpId="0" animBg="1"/>
      <p:bldP spid="70667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Основные принципы судопроизводства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2606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RU" u="sng" smtClean="0"/>
              <a:t>Гласност</a:t>
            </a:r>
            <a:r>
              <a:rPr lang="ru-RU" smtClean="0"/>
              <a:t>ь – присутствие на заседаниях любого заинтересованного в этом деле человека (родственников, друзей, представителей СМИ)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1476375" y="4437063"/>
            <a:ext cx="5832475" cy="15128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В отдельных случаях слушание дела может</a:t>
            </a:r>
          </a:p>
          <a:p>
            <a:pPr algn="ctr"/>
            <a:r>
              <a:rPr lang="ru-RU" b="1"/>
              <a:t>проходить при закрытых делах</a:t>
            </a:r>
          </a:p>
          <a:p>
            <a:pPr algn="ctr"/>
            <a:r>
              <a:rPr lang="ru-RU" b="1"/>
              <a:t>(государственная, коммерческая тайна,</a:t>
            </a:r>
          </a:p>
          <a:p>
            <a:pPr algn="ctr"/>
            <a:r>
              <a:rPr lang="ru-RU" b="1"/>
              <a:t>особо тяжкие преступления)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Основные принципы судопроизводства</a:t>
            </a:r>
          </a:p>
        </p:txBody>
      </p:sp>
      <p:sp>
        <p:nvSpPr>
          <p:cNvPr id="716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u="sng" smtClean="0"/>
              <a:t>Равноправие</a:t>
            </a:r>
            <a:r>
              <a:rPr lang="ru-RU" smtClean="0"/>
              <a:t> и </a:t>
            </a:r>
            <a:r>
              <a:rPr lang="ru-RU" u="sng" smtClean="0"/>
              <a:t>состязательность</a:t>
            </a:r>
            <a:r>
              <a:rPr lang="ru-RU" smtClean="0"/>
              <a:t> сторон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1116013" y="3429000"/>
            <a:ext cx="6842125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Все участники равны между собой и перед законом,</a:t>
            </a:r>
          </a:p>
          <a:p>
            <a:pPr algn="ctr"/>
            <a:r>
              <a:rPr lang="ru-RU" b="1"/>
              <a:t>а происшедшее исследуется с разных сторон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Основные принципы судопроизводства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RU" u="sng" smtClean="0"/>
              <a:t>Ведение судопроизводства на национальном языке</a:t>
            </a:r>
            <a:endParaRPr lang="ru-RU" smtClean="0"/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1258888" y="3500438"/>
            <a:ext cx="6554787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Разрешается пользоваться услугами переводчика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WordArt 2"/>
          <p:cNvSpPr>
            <a:spLocks noChangeArrowheads="1" noChangeShapeType="1" noTextEdit="1"/>
          </p:cNvSpPr>
          <p:nvPr/>
        </p:nvSpPr>
        <p:spPr bwMode="auto">
          <a:xfrm>
            <a:off x="1908175" y="1052513"/>
            <a:ext cx="5543550" cy="4537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C0C0C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?</a:t>
            </a:r>
          </a:p>
        </p:txBody>
      </p:sp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1116013" y="1773238"/>
            <a:ext cx="61198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1042988" y="2852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843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4000" b="1" smtClean="0"/>
              <a:t>Отрасль частного права</a:t>
            </a:r>
            <a:r>
              <a:rPr lang="ru-RU" sz="5400" smtClean="0"/>
              <a:t> </a:t>
            </a:r>
          </a:p>
        </p:txBody>
      </p:sp>
      <p:sp>
        <p:nvSpPr>
          <p:cNvPr id="18437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3997325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Tx/>
              <a:buAutoNum type="arabicParenR"/>
            </a:pPr>
            <a:r>
              <a:rPr lang="ru-RU" smtClean="0"/>
              <a:t>экологическое</a:t>
            </a:r>
          </a:p>
          <a:p>
            <a:pPr marL="609600" indent="-609600">
              <a:buClr>
                <a:schemeClr val="tx1"/>
              </a:buClr>
              <a:buFontTx/>
              <a:buAutoNum type="arabicParenR"/>
            </a:pPr>
            <a:r>
              <a:rPr lang="ru-RU" smtClean="0"/>
              <a:t>избирательное</a:t>
            </a:r>
          </a:p>
          <a:p>
            <a:pPr marL="609600" indent="-609600">
              <a:buClr>
                <a:schemeClr val="tx1"/>
              </a:buClr>
              <a:buFontTx/>
              <a:buAutoNum type="arabicParenR"/>
            </a:pPr>
            <a:r>
              <a:rPr lang="ru-RU" smtClean="0"/>
              <a:t>финансовое</a:t>
            </a:r>
          </a:p>
          <a:p>
            <a:pPr marL="609600" indent="-609600">
              <a:buClr>
                <a:schemeClr val="tx1"/>
              </a:buClr>
              <a:buFontTx/>
              <a:buAutoNum type="arabicParenR"/>
            </a:pPr>
            <a:r>
              <a:rPr lang="ru-RU" smtClean="0"/>
              <a:t>предпринимательское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Основные принципы судопроизводства</a:t>
            </a:r>
          </a:p>
        </p:txBody>
      </p:sp>
      <p:sp>
        <p:nvSpPr>
          <p:cNvPr id="7373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820738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RU" u="sng" smtClean="0"/>
              <a:t>Презумпция невиновности</a:t>
            </a:r>
            <a:endParaRPr lang="ru-RU" smtClean="0"/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1187450" y="4652963"/>
            <a:ext cx="6554788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Обвиняемы не обязан доказывать свою виновность</a:t>
            </a:r>
            <a:endParaRPr lang="ru-RU"/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971550" y="2997200"/>
            <a:ext cx="7200900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Подсудимого, по делу которого еще не вынесен приговор,</a:t>
            </a:r>
          </a:p>
          <a:p>
            <a:pPr algn="ctr"/>
            <a:r>
              <a:rPr lang="ru-RU" b="1"/>
              <a:t>нельзя называть преступником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 animBg="1"/>
      <p:bldP spid="74757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Правоохранительные органы</a:t>
            </a:r>
          </a:p>
        </p:txBody>
      </p:sp>
      <p:sp>
        <p:nvSpPr>
          <p:cNvPr id="75780" name="AutoShape 4"/>
          <p:cNvSpPr>
            <a:spLocks noChangeArrowheads="1"/>
          </p:cNvSpPr>
          <p:nvPr/>
        </p:nvSpPr>
        <p:spPr bwMode="auto">
          <a:xfrm>
            <a:off x="468313" y="1412875"/>
            <a:ext cx="3671887" cy="2232025"/>
          </a:xfrm>
          <a:prstGeom prst="bevel">
            <a:avLst>
              <a:gd name="adj" fmla="val 67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Прокуратура</a:t>
            </a:r>
          </a:p>
          <a:p>
            <a:pPr algn="ctr"/>
            <a:r>
              <a:rPr lang="ru-RU"/>
              <a:t>(Генеральная п., </a:t>
            </a:r>
          </a:p>
          <a:p>
            <a:pPr algn="ctr"/>
            <a:r>
              <a:rPr lang="ru-RU"/>
              <a:t>п. субъектов РФ, </a:t>
            </a:r>
          </a:p>
          <a:p>
            <a:pPr algn="ctr"/>
            <a:r>
              <a:rPr lang="ru-RU"/>
              <a:t>п. городов, районов)</a:t>
            </a:r>
          </a:p>
          <a:p>
            <a:pPr algn="ctr"/>
            <a:r>
              <a:rPr lang="ru-RU"/>
              <a:t>осуществляет надзор </a:t>
            </a:r>
          </a:p>
          <a:p>
            <a:pPr algn="ctr"/>
            <a:r>
              <a:rPr lang="ru-RU"/>
              <a:t>за исполнением</a:t>
            </a:r>
          </a:p>
          <a:p>
            <a:pPr algn="ctr"/>
            <a:r>
              <a:rPr lang="ru-RU"/>
              <a:t>законов</a:t>
            </a:r>
          </a:p>
        </p:txBody>
      </p:sp>
      <p:sp>
        <p:nvSpPr>
          <p:cNvPr id="75782" name="AutoShape 6"/>
          <p:cNvSpPr>
            <a:spLocks/>
          </p:cNvSpPr>
          <p:nvPr/>
        </p:nvSpPr>
        <p:spPr bwMode="auto">
          <a:xfrm>
            <a:off x="5292725" y="1484313"/>
            <a:ext cx="3240088" cy="1800225"/>
          </a:xfrm>
          <a:prstGeom prst="borderCallout1">
            <a:avLst>
              <a:gd name="adj1" fmla="val 6347"/>
              <a:gd name="adj2" fmla="val -2352"/>
              <a:gd name="adj3" fmla="val 25574"/>
              <a:gd name="adj4" fmla="val -6481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/>
              <a:t>Генеральный прокурор</a:t>
            </a:r>
            <a:r>
              <a:rPr lang="ru-RU"/>
              <a:t> назначается и освобождается Советом Федерации по представлению президента на 5 лет</a:t>
            </a:r>
          </a:p>
        </p:txBody>
      </p:sp>
      <p:sp>
        <p:nvSpPr>
          <p:cNvPr id="75783" name="AutoShape 7"/>
          <p:cNvSpPr>
            <a:spLocks noChangeArrowheads="1"/>
          </p:cNvSpPr>
          <p:nvPr/>
        </p:nvSpPr>
        <p:spPr bwMode="auto">
          <a:xfrm>
            <a:off x="468313" y="4076700"/>
            <a:ext cx="3671887" cy="2089150"/>
          </a:xfrm>
          <a:prstGeom prst="bevel">
            <a:avLst>
              <a:gd name="adj" fmla="val 67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Адвокатура</a:t>
            </a:r>
          </a:p>
          <a:p>
            <a:pPr algn="ctr"/>
            <a:r>
              <a:rPr lang="ru-RU"/>
              <a:t>добровольное объединение </a:t>
            </a:r>
          </a:p>
          <a:p>
            <a:pPr algn="ctr"/>
            <a:r>
              <a:rPr lang="ru-RU"/>
              <a:t>юристов, созданное для </a:t>
            </a:r>
          </a:p>
          <a:p>
            <a:pPr algn="ctr"/>
            <a:r>
              <a:rPr lang="ru-RU"/>
              <a:t>правовой помощи</a:t>
            </a:r>
          </a:p>
          <a:p>
            <a:pPr algn="ctr"/>
            <a:r>
              <a:rPr lang="ru-RU"/>
              <a:t>физическим и юридическим </a:t>
            </a:r>
          </a:p>
          <a:p>
            <a:pPr algn="ctr"/>
            <a:r>
              <a:rPr lang="ru-RU"/>
              <a:t>лицам</a:t>
            </a:r>
          </a:p>
        </p:txBody>
      </p:sp>
      <p:sp>
        <p:nvSpPr>
          <p:cNvPr id="75784" name="AutoShape 8"/>
          <p:cNvSpPr>
            <a:spLocks noChangeArrowheads="1"/>
          </p:cNvSpPr>
          <p:nvPr/>
        </p:nvSpPr>
        <p:spPr bwMode="auto">
          <a:xfrm>
            <a:off x="4787900" y="4076700"/>
            <a:ext cx="3671888" cy="2089150"/>
          </a:xfrm>
          <a:prstGeom prst="bevel">
            <a:avLst>
              <a:gd name="adj" fmla="val 67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МВД</a:t>
            </a:r>
          </a:p>
          <a:p>
            <a:pPr algn="ctr"/>
            <a:r>
              <a:rPr lang="ru-RU" sz="2000" b="1"/>
              <a:t>Министерство юстиции</a:t>
            </a:r>
          </a:p>
          <a:p>
            <a:pPr algn="ctr"/>
            <a:r>
              <a:rPr lang="ru-RU" sz="2000" b="1"/>
              <a:t>ГИБДД</a:t>
            </a: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 animBg="1"/>
      <p:bldP spid="75782" grpId="0" animBg="1"/>
      <p:bldP spid="75783" grpId="0" animBg="1"/>
      <p:bldP spid="75784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WordArt 2"/>
          <p:cNvSpPr>
            <a:spLocks noChangeArrowheads="1" noChangeShapeType="1" noTextEdit="1"/>
          </p:cNvSpPr>
          <p:nvPr/>
        </p:nvSpPr>
        <p:spPr bwMode="auto">
          <a:xfrm>
            <a:off x="1908175" y="1052513"/>
            <a:ext cx="5543550" cy="4537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C0C0C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?</a:t>
            </a:r>
          </a:p>
        </p:txBody>
      </p:sp>
      <p:sp>
        <p:nvSpPr>
          <p:cNvPr id="75778" name="Text Box 3"/>
          <p:cNvSpPr txBox="1">
            <a:spLocks noChangeArrowheads="1"/>
          </p:cNvSpPr>
          <p:nvPr/>
        </p:nvSpPr>
        <p:spPr bwMode="auto">
          <a:xfrm>
            <a:off x="1116013" y="1773238"/>
            <a:ext cx="61198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sp>
        <p:nvSpPr>
          <p:cNvPr id="75779" name="Rectangle 4"/>
          <p:cNvSpPr>
            <a:spLocks noChangeArrowheads="1"/>
          </p:cNvSpPr>
          <p:nvPr/>
        </p:nvSpPr>
        <p:spPr bwMode="auto">
          <a:xfrm>
            <a:off x="1042988" y="2852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578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3200" b="1" smtClean="0"/>
              <a:t>Принципом демократического судопроизводства является:</a:t>
            </a:r>
            <a:endParaRPr lang="ru-RU" smtClean="0"/>
          </a:p>
        </p:txBody>
      </p:sp>
      <p:sp>
        <p:nvSpPr>
          <p:cNvPr id="75781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399732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arenR"/>
            </a:pPr>
            <a:r>
              <a:rPr lang="ru-RU" smtClean="0"/>
              <a:t>использование в суде всех доказательств вины независимо от способа их получения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arenR"/>
            </a:pPr>
            <a:r>
              <a:rPr lang="ru-RU" smtClean="0"/>
              <a:t>гласность судебного разбирательства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arenR"/>
            </a:pPr>
            <a:r>
              <a:rPr lang="ru-RU" smtClean="0"/>
              <a:t>отказ в праве на защиту обвиняемым в тяжких преступлениях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arenR"/>
            </a:pPr>
            <a:r>
              <a:rPr lang="ru-RU" smtClean="0"/>
              <a:t>возможность отстранения судей Президентом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Правовая культура</a:t>
            </a:r>
          </a:p>
        </p:txBody>
      </p:sp>
      <p:sp>
        <p:nvSpPr>
          <p:cNvPr id="768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Определенный уровень развития правосознания, включающий знания законодательства, его верное понимание, соблюдение, применение, а также нетерпимое отношение к нарушителям законности.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1187450" y="4868863"/>
            <a:ext cx="6554788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Правовой нигилизм</a:t>
            </a:r>
            <a:r>
              <a:rPr lang="ru-RU"/>
              <a:t>:</a:t>
            </a:r>
          </a:p>
          <a:p>
            <a:pPr algn="ctr"/>
            <a:r>
              <a:rPr lang="ru-RU"/>
              <a:t>отрицание роли права,</a:t>
            </a:r>
          </a:p>
          <a:p>
            <a:pPr algn="ctr"/>
            <a:r>
              <a:rPr lang="ru-RU"/>
              <a:t>непризнание его регулирующей основой общества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Структура правовой культуры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Правовая психология (чувства, эмоции, настроения, который выражают отношение к праву)</a:t>
            </a:r>
          </a:p>
          <a:p>
            <a:r>
              <a:rPr lang="ru-RU" smtClean="0"/>
              <a:t>Правовая идеология (система знаний о праве)</a:t>
            </a:r>
          </a:p>
          <a:p>
            <a:r>
              <a:rPr lang="ru-RU" smtClean="0"/>
              <a:t>Правовое поведение (юридически значимое поведение)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Правовое воспитание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0608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/>
              <a:t>Основные каналы правового воспитания:</a:t>
            </a:r>
          </a:p>
          <a:p>
            <a:r>
              <a:rPr lang="ru-RU" smtClean="0"/>
              <a:t>Преподавание основ права в школах, техникумах, вузах</a:t>
            </a:r>
          </a:p>
          <a:p>
            <a:r>
              <a:rPr lang="ru-RU" smtClean="0"/>
              <a:t>Популяризация знаний по праву через книги, брошюры и т.д.</a:t>
            </a:r>
          </a:p>
          <a:p>
            <a:r>
              <a:rPr lang="ru-RU" smtClean="0"/>
              <a:t>СМИ</a:t>
            </a:r>
          </a:p>
          <a:p>
            <a:r>
              <a:rPr lang="ru-RU" smtClean="0"/>
              <a:t>Самовоспитание и самообразование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1042988" y="5373688"/>
            <a:ext cx="6554787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Правовой нигилизм</a:t>
            </a:r>
            <a:r>
              <a:rPr lang="ru-RU"/>
              <a:t>:</a:t>
            </a:r>
          </a:p>
          <a:p>
            <a:pPr algn="ctr"/>
            <a:r>
              <a:rPr lang="ru-RU"/>
              <a:t>отрицание роли права,</a:t>
            </a:r>
          </a:p>
          <a:p>
            <a:pPr algn="ctr"/>
            <a:r>
              <a:rPr lang="ru-RU"/>
              <a:t>непризнание его регулирующей основой общества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  <p:bldP spid="7885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Нормативно-правовые акты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 smtClean="0"/>
              <a:t>По юридической силе различаются:</a:t>
            </a:r>
          </a:p>
          <a:p>
            <a:r>
              <a:rPr lang="ru-RU" smtClean="0"/>
              <a:t>Конституция (имеет высшую юридическую силу)</a:t>
            </a:r>
          </a:p>
          <a:p>
            <a:r>
              <a:rPr lang="ru-RU" smtClean="0"/>
              <a:t>Федеральные законы</a:t>
            </a:r>
          </a:p>
          <a:p>
            <a:r>
              <a:rPr lang="ru-RU" smtClean="0"/>
              <a:t>Подзаконные акты:</a:t>
            </a:r>
          </a:p>
          <a:p>
            <a:pPr lvl="1"/>
            <a:r>
              <a:rPr lang="ru-RU" smtClean="0"/>
              <a:t>Указы президента РФ</a:t>
            </a:r>
          </a:p>
          <a:p>
            <a:pPr lvl="1"/>
            <a:r>
              <a:rPr lang="ru-RU" smtClean="0"/>
              <a:t>Постановления правительства</a:t>
            </a:r>
          </a:p>
          <a:p>
            <a:pPr lvl="1"/>
            <a:r>
              <a:rPr lang="ru-RU" smtClean="0"/>
              <a:t>Приказы и инструкции министерств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Конституция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mtClean="0"/>
              <a:t>Закрепляет основы государственного строя, права и свободы граждан</a:t>
            </a:r>
          </a:p>
          <a:p>
            <a:pPr>
              <a:lnSpc>
                <a:spcPct val="90000"/>
              </a:lnSpc>
            </a:pPr>
            <a:r>
              <a:rPr lang="ru-RU" smtClean="0"/>
              <a:t>Регулирует важнейшие стороны общественной жизни</a:t>
            </a:r>
          </a:p>
          <a:p>
            <a:pPr>
              <a:lnSpc>
                <a:spcPct val="90000"/>
              </a:lnSpc>
            </a:pPr>
            <a:r>
              <a:rPr lang="ru-RU" smtClean="0"/>
              <a:t>Все другие законы издаются в соответствии с Конституцией</a:t>
            </a:r>
          </a:p>
          <a:p>
            <a:pPr>
              <a:lnSpc>
                <a:spcPct val="90000"/>
              </a:lnSpc>
            </a:pPr>
            <a:r>
              <a:rPr lang="ru-RU" smtClean="0"/>
              <a:t>Служит высшей нормой поведения граждан и государственных организаций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Правоотношения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468313" y="1268413"/>
            <a:ext cx="8280400" cy="4318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Отношения, которые регулируются правовыми нормами</a:t>
            </a:r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107950" y="2276475"/>
            <a:ext cx="3455988" cy="15128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u="sng"/>
              <a:t>Субъекты правоотношений</a:t>
            </a:r>
            <a:r>
              <a:rPr lang="ru-RU"/>
              <a:t>:</a:t>
            </a:r>
          </a:p>
          <a:p>
            <a:pPr algn="ctr"/>
            <a:r>
              <a:rPr lang="ru-RU"/>
              <a:t>физические и юридические</a:t>
            </a:r>
          </a:p>
          <a:p>
            <a:pPr algn="ctr"/>
            <a:r>
              <a:rPr lang="ru-RU"/>
              <a:t>лица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3708400" y="1989138"/>
            <a:ext cx="5040313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Правоспособность</a:t>
            </a:r>
            <a:r>
              <a:rPr lang="ru-RU"/>
              <a:t> (способность быть </a:t>
            </a:r>
          </a:p>
          <a:p>
            <a:pPr algn="ctr"/>
            <a:r>
              <a:rPr lang="ru-RU"/>
              <a:t>носителем прав и обязанностей)</a:t>
            </a:r>
          </a:p>
          <a:p>
            <a:pPr algn="ctr"/>
            <a:r>
              <a:rPr lang="ru-RU" i="1"/>
              <a:t>наступает с момента рождения/регистрации</a:t>
            </a: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3779838" y="2997200"/>
            <a:ext cx="4967287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Дееспособность</a:t>
            </a:r>
            <a:r>
              <a:rPr lang="ru-RU"/>
              <a:t> (способность лица своими </a:t>
            </a:r>
          </a:p>
          <a:p>
            <a:pPr algn="ctr"/>
            <a:r>
              <a:rPr lang="ru-RU"/>
              <a:t>действиями осуществлять принадлежащие</a:t>
            </a:r>
          </a:p>
          <a:p>
            <a:pPr algn="ctr"/>
            <a:r>
              <a:rPr lang="ru-RU"/>
              <a:t>ему права, создавать для себя обязанности </a:t>
            </a:r>
          </a:p>
          <a:p>
            <a:pPr algn="ctr"/>
            <a:r>
              <a:rPr lang="ru-RU"/>
              <a:t>и исполнять их) </a:t>
            </a:r>
          </a:p>
          <a:p>
            <a:pPr algn="ctr"/>
            <a:r>
              <a:rPr lang="ru-RU" i="1"/>
              <a:t>наступает по достижении совершеннолетия</a:t>
            </a:r>
          </a:p>
        </p:txBody>
      </p:sp>
      <p:sp>
        <p:nvSpPr>
          <p:cNvPr id="20493" name="AutoShape 13"/>
          <p:cNvSpPr>
            <a:spLocks/>
          </p:cNvSpPr>
          <p:nvPr/>
        </p:nvSpPr>
        <p:spPr bwMode="auto">
          <a:xfrm>
            <a:off x="2981325" y="34925"/>
            <a:ext cx="5630863" cy="620713"/>
          </a:xfrm>
          <a:prstGeom prst="borderCallout1">
            <a:avLst>
              <a:gd name="adj1" fmla="val 18412"/>
              <a:gd name="adj2" fmla="val 101352"/>
              <a:gd name="adj3" fmla="val 680819"/>
              <a:gd name="adj4" fmla="val 10135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oval" w="med" len="med"/>
            <a:tailEnd/>
          </a:ln>
        </p:spPr>
        <p:txBody>
          <a:bodyPr/>
          <a:lstStyle/>
          <a:p>
            <a:pPr algn="ctr"/>
            <a:r>
              <a:rPr lang="ru-RU"/>
              <a:t>Частичная дееспособность </a:t>
            </a:r>
          </a:p>
          <a:p>
            <a:pPr algn="ctr"/>
            <a:r>
              <a:rPr lang="ru-RU"/>
              <a:t>несовершеннолетних (14-18) и малолетних (6-14)</a:t>
            </a:r>
          </a:p>
        </p:txBody>
      </p:sp>
      <p:sp>
        <p:nvSpPr>
          <p:cNvPr id="20494" name="AutoShape 14"/>
          <p:cNvSpPr>
            <a:spLocks noChangeArrowheads="1"/>
          </p:cNvSpPr>
          <p:nvPr/>
        </p:nvSpPr>
        <p:spPr bwMode="auto">
          <a:xfrm>
            <a:off x="250825" y="4724400"/>
            <a:ext cx="4392613" cy="14398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u="sng"/>
              <a:t>Объекты правоотношений</a:t>
            </a:r>
            <a:r>
              <a:rPr lang="ru-RU"/>
              <a:t>:</a:t>
            </a:r>
          </a:p>
          <a:p>
            <a:pPr algn="ctr"/>
            <a:r>
              <a:rPr lang="ru-RU"/>
              <a:t>материальные и нематериальные </a:t>
            </a:r>
          </a:p>
          <a:p>
            <a:pPr algn="ctr"/>
            <a:r>
              <a:rPr lang="ru-RU"/>
              <a:t>блага, продукты интеллектуального </a:t>
            </a:r>
          </a:p>
          <a:p>
            <a:pPr algn="ctr"/>
            <a:r>
              <a:rPr lang="ru-RU"/>
              <a:t>творчества, результаты действий</a:t>
            </a:r>
          </a:p>
        </p:txBody>
      </p:sp>
      <p:sp>
        <p:nvSpPr>
          <p:cNvPr id="20496" name="AutoShape 16"/>
          <p:cNvSpPr>
            <a:spLocks noChangeArrowheads="1"/>
          </p:cNvSpPr>
          <p:nvPr/>
        </p:nvSpPr>
        <p:spPr bwMode="auto">
          <a:xfrm>
            <a:off x="4932363" y="4724400"/>
            <a:ext cx="3743325" cy="1368425"/>
          </a:xfrm>
          <a:prstGeom prst="plaque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u="sng"/>
              <a:t>Содержание правоотношений</a:t>
            </a:r>
            <a:r>
              <a:rPr lang="ru-RU"/>
              <a:t>:</a:t>
            </a:r>
          </a:p>
          <a:p>
            <a:pPr algn="ctr"/>
            <a:r>
              <a:rPr lang="ru-RU"/>
              <a:t>субъективные права и</a:t>
            </a:r>
          </a:p>
          <a:p>
            <a:pPr algn="ctr"/>
            <a:r>
              <a:rPr lang="ru-RU"/>
              <a:t>юридические обязанности</a:t>
            </a:r>
          </a:p>
        </p:txBody>
      </p:sp>
      <p:sp>
        <p:nvSpPr>
          <p:cNvPr id="20498" name="AutoShape 18"/>
          <p:cNvSpPr>
            <a:spLocks noChangeArrowheads="1"/>
          </p:cNvSpPr>
          <p:nvPr/>
        </p:nvSpPr>
        <p:spPr bwMode="auto">
          <a:xfrm>
            <a:off x="250825" y="260350"/>
            <a:ext cx="1419225" cy="682625"/>
          </a:xfrm>
          <a:prstGeom prst="wedgeRectCallout">
            <a:avLst>
              <a:gd name="adj1" fmla="val 138366"/>
              <a:gd name="adj2" fmla="val -404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000"/>
              <a:t>Полная уголовная ответственность – с 16 лет, частичная – с 14 лет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 build="p" animBg="1"/>
      <p:bldP spid="20488" grpId="0" animBg="1"/>
      <p:bldP spid="20490" grpId="0" animBg="1"/>
      <p:bldP spid="20492" grpId="0" animBg="1"/>
      <p:bldP spid="20493" grpId="0" animBg="1"/>
      <p:bldP spid="20494" grpId="0" animBg="1"/>
      <p:bldP spid="20496" grpId="0" animBg="1"/>
      <p:bldP spid="2049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</TotalTime>
  <Words>2310</Words>
  <Application>Microsoft Office PowerPoint</Application>
  <PresentationFormat>Экран (4:3)</PresentationFormat>
  <Paragraphs>439</Paragraphs>
  <Slides>65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65</vt:i4>
      </vt:variant>
    </vt:vector>
  </HeadingPairs>
  <TitlesOfParts>
    <vt:vector size="71" baseType="lpstr">
      <vt:lpstr>Tahoma</vt:lpstr>
      <vt:lpstr>Arial</vt:lpstr>
      <vt:lpstr>Calibri</vt:lpstr>
      <vt:lpstr>Wingdings</vt:lpstr>
      <vt:lpstr>Wingdings 2</vt:lpstr>
      <vt:lpstr>Тема Office</vt:lpstr>
      <vt:lpstr>ПРАВО</vt:lpstr>
      <vt:lpstr>Особенности правовых норм</vt:lpstr>
      <vt:lpstr>Система права</vt:lpstr>
      <vt:lpstr>Отрасли права</vt:lpstr>
      <vt:lpstr>Источники (формы) права</vt:lpstr>
      <vt:lpstr>Отрасль частного права </vt:lpstr>
      <vt:lpstr>Нормативно-правовые акты</vt:lpstr>
      <vt:lpstr>Конституция</vt:lpstr>
      <vt:lpstr>Правоотношения</vt:lpstr>
      <vt:lpstr>Правонарушение</vt:lpstr>
      <vt:lpstr>Преступление</vt:lpstr>
      <vt:lpstr>Проступок</vt:lpstr>
      <vt:lpstr>Юридическая ответственность</vt:lpstr>
      <vt:lpstr>Исключают юридическую ответственность</vt:lpstr>
      <vt:lpstr>Виды юридической ответственности</vt:lpstr>
      <vt:lpstr>Верны ли следующие суждения? </vt:lpstr>
      <vt:lpstr>Конституционное (государственное) право</vt:lpstr>
      <vt:lpstr>Источники конституционного права</vt:lpstr>
      <vt:lpstr>Принципы конституционного права</vt:lpstr>
      <vt:lpstr>Административное право</vt:lpstr>
      <vt:lpstr>Основные черты административного права</vt:lpstr>
      <vt:lpstr>Источники административного права</vt:lpstr>
      <vt:lpstr>Виды административных правонарушений</vt:lpstr>
      <vt:lpstr>Административные взыскания</vt:lpstr>
      <vt:lpstr>Уголовное право</vt:lpstr>
      <vt:lpstr>Виды уголовных наказаний</vt:lpstr>
      <vt:lpstr>Исключают уголовную ответственность</vt:lpstr>
      <vt:lpstr>Гражданское право</vt:lpstr>
      <vt:lpstr>Источники гражданского права</vt:lpstr>
      <vt:lpstr>Имущественные и личные неимущественные отношения</vt:lpstr>
      <vt:lpstr>Вещи (имущество)</vt:lpstr>
      <vt:lpstr>Сделка и договор</vt:lpstr>
      <vt:lpstr>Права потребителя</vt:lpstr>
      <vt:lpstr>Права изготовителя</vt:lpstr>
      <vt:lpstr>Трудовое право</vt:lpstr>
      <vt:lpstr>Трудовой договор</vt:lpstr>
      <vt:lpstr>Рабочее время и время отдыха</vt:lpstr>
      <vt:lpstr>Обязательства</vt:lpstr>
      <vt:lpstr>Семейное право</vt:lpstr>
      <vt:lpstr>Для заключения брака необходимо:</vt:lpstr>
      <vt:lpstr>Права супругов</vt:lpstr>
      <vt:lpstr>Права ребенка</vt:lpstr>
      <vt:lpstr>Родительские права</vt:lpstr>
      <vt:lpstr>Усыновление, опека, попечительство…</vt:lpstr>
      <vt:lpstr>В какой из отраслей права формой юридической ответственности может быть лишение свободы?</vt:lpstr>
      <vt:lpstr>Какое из правонарушений является административным?</vt:lpstr>
      <vt:lpstr>Международное гуманитарное право</vt:lpstr>
      <vt:lpstr>Основные положения МГП</vt:lpstr>
      <vt:lpstr>Основные положения МГП</vt:lpstr>
      <vt:lpstr>Основные положения МГП</vt:lpstr>
      <vt:lpstr>Основные положения МГП</vt:lpstr>
      <vt:lpstr>Основные положения МГП</vt:lpstr>
      <vt:lpstr>Основные положения МГП</vt:lpstr>
      <vt:lpstr>Основные положения МГП</vt:lpstr>
      <vt:lpstr>Система судопроизводства</vt:lpstr>
      <vt:lpstr>Основные принципы судопроизводства</vt:lpstr>
      <vt:lpstr>Основные принципы судопроизводства</vt:lpstr>
      <vt:lpstr>Основные принципы судопроизводства</vt:lpstr>
      <vt:lpstr>Основные принципы судопроизводства</vt:lpstr>
      <vt:lpstr>Основные принципы судопроизводства</vt:lpstr>
      <vt:lpstr>Правоохранительные органы</vt:lpstr>
      <vt:lpstr>Принципом демократического судопроизводства является:</vt:lpstr>
      <vt:lpstr>Правовая культура</vt:lpstr>
      <vt:lpstr>Структура правовой культуры</vt:lpstr>
      <vt:lpstr>Правовое воспитание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M.видео</cp:lastModifiedBy>
  <cp:revision>33</cp:revision>
  <dcterms:created xsi:type="dcterms:W3CDTF">1601-01-01T00:00:00Z</dcterms:created>
  <dcterms:modified xsi:type="dcterms:W3CDTF">2013-09-25T14:10:55Z</dcterms:modified>
</cp:coreProperties>
</file>