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8" r:id="rId16"/>
    <p:sldId id="271" r:id="rId17"/>
    <p:sldId id="273" r:id="rId18"/>
    <p:sldId id="275" r:id="rId19"/>
    <p:sldId id="274" r:id="rId20"/>
    <p:sldId id="272" r:id="rId21"/>
    <p:sldId id="280" r:id="rId22"/>
    <p:sldId id="276" r:id="rId23"/>
    <p:sldId id="277" r:id="rId24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11" autoAdjust="0"/>
  </p:normalViewPr>
  <p:slideViewPr>
    <p:cSldViewPr>
      <p:cViewPr varScale="1">
        <p:scale>
          <a:sx n="66" d="100"/>
          <a:sy n="66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43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Всего слов-105 </a:t>
            </a:r>
          </a:p>
        </c:rich>
      </c:tx>
      <c:layout>
        <c:manualLayout>
          <c:xMode val="edge"/>
          <c:yMode val="edge"/>
          <c:x val="0.35022382618839309"/>
          <c:y val="0.89605033062704431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1084025955088948"/>
          <c:y val="4.0700383940023982E-2"/>
          <c:w val="0.61889775930786428"/>
          <c:h val="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 cap="rnd" cmpd="sng">
              <a:prstDash val="solid"/>
              <a:round/>
            </a:ln>
            <a:effectLst>
              <a:glow rad="63500">
                <a:schemeClr val="accent4">
                  <a:satMod val="175000"/>
                  <a:alpha val="40000"/>
                </a:schemeClr>
              </a:glow>
            </a:effectLst>
            <a:scene3d>
              <a:camera prst="orthographicFront"/>
              <a:lightRig rig="sunset" dir="t"/>
            </a:scene3d>
            <a:sp3d prstMaterial="flat">
              <a:bevelT/>
              <a:bevelB prst="relaxedInset"/>
            </a:sp3d>
          </c:spPr>
          <c:explosion val="4"/>
          <c:dPt>
            <c:idx val="0"/>
            <c:bubble3D val="0"/>
          </c:dPt>
          <c:dPt>
            <c:idx val="1"/>
            <c:bubble3D val="0"/>
            <c:spPr>
              <a:ln cap="rnd" cmpd="sng">
                <a:solidFill>
                  <a:schemeClr val="accent1"/>
                </a:solidFill>
                <a:prstDash val="solid"/>
                <a:round/>
              </a:ln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sunset" dir="t"/>
              </a:scene3d>
              <a:sp3d prstMaterial="flat">
                <a:bevelT/>
                <a:bevelB prst="relaxedInset"/>
              </a:sp3d>
            </c:spPr>
          </c:dPt>
          <c:dLbls>
            <c:dLbl>
              <c:idx val="0"/>
              <c:layout/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/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исконно- русские</c:v>
                </c:pt>
                <c:pt idx="1">
                  <c:v>заимствованные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65</c:v>
                </c:pt>
                <c:pt idx="1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</c:spPr>
    </c:plotArea>
    <c:plotVisOnly val="1"/>
    <c:dispBlanksAs val="gap"/>
    <c:showDLblsOverMax val="0"/>
  </c:chart>
  <c:txPr>
    <a:bodyPr/>
    <a:lstStyle/>
    <a:p>
      <a:pPr>
        <a:defRPr sz="2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5754386604452223"/>
          <c:y val="2.8630422039610696E-2"/>
          <c:w val="0.56806272479828912"/>
          <c:h val="0.48335483783400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слов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наименования видов еды</c:v>
                </c:pt>
                <c:pt idx="1">
                  <c:v>наименования строений и частей</c:v>
                </c:pt>
                <c:pt idx="2">
                  <c:v>наименования птиц</c:v>
                </c:pt>
                <c:pt idx="3">
                  <c:v>наименования профессии</c:v>
                </c:pt>
                <c:pt idx="4">
                  <c:v>наименования денег</c:v>
                </c:pt>
                <c:pt idx="5">
                  <c:v>наименования напитков</c:v>
                </c:pt>
                <c:pt idx="6">
                  <c:v>наименования обычаев.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</c:v>
                </c:pt>
                <c:pt idx="1">
                  <c:v>19</c:v>
                </c:pt>
                <c:pt idx="2">
                  <c:v>4</c:v>
                </c:pt>
                <c:pt idx="3">
                  <c:v>11</c:v>
                </c:pt>
                <c:pt idx="4">
                  <c:v>8</c:v>
                </c:pt>
                <c:pt idx="5">
                  <c:v>4</c:v>
                </c:pt>
                <c:pt idx="6">
                  <c:v>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из них исконно-русские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наименования видов еды</c:v>
                </c:pt>
                <c:pt idx="1">
                  <c:v>наименования строений и частей</c:v>
                </c:pt>
                <c:pt idx="2">
                  <c:v>наименования птиц</c:v>
                </c:pt>
                <c:pt idx="3">
                  <c:v>наименования профессии</c:v>
                </c:pt>
                <c:pt idx="4">
                  <c:v>наименования денег</c:v>
                </c:pt>
                <c:pt idx="5">
                  <c:v>наименования напитков</c:v>
                </c:pt>
                <c:pt idx="6">
                  <c:v>наименования обычаев.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4</c:v>
                </c:pt>
                <c:pt idx="1">
                  <c:v>15</c:v>
                </c:pt>
                <c:pt idx="2">
                  <c:v>3</c:v>
                </c:pt>
                <c:pt idx="3">
                  <c:v>8</c:v>
                </c:pt>
                <c:pt idx="4">
                  <c:v>5</c:v>
                </c:pt>
                <c:pt idx="5">
                  <c:v>3</c:v>
                </c:pt>
                <c:pt idx="6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092736"/>
        <c:axId val="35094528"/>
      </c:barChart>
      <c:catAx>
        <c:axId val="350927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35094528"/>
        <c:crosses val="autoZero"/>
        <c:auto val="1"/>
        <c:lblAlgn val="ctr"/>
        <c:lblOffset val="100"/>
        <c:noMultiLvlLbl val="0"/>
      </c:catAx>
      <c:valAx>
        <c:axId val="35094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5092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353783902012243"/>
          <c:y val="0.70982717507208448"/>
          <c:w val="0.29868438320209972"/>
          <c:h val="0.25260925516383714"/>
        </c:manualLayout>
      </c:layout>
      <c:overlay val="0"/>
      <c:txPr>
        <a:bodyPr/>
        <a:lstStyle/>
        <a:p>
          <a:pPr>
            <a:defRPr sz="2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Заимствования </a:t>
            </a:r>
            <a:endParaRPr lang="en-US" dirty="0"/>
          </a:p>
        </c:rich>
      </c:tx>
      <c:layout>
        <c:manualLayout>
          <c:xMode val="edge"/>
          <c:yMode val="edge"/>
          <c:x val="0.56492778124834941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4178834410020018E-2"/>
          <c:y val="0"/>
          <c:w val="0.66057220873454858"/>
          <c:h val="1"/>
        </c:manualLayout>
      </c:layout>
      <c:pieChart>
        <c:varyColors val="1"/>
        <c:ser>
          <c:idx val="0"/>
          <c:order val="0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explosion val="2"/>
          <c:dPt>
            <c:idx val="4"/>
            <c:bubble3D val="0"/>
            <c:explosion val="15"/>
            <c:spPr>
              <a:scene3d>
                <a:camera prst="orthographicFront"/>
                <a:lightRig rig="sunrise" dir="t">
                  <a:rot lat="0" lon="0" rev="1200000"/>
                </a:lightRig>
              </a:scene3d>
              <a:sp3d/>
            </c:spPr>
          </c:dPt>
          <c:dLbls>
            <c:dLbl>
              <c:idx val="0"/>
              <c:layout>
                <c:manualLayout>
                  <c:x val="-6.4743603169775302E-2"/>
                  <c:y val="9.650016791063618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-0.138562928344938"/>
                  <c:y val="7.996680924341739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-0.18107334613093992"/>
                  <c:y val="9.1697513407601183E-3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польские</a:t>
                    </a:r>
                    <a:r>
                      <a:rPr lang="ru-RU"/>
                      <a:t>
6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err="1" smtClean="0"/>
                      <a:t>французкие</a:t>
                    </a:r>
                    <a:r>
                      <a:rPr lang="ru-RU" dirty="0"/>
                      <a:t>
8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 </a:t>
                    </a:r>
                    <a:r>
                      <a:rPr lang="ru-RU" dirty="0"/>
                      <a:t>исконно -русские </a:t>
                    </a:r>
                    <a:r>
                      <a:rPr lang="ru-RU" dirty="0" smtClean="0"/>
                      <a:t>65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1"/>
              <c:showPercent val="0"/>
              <c:showBubbleSize val="0"/>
              <c:separator> </c:separator>
            </c:dLbl>
            <c:dLbl>
              <c:idx val="5"/>
              <c:layout>
                <c:manualLayout>
                  <c:x val="-8.7741958543768359E-2"/>
                  <c:y val="4.4593372201068571E-2"/>
                </c:manualLayout>
              </c:layout>
              <c:tx>
                <c:rich>
                  <a:bodyPr/>
                  <a:lstStyle/>
                  <a:p>
                    <a:r>
                      <a:rPr lang="ru-RU" sz="2400" dirty="0" smtClean="0">
                        <a:latin typeface="Times New Roman" pitchFamily="18" charset="0"/>
                        <a:cs typeface="Times New Roman" pitchFamily="18" charset="0"/>
                      </a:rPr>
                      <a:t>Греческие, голландские латинские и др.</a:t>
                    </a:r>
                    <a:r>
                      <a:rPr lang="ru-RU" sz="24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2400" dirty="0" smtClean="0">
                        <a:latin typeface="Times New Roman" pitchFamily="18" charset="0"/>
                        <a:cs typeface="Times New Roman" pitchFamily="18" charset="0"/>
                      </a:rPr>
                      <a:t>13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6"/>
              <c:delete val="1"/>
            </c:dLbl>
            <c:txPr>
              <a:bodyPr/>
              <a:lstStyle/>
              <a:p>
                <a:pPr>
                  <a:defRPr sz="2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Лист1!$A$2:$A$9</c:f>
              <c:strCache>
                <c:ptCount val="6"/>
                <c:pt idx="0">
                  <c:v>немецкий</c:v>
                </c:pt>
                <c:pt idx="1">
                  <c:v>тюркские</c:v>
                </c:pt>
                <c:pt idx="2">
                  <c:v>польский</c:v>
                </c:pt>
                <c:pt idx="3">
                  <c:v>французкий</c:v>
                </c:pt>
                <c:pt idx="4">
                  <c:v>исконно -русские</c:v>
                </c:pt>
                <c:pt idx="5">
                  <c:v>греческие, голландские, латинские и др.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</c:v>
                </c:pt>
                <c:pt idx="1">
                  <c:v>8</c:v>
                </c:pt>
                <c:pt idx="2">
                  <c:v>6</c:v>
                </c:pt>
                <c:pt idx="3">
                  <c:v>8</c:v>
                </c:pt>
                <c:pt idx="4">
                  <c:v>65</c:v>
                </c:pt>
                <c:pt idx="5">
                  <c:v>13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3"/>
      </c:pieChart>
    </c:plotArea>
    <c:legend>
      <c:legendPos val="r"/>
      <c:layout>
        <c:manualLayout>
          <c:xMode val="edge"/>
          <c:yMode val="edge"/>
          <c:x val="0.75233831031524723"/>
          <c:y val="0.13629676963161827"/>
          <c:w val="0.2387798213677533"/>
          <c:h val="0.8100673106140149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3412062164727857"/>
          <c:y val="0.12205028628659834"/>
          <c:w val="0.3318883719333805"/>
          <c:h val="0.7240787507855678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слов</c:v>
                </c:pt>
              </c:strCache>
            </c:strRef>
          </c:tx>
          <c:spPr>
            <a:pattFill prst="pct80">
              <a:fgClr>
                <a:schemeClr val="accent4">
                  <a:lumMod val="75000"/>
                </a:schemeClr>
              </a:fgClr>
              <a:bgClr>
                <a:srgbClr val="FFFF00"/>
              </a:bgClr>
            </a:pattFill>
          </c:spPr>
          <c:invertIfNegative val="0"/>
          <c:dLbls>
            <c:txPr>
              <a:bodyPr/>
              <a:lstStyle/>
              <a:p>
                <a:pPr>
                  <a:defRPr sz="3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помечены в словаре как разговорно-просторечные</c:v>
                </c:pt>
                <c:pt idx="1">
                  <c:v>устарели и перешли в историзмы и архаизмы</c:v>
                </c:pt>
                <c:pt idx="2">
                  <c:v>функционируют в современном литературном языке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</c:v>
                </c:pt>
                <c:pt idx="1">
                  <c:v>8</c:v>
                </c:pt>
                <c:pt idx="2">
                  <c:v>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173504"/>
        <c:axId val="35175040"/>
      </c:barChart>
      <c:catAx>
        <c:axId val="3517350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2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5175040"/>
        <c:crosses val="autoZero"/>
        <c:auto val="1"/>
        <c:lblAlgn val="ctr"/>
        <c:lblOffset val="100"/>
        <c:noMultiLvlLbl val="0"/>
      </c:catAx>
      <c:valAx>
        <c:axId val="35175040"/>
        <c:scaling>
          <c:orientation val="minMax"/>
          <c:max val="105"/>
          <c:min val="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800"/>
            </a:pPr>
            <a:endParaRPr lang="ru-RU"/>
          </a:p>
        </c:txPr>
        <c:crossAx val="35173504"/>
        <c:crosses val="autoZero"/>
        <c:crossBetween val="between"/>
        <c:majorUnit val="20"/>
      </c:valAx>
    </c:plotArea>
    <c:legend>
      <c:legendPos val="r"/>
      <c:legendEntry>
        <c:idx val="0"/>
        <c:txPr>
          <a:bodyPr/>
          <a:lstStyle/>
          <a:p>
            <a:pPr>
              <a:defRPr sz="2800"/>
            </a:pPr>
            <a:endParaRPr lang="ru-RU"/>
          </a:p>
        </c:txPr>
      </c:legendEntry>
      <c:layout>
        <c:manualLayout>
          <c:xMode val="edge"/>
          <c:yMode val="edge"/>
          <c:x val="0.73237684521051405"/>
          <c:y val="0.4813884692745582"/>
          <c:w val="0.25901977467724907"/>
          <c:h val="0.23561229515128501"/>
        </c:manualLayout>
      </c:layout>
      <c:overlay val="0"/>
      <c:txPr>
        <a:bodyPr/>
        <a:lstStyle/>
        <a:p>
          <a:pPr>
            <a:defRPr sz="3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0.24625</cdr:x>
      <cdr:y>0.78591</cdr:y>
    </cdr:from>
    <cdr:to>
      <cdr:x>0.35736</cdr:x>
      <cdr:y>0.98794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26568" y="355699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5FAE9-011C-4B02-9D55-FBD61E4B3FB0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1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893D9F-6046-4020-B123-BFEB63F3FD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42212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644B44-C932-4C45-8EFC-5537F95068AF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1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FC454-5D33-4C4B-9F83-0C913498C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0880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298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567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8DF2-601C-4CE9-9E0D-1BB2406BDD36}" type="datetime1">
              <a:rPr lang="ru-RU" smtClean="0"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E3E4-3BFB-4B3A-85E6-C1C41FEF4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13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3CAC4-42DA-484D-871A-F0C3EA8950D6}" type="datetime1">
              <a:rPr lang="ru-RU" smtClean="0"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E3E4-3BFB-4B3A-85E6-C1C41FEF4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312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53D6-7D18-46B7-B8B5-6152C81F5B46}" type="datetime1">
              <a:rPr lang="ru-RU" smtClean="0"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E3E4-3BFB-4B3A-85E6-C1C41FEF4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679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5828F-7A20-4588-ACE8-7499A702591C}" type="datetime1">
              <a:rPr lang="ru-RU" smtClean="0"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E3E4-3BFB-4B3A-85E6-C1C41FEF4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39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782E-9ED5-4933-AB64-75ABCF473FB9}" type="datetime1">
              <a:rPr lang="ru-RU" smtClean="0"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E3E4-3BFB-4B3A-85E6-C1C41FEF4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934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6C0F-41D4-4FE9-9E51-7BDFD9119E3F}" type="datetime1">
              <a:rPr lang="ru-RU" smtClean="0"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E3E4-3BFB-4B3A-85E6-C1C41FEF4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631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BB54-127C-4F48-9087-4A7901C4D99E}" type="datetime1">
              <a:rPr lang="ru-RU" smtClean="0"/>
              <a:t>28.02.2014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E3E4-3BFB-4B3A-85E6-C1C41FEF4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178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3B057-BB68-43D6-B1D6-94B82092FE4A}" type="datetime1">
              <a:rPr lang="ru-RU" smtClean="0"/>
              <a:t>28.02.2014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E3E4-3BFB-4B3A-85E6-C1C41FEF4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021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937A-AF36-4515-9278-80C83452FD94}" type="datetime1">
              <a:rPr lang="ru-RU" smtClean="0"/>
              <a:t>28.02.2014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E3E4-3BFB-4B3A-85E6-C1C41FEF4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267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702C-624C-4850-8E1C-1C4D59732F7A}" type="datetime1">
              <a:rPr lang="ru-RU" smtClean="0"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E3E4-3BFB-4B3A-85E6-C1C41FEF4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00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673C-A2EE-4289-9A33-E61D42FC02B6}" type="datetime1">
              <a:rPr lang="ru-RU" smtClean="0"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E3E4-3BFB-4B3A-85E6-C1C41FEF4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048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30E12-3825-41BE-8AA9-FBA3D83C0B04}" type="datetime1">
              <a:rPr lang="ru-RU" smtClean="0"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DE3E4-3BFB-4B3A-85E6-C1C41FEF4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189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9.jpeg"/><Relationship Id="rId3" Type="http://schemas.openxmlformats.org/officeDocument/2006/relationships/image" Target="../media/image2.jpeg"/><Relationship Id="rId7" Type="http://schemas.openxmlformats.org/officeDocument/2006/relationships/hyperlink" Target="http://images.yandex.ru/yandsearch?text=%D1%81%D0%BB%D0%BE%D0%B2%D0%B0%D1%80%D1%8C%20%D0%BE%D0%B6%D0%B5%D0%B3%D0%BE%D0%B2%D0%B0%20%D0%BE%D0%B1%D0%BB%D0%BE%D0%B6%D0%BA%D0%B0%20%D1%80%D0%B8%D1%81%D1%83%D0%BD%D0%BE%D0%BA&amp;noreask=1&amp;img_url=spasitel.net.ru/uploads/posts/2009-02/1235765654_slovari3.jpg&amp;pos=11&amp;rpt=simage&amp;lr=43" TargetMode="External"/><Relationship Id="rId12" Type="http://schemas.openxmlformats.org/officeDocument/2006/relationships/image" Target="../media/image8.jpeg"/><Relationship Id="rId17" Type="http://schemas.openxmlformats.org/officeDocument/2006/relationships/image" Target="../media/image11.jpeg"/><Relationship Id="rId2" Type="http://schemas.openxmlformats.org/officeDocument/2006/relationships/hyperlink" Target="http://images.yandex.ru/yandsearch?p=1&amp;text=%D1%81%D0%BB%D0%BE%D0%B2%D0%B0%D1%80%D1%8C%20%D0%B4%D0%B0%D0%BB%D1%8F%20%D0%BE%D0%B1%D0%BB%D0%BE%D0%B6%D0%BA%D0%B0&amp;noreask=1&amp;img_url=www.ozon.ru/multimedia/books_covers/1002183909.jpg&amp;pos=34&amp;rpt=simage&amp;lr=43" TargetMode="External"/><Relationship Id="rId16" Type="http://schemas.openxmlformats.org/officeDocument/2006/relationships/hyperlink" Target="http://images.yandex.ru/yandsearch?text=%D1%81%D0%BB%D0%BE%D0%B2%D0%B0%D1%80%D1%8C%20%D1%83%D1%88%D0%B0%D0%BA%D0%BE%D0%B2%D0%B0%20%D0%BE%D0%B1%D0%BB%D0%BE%D0%B6%D0%BA%D0%B0%20%D1%80%D0%B8%D1%81%D1%83%D0%BD%D0%BE%D0%BA&amp;noreask=1&amp;img_url=dvdcovers.ru/snoopy/results/a7f87c5c82a1a3cddb962357563ec100.jpg&amp;pos=17&amp;rpt=simage&amp;lr=43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7.jpeg"/><Relationship Id="rId5" Type="http://schemas.openxmlformats.org/officeDocument/2006/relationships/image" Target="../media/image3.jpeg"/><Relationship Id="rId15" Type="http://schemas.openxmlformats.org/officeDocument/2006/relationships/image" Target="../media/image10.jpeg"/><Relationship Id="rId10" Type="http://schemas.openxmlformats.org/officeDocument/2006/relationships/image" Target="../media/image6.jpeg"/><Relationship Id="rId4" Type="http://schemas.openxmlformats.org/officeDocument/2006/relationships/hyperlink" Target="http://images.yandex.ru/yandsearch?p=1&amp;text=%D1%81%D0%BB%D0%BE%D0%B2%D0%B0%D1%80%D1%8C%20%D0%B4%D0%B0%D0%BB%D1%8F%20%D0%BE%D0%B1%D0%BB%D0%BE%D0%B6%D0%BA%D0%B0&amp;noreask=1&amp;img_url=static.ozone.ru/multimedia/audio_cd_covers/c200/1001559245.jpg&amp;pos=44&amp;rpt=simage&amp;lr=43" TargetMode="External"/><Relationship Id="rId9" Type="http://schemas.openxmlformats.org/officeDocument/2006/relationships/hyperlink" Target="http://images.yandex.ru/yandsearch?text=%D1%8D%D1%82%D0%B8%D0%BC%D0%BE%D0%BB%D0%BE%D0%B3%D0%B8%D1%87%D0%B5%D1%81%D0%BA%D0%B8%D0%B9%20%D1%81%D0%BB%D0%BE%D0%B2%D0%B0%D1%80%D1%8C%20%D1%88%D0%B0%D0%BD%D1%81%D0%BA%D0%BE%D0%B3%D0%BE%20%D0%BE%D0%B1%D0%BB%D0%BE%D0%B6%D0%BA%D0%B0%20%D1%80%D0%B8%D1%81%D1%83%D0%BD%D0%BE%D0%BA&amp;img_url=www.ozon.ru/multimedia/books_covers/fo1567_28_07.jpg&amp;pos=24&amp;rpt=simage" TargetMode="External"/><Relationship Id="rId14" Type="http://schemas.openxmlformats.org/officeDocument/2006/relationships/hyperlink" Target="http://images.yandex.ru/yandsearch?text=%D1%8D%D1%82%D0%B8%D0%BC%D0%BE%D0%BB%D0%BE%D0%B3%D0%B8%D1%87%D0%B5%D1%81%D0%BA%D0%B8%D0%B9%20%D1%81%D0%BB%D0%BE%D0%B2%D0%B0%D1%80%D1%8C%20%D1%88%D0%B0%D0%BF%D0%BE%D0%B2%D0%B0%D0%BB%D0%BE%D0%B2%D0%BE%D0%B9%20%D0%BE%D0%B1%D0%BB%D0%BE%D0%B6%D0%BA%D0%B0%20%D1%80%D0%B8%D1%81%D1%83%D0%BD%D0%BE%D0%BA&amp;img_url=www.bookle.ru/cover/183081.jpg&amp;pos=3&amp;rpt=simage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indent="450215"/>
            <a:r>
              <a:rPr lang="ru-RU" b="1" dirty="0" smtClean="0">
                <a:solidFill>
                  <a:srgbClr val="7030A0"/>
                </a:solidFill>
                <a:effectLst/>
                <a:latin typeface="Times New Roman"/>
                <a:ea typeface="Times New Roman"/>
              </a:rPr>
              <a:t>Бытовая лексика в комедиях  Д.И. Фонвизина  «Бригадир» и «Недоросль»</a:t>
            </a:r>
            <a:endParaRPr lang="ru-RU" dirty="0">
              <a:solidFill>
                <a:srgbClr val="7030A0"/>
              </a:solidFill>
              <a:effectLst/>
              <a:latin typeface="Times New Roman"/>
              <a:ea typeface="Calibri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3608" y="4005064"/>
            <a:ext cx="6400800" cy="2520280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Учительница русского языка </a:t>
            </a:r>
          </a:p>
          <a:p>
            <a:pPr marL="2511425"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 литературы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Маннанова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Рафиня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Фанировна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2511425" algn="l"/>
            <a:endParaRPr lang="ru-RU" sz="2400" dirty="0" smtClean="0">
              <a:solidFill>
                <a:schemeClr val="tx1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2511425" algn="l"/>
            <a:endParaRPr lang="ru-RU" sz="2400" dirty="0" smtClean="0">
              <a:solidFill>
                <a:schemeClr val="tx1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2511425" algn="l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2014 г.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                       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88640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Calibri"/>
              </a:rPr>
              <a:t>МБОУ «Биюрганская ООШ» Тукаевского муниципального района </a:t>
            </a:r>
          </a:p>
          <a:p>
            <a:pPr indent="450215" algn="ctr"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Calibri"/>
              </a:rPr>
              <a:t>Республики Татарстан</a:t>
            </a:r>
            <a:endParaRPr lang="ru-RU" b="1" dirty="0">
              <a:effectLst/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2094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>
              <a:spcBef>
                <a:spcPts val="0"/>
              </a:spcBef>
            </a:pPr>
            <a:r>
              <a:rPr lang="ru-RU" sz="22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2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2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2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1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Глава </a:t>
            </a:r>
            <a:r>
              <a:rPr lang="ru-RU" sz="31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2. Определение понятий «бытовая сфера» и «лексика бытовой сферы»</a:t>
            </a:r>
            <a:r>
              <a:rPr lang="ru-RU" sz="31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ru-RU" sz="3100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00100" indent="-45720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слова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«быто», «быт» связаны с обозначением конкретного вида имущества – «имущества движимого». </a:t>
            </a: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marL="800100" indent="-45720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В дальнейшей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своей истории слово «быт» переходит из разряда конкретной лексики в более абстрактную лексическую группу и обозначает «обычай, уклад жизни». Такая семантическая трансформация намечается уже в XVII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веке 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F43B-73A9-48AD-8822-6F8E88AB600D}" type="datetime1">
              <a:rPr lang="ru-RU" smtClean="0"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11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6760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00100" indent="-45720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«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бытовая сфера»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-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«это существующая в действительности повседневная жизнь с установившимися правилами, обычаями, привычками». </a:t>
            </a: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marL="800100" indent="-45720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Лексика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бытовой сферы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- это лексика, областью распространения которой является повседневная жизнь.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1E29-9F80-4115-A1F5-F112556B8CF2}" type="datetime1">
              <a:rPr lang="ru-RU" smtClean="0"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0997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57250" indent="-51435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Только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с XVIII века эта лексика начала активно использоваться в художественных </a:t>
            </a:r>
            <a:r>
              <a:rPr lang="ru-RU">
                <a:latin typeface="Times New Roman"/>
                <a:ea typeface="Times New Roman"/>
                <a:cs typeface="Times New Roman"/>
              </a:rPr>
              <a:t>произведениях</a:t>
            </a:r>
            <a:r>
              <a:rPr lang="ru-RU" smtClean="0">
                <a:latin typeface="Times New Roman"/>
                <a:ea typeface="Times New Roman"/>
                <a:cs typeface="Times New Roman"/>
              </a:rPr>
              <a:t>.</a:t>
            </a:r>
          </a:p>
          <a:p>
            <a:pPr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2400" dirty="0">
              <a:ea typeface="Calibri"/>
              <a:cs typeface="Times New Roman"/>
            </a:endParaRP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Font typeface="+mj-lt"/>
              <a:buAutoNum type="arabicPeriod" startAt="2"/>
            </a:pPr>
            <a:r>
              <a:rPr lang="ru-RU" dirty="0" smtClean="0">
                <a:latin typeface="Times New Roman"/>
                <a:ea typeface="Times New Roman"/>
              </a:rPr>
              <a:t>   Лексика </a:t>
            </a:r>
            <a:r>
              <a:rPr lang="ru-RU" dirty="0">
                <a:latin typeface="Times New Roman"/>
                <a:ea typeface="Times New Roman"/>
              </a:rPr>
              <a:t>бытовой сферы в литературных </a:t>
            </a:r>
            <a:r>
              <a:rPr lang="ru-RU" dirty="0" smtClean="0">
                <a:latin typeface="Times New Roman"/>
                <a:ea typeface="Times New Roman"/>
              </a:rPr>
              <a:t>          памятниках </a:t>
            </a:r>
            <a:r>
              <a:rPr lang="ru-RU" dirty="0">
                <a:latin typeface="Times New Roman"/>
                <a:ea typeface="Times New Roman"/>
              </a:rPr>
              <a:t>XVIII века отображает предметы и явления повседневного русского быта в процессе исторического и языкового развития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1B139-EDE0-4718-BAED-A50B296F17B9}" type="datetime1">
              <a:rPr lang="ru-RU" smtClean="0"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13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219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ru-RU" b="1" dirty="0" smtClean="0">
              <a:latin typeface="Times New Roman"/>
              <a:ea typeface="Times New Roman"/>
              <a:cs typeface="Times New Roman"/>
            </a:endParaRPr>
          </a:p>
          <a:p>
            <a:pPr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Глава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3. Происхождение лексики бытовой сферы и ее функции в комедиях Фонвизина «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Недоросль» и 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«Бригадир»</a:t>
            </a:r>
            <a:endParaRPr lang="ru-RU" sz="2400" dirty="0">
              <a:ea typeface="Calibri"/>
              <a:cs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09EB0-81D3-41E5-965E-53A74195C51F}" type="datetime1">
              <a:rPr lang="ru-RU" smtClean="0"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14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7391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30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5019631"/>
              </p:ext>
            </p:extLst>
          </p:nvPr>
        </p:nvGraphicFramePr>
        <p:xfrm>
          <a:off x="395536" y="260648"/>
          <a:ext cx="8496944" cy="6381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111"/>
                <a:gridCol w="6093625"/>
                <a:gridCol w="1872208"/>
              </a:tblGrid>
              <a:tr h="82438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№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Наименования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Количество слов</a:t>
                      </a:r>
                      <a:endParaRPr lang="ru-RU" sz="2400" dirty="0"/>
                    </a:p>
                  </a:txBody>
                  <a:tcPr/>
                </a:tc>
              </a:tr>
              <a:tr h="39692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 еды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692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предметов домашнего обихода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692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строений и их частей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692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одежды, ее деталей и украшений, обуви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692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обычаев, обрядов, развлечений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692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«предметов», украшающих внешность человека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692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напитков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692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мебели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692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денег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692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профессий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692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 средств передвижения и их деталей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692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 птиц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692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 животных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6925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i="1" dirty="0" smtClean="0"/>
                        <a:t>ВСЕГО</a:t>
                      </a:r>
                      <a:endParaRPr lang="ru-RU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105</a:t>
                      </a:r>
                      <a:endParaRPr lang="ru-RU" sz="20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F823-7B0B-4EF7-9B9F-571A15B5E2E0}" type="datetime1">
              <a:rPr lang="ru-RU" smtClean="0"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15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0524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im2-tub-ru.yandex.net/i?id=228530612-0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56"/>
            <a:ext cx="2400960" cy="29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2-tub-ru.yandex.net/i?id=235963100-19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060848"/>
            <a:ext cx="2376000" cy="23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m4-tub-ru.yandex.net/i?id=386570695-16-72&amp;n=1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16656"/>
            <a:ext cx="1918080" cy="25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im3-tub-ru.yandex.net/i?id=352659840-14-72&amp;n=21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6896" y="1646656"/>
            <a:ext cx="3354000" cy="23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im4-tub-ru.yandex.net/i?id=497893619-08-72&amp;n=21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896" y="152656"/>
            <a:ext cx="1696800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bukbuk.ru/upload/761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356" y="1646127"/>
            <a:ext cx="1918800" cy="29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static.ozone.ru/multimedia/books_covers/c200/1001227640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238656"/>
            <a:ext cx="2412000" cy="24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mediabench.ru/covers/9/1075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026" y="4725143"/>
            <a:ext cx="2076463" cy="20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im7-tub-ru.yandex.net/i?id=61580364-50-72&amp;n=21">
            <a:hlinkClick r:id="rId14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4041" y="3981346"/>
            <a:ext cx="1545600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://im5-tub-ru.yandex.net/i?id=250711329-45-72&amp;n=21">
            <a:hlinkClick r:id="rId16"/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4176" y="4500625"/>
            <a:ext cx="3090240" cy="20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ED7D5-2175-4AC9-B2C7-7F2D6304A724}" type="datetime1">
              <a:rPr lang="ru-RU" smtClean="0"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16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8414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0"/>
            <a:ext cx="842493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1.</a:t>
            </a:r>
            <a:r>
              <a:rPr lang="ru-RU" sz="2000" i="1" dirty="0">
                <a:latin typeface="Times New Roman"/>
                <a:ea typeface="Times New Roman"/>
                <a:cs typeface="Times New Roman"/>
              </a:rPr>
              <a:t> Советница. Когда время идти </a:t>
            </a:r>
            <a:r>
              <a:rPr lang="ru-RU" sz="2000" b="1" i="1" dirty="0">
                <a:latin typeface="Times New Roman"/>
                <a:ea typeface="Times New Roman"/>
                <a:cs typeface="Times New Roman"/>
              </a:rPr>
              <a:t>к столу</a:t>
            </a:r>
            <a:r>
              <a:rPr lang="ru-RU" sz="2000" i="1" dirty="0">
                <a:latin typeface="Times New Roman"/>
                <a:ea typeface="Times New Roman"/>
                <a:cs typeface="Times New Roman"/>
              </a:rPr>
              <a:t>, так пойдём»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 [Фонвизин, 1980, с.32].</a:t>
            </a:r>
            <a:endParaRPr lang="ru-RU" sz="2000" dirty="0">
              <a:ea typeface="Calibri"/>
              <a:cs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У </a:t>
            </a:r>
            <a:r>
              <a:rPr lang="ru-RU" sz="2000" b="1" dirty="0" err="1" smtClean="0">
                <a:latin typeface="Times New Roman"/>
                <a:ea typeface="Times New Roman"/>
                <a:cs typeface="Times New Roman"/>
              </a:rPr>
              <a:t>В.И.Даля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:</a:t>
            </a:r>
            <a:endParaRPr lang="ru-RU" sz="2000" dirty="0">
              <a:ea typeface="Calibri"/>
              <a:cs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СТОЛ м. (стлать) утварь домашняя, для поклажи,  постановки  чего.  В</a:t>
            </a:r>
            <a:endParaRPr lang="ru-RU" sz="2000" dirty="0"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столе отличают: столешницу,  верхнюю  доску,  и  подстолье,  а  в  этом:</a:t>
            </a:r>
            <a:endParaRPr lang="ru-RU" sz="2000" dirty="0"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обвязку (иногда с ящиком) и ножки,  иногда  с  разножками.</a:t>
            </a:r>
            <a:endParaRPr lang="ru-RU" sz="2000" dirty="0">
              <a:ea typeface="Calibri"/>
              <a:cs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СТОЛ1, -а, м. 1. Предмет мебели в виде широкой горизонтальной пластины на опорах, ножках. 2. Предмет специального оборудования или часть станка сходной формы. Операционный с. Поднять с. станка. || уменьш. столик, -а, м. (к I знач.). || прил. столовый, -</a:t>
            </a:r>
            <a:r>
              <a:rPr lang="ru-RU" sz="2000" dirty="0" err="1">
                <a:latin typeface="Times New Roman"/>
                <a:ea typeface="Times New Roman"/>
                <a:cs typeface="Times New Roman"/>
              </a:rPr>
              <a:t>ая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, -</a:t>
            </a:r>
            <a:r>
              <a:rPr lang="ru-RU" sz="2000" dirty="0" err="1">
                <a:latin typeface="Times New Roman"/>
                <a:ea typeface="Times New Roman"/>
                <a:cs typeface="Times New Roman"/>
              </a:rPr>
              <a:t>ое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 [</a:t>
            </a: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Ожегов, </a:t>
            </a:r>
            <a:r>
              <a:rPr lang="ru-RU" sz="2000" b="1" dirty="0" smtClean="0">
                <a:latin typeface="Times New Roman"/>
                <a:ea typeface="Times New Roman"/>
                <a:cs typeface="Times New Roman"/>
              </a:rPr>
              <a:t>2004, </a:t>
            </a: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с. 764]</a:t>
            </a:r>
            <a:endParaRPr lang="ru-RU" sz="2000" b="1" dirty="0">
              <a:ea typeface="Calibri"/>
              <a:cs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Стол – общеславянское. Образовано с помощью темы ъ при чередовании е//о в корне слова от глагола </a:t>
            </a:r>
            <a:r>
              <a:rPr lang="ru-RU" sz="2000" dirty="0" err="1">
                <a:latin typeface="Times New Roman"/>
                <a:ea typeface="Times New Roman"/>
                <a:cs typeface="Times New Roman"/>
              </a:rPr>
              <a:t>стелити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2000" dirty="0" err="1">
                <a:latin typeface="Times New Roman"/>
                <a:ea typeface="Times New Roman"/>
                <a:cs typeface="Times New Roman"/>
              </a:rPr>
              <a:t>стьлати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 &gt; стлать «раскладывать что-либо по поверхности. Следовательно, стол первоначально то, что простирается «подстилка», а затем «покрытое чем-либо возвышение» &gt; «род мебели».[</a:t>
            </a: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Фасмер, Т.ІІІ, 1987, с.764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.]</a:t>
            </a:r>
            <a:endParaRPr lang="ru-RU" sz="2000" dirty="0">
              <a:ea typeface="Calibri"/>
              <a:cs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У </a:t>
            </a:r>
            <a:r>
              <a:rPr lang="ru-RU" sz="2000" b="1" dirty="0" err="1" smtClean="0">
                <a:latin typeface="Times New Roman"/>
                <a:ea typeface="Times New Roman"/>
                <a:cs typeface="Times New Roman"/>
              </a:rPr>
              <a:t>Н.М.Шанского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:</a:t>
            </a:r>
            <a:endParaRPr lang="ru-RU" sz="2000" dirty="0">
              <a:ea typeface="Calibri"/>
              <a:cs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СТОЛ. </a:t>
            </a:r>
            <a:r>
              <a:rPr lang="ru-RU" sz="2000" dirty="0" err="1">
                <a:latin typeface="Times New Roman"/>
                <a:ea typeface="Times New Roman"/>
                <a:cs typeface="Times New Roman"/>
              </a:rPr>
              <a:t>Общеслав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. Образовано (с перегласовкой) от </a:t>
            </a:r>
            <a:r>
              <a:rPr lang="ru-RU" sz="2000" dirty="0" err="1">
                <a:latin typeface="Times New Roman"/>
                <a:ea typeface="Times New Roman"/>
                <a:cs typeface="Times New Roman"/>
              </a:rPr>
              <a:t>стьлати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 "стлать". Исходное значение — "подстилка", затем — "стул" (см. престол) и, наконец, — "стол".</a:t>
            </a:r>
            <a:endParaRPr lang="ru-RU" sz="2000" dirty="0">
              <a:ea typeface="Calibri"/>
              <a:cs typeface="Times New Roman"/>
            </a:endParaRPr>
          </a:p>
          <a:p>
            <a:endParaRPr lang="ru-RU" sz="20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6C0CB-2FB8-460F-A023-564B7D38B489}" type="datetime1">
              <a:rPr lang="ru-RU" smtClean="0"/>
              <a:t>28.02.2014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794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7637" y="548680"/>
            <a:ext cx="81369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400" i="1" dirty="0">
                <a:latin typeface="Times New Roman"/>
                <a:ea typeface="Times New Roman"/>
                <a:cs typeface="Times New Roman"/>
              </a:rPr>
              <a:t>Советник. Она смиренна, яко </a:t>
            </a:r>
            <a:r>
              <a:rPr lang="ru-RU" sz="2400" b="1" i="1" dirty="0">
                <a:latin typeface="Times New Roman"/>
                <a:ea typeface="Times New Roman"/>
                <a:cs typeface="Times New Roman"/>
              </a:rPr>
              <a:t>агнец</a:t>
            </a:r>
            <a:r>
              <a:rPr lang="ru-RU" sz="2400" i="1" dirty="0">
                <a:latin typeface="Times New Roman"/>
                <a:ea typeface="Times New Roman"/>
                <a:cs typeface="Times New Roman"/>
              </a:rPr>
              <a:t>, трудолюбива, яко пчела, прекрасна, яко райская птица, и верна, яко горлица.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[Фонвизин, 1980, с.51]</a:t>
            </a:r>
            <a:endParaRPr lang="ru-RU" sz="2400" dirty="0">
              <a:ea typeface="Calibri"/>
              <a:cs typeface="Times New Roman"/>
            </a:endParaRPr>
          </a:p>
          <a:p>
            <a:pPr marL="449580" algn="just"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  <a:cs typeface="Times New Roman"/>
              </a:rPr>
              <a:t>У </a:t>
            </a:r>
            <a:r>
              <a:rPr lang="ru-RU" sz="2400" b="1" dirty="0" err="1" smtClean="0">
                <a:latin typeface="Times New Roman"/>
                <a:ea typeface="Times New Roman"/>
                <a:cs typeface="Times New Roman"/>
              </a:rPr>
              <a:t>В.И.Даля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:</a:t>
            </a:r>
            <a:endParaRPr lang="ru-RU" sz="2400" dirty="0">
              <a:ea typeface="Calibri"/>
              <a:cs typeface="Times New Roman"/>
            </a:endParaRPr>
          </a:p>
          <a:p>
            <a:pPr marL="449580" algn="just"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АГНЕЦ м. </a:t>
            </a:r>
            <a:r>
              <a:rPr lang="ru-RU" sz="2400" dirty="0" err="1">
                <a:latin typeface="Times New Roman"/>
                <a:ea typeface="Times New Roman"/>
                <a:cs typeface="Times New Roman"/>
              </a:rPr>
              <a:t>агница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 ж. </a:t>
            </a:r>
            <a:r>
              <a:rPr lang="ru-RU" sz="2400" dirty="0" err="1">
                <a:latin typeface="Times New Roman"/>
                <a:ea typeface="Times New Roman"/>
                <a:cs typeface="Times New Roman"/>
              </a:rPr>
              <a:t>агня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 ср. </a:t>
            </a:r>
            <a:r>
              <a:rPr lang="ru-RU" sz="2400" dirty="0" err="1">
                <a:latin typeface="Times New Roman"/>
                <a:ea typeface="Times New Roman"/>
                <a:cs typeface="Times New Roman"/>
              </a:rPr>
              <a:t>ягня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, ягненок, ярка, барашек.</a:t>
            </a:r>
            <a:endParaRPr lang="ru-RU" sz="2400" dirty="0">
              <a:ea typeface="Calibri"/>
              <a:cs typeface="Times New Roman"/>
            </a:endParaRPr>
          </a:p>
          <a:p>
            <a:pPr marL="449580" algn="just"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  <a:cs typeface="Times New Roman"/>
              </a:rPr>
              <a:t>У </a:t>
            </a:r>
            <a:r>
              <a:rPr lang="ru-RU" sz="2400" b="1" dirty="0" err="1" smtClean="0">
                <a:latin typeface="Times New Roman"/>
                <a:ea typeface="Times New Roman"/>
                <a:cs typeface="Times New Roman"/>
              </a:rPr>
              <a:t>С.И.Ожегова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:</a:t>
            </a:r>
            <a:endParaRPr lang="ru-RU" sz="2400" dirty="0">
              <a:ea typeface="Calibri"/>
              <a:cs typeface="Times New Roman"/>
            </a:endParaRPr>
          </a:p>
          <a:p>
            <a:pPr marL="449580" algn="just"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 АГНЕЦ, -</a:t>
            </a:r>
            <a:r>
              <a:rPr lang="ru-RU" sz="2400" dirty="0" err="1">
                <a:latin typeface="Times New Roman"/>
                <a:ea typeface="Times New Roman"/>
                <a:cs typeface="Times New Roman"/>
              </a:rPr>
              <a:t>нца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, м. (стар.). Ягненок (обычно как жертвенное животное).</a:t>
            </a:r>
            <a:endParaRPr lang="ru-RU" sz="2400" dirty="0">
              <a:ea typeface="Calibri"/>
              <a:cs typeface="Times New Roman"/>
            </a:endParaRPr>
          </a:p>
          <a:p>
            <a:pPr marL="449580" algn="just"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  <a:cs typeface="Times New Roman"/>
              </a:rPr>
              <a:t>У </a:t>
            </a:r>
            <a:r>
              <a:rPr lang="ru-RU" sz="2400" b="1" dirty="0" err="1" smtClean="0">
                <a:latin typeface="Times New Roman"/>
                <a:ea typeface="Times New Roman"/>
                <a:cs typeface="Times New Roman"/>
              </a:rPr>
              <a:t>Н.М.Шанского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:</a:t>
            </a:r>
            <a:endParaRPr lang="ru-RU" sz="2400" dirty="0">
              <a:ea typeface="Calibri"/>
              <a:cs typeface="Times New Roman"/>
            </a:endParaRPr>
          </a:p>
          <a:p>
            <a:pPr indent="449580" algn="just"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АГНЕЦ. </a:t>
            </a:r>
            <a:r>
              <a:rPr lang="ru-RU" sz="2400" dirty="0" err="1">
                <a:latin typeface="Times New Roman"/>
                <a:ea typeface="Times New Roman"/>
                <a:cs typeface="Times New Roman"/>
              </a:rPr>
              <a:t>Заимств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. из ст.-сл. яз., где оно является </a:t>
            </a:r>
            <a:r>
              <a:rPr lang="ru-RU" sz="2400" dirty="0" err="1">
                <a:latin typeface="Times New Roman"/>
                <a:ea typeface="Times New Roman"/>
                <a:cs typeface="Times New Roman"/>
              </a:rPr>
              <a:t>суф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. производным от той же основы (</a:t>
            </a:r>
            <a:r>
              <a:rPr lang="ru-RU" sz="2400" i="1" dirty="0" err="1">
                <a:latin typeface="Times New Roman"/>
                <a:ea typeface="Times New Roman"/>
                <a:cs typeface="Times New Roman"/>
              </a:rPr>
              <a:t>агн</a:t>
            </a:r>
            <a:r>
              <a:rPr lang="ru-RU" sz="2400" i="1" dirty="0">
                <a:latin typeface="Times New Roman"/>
                <a:ea typeface="Times New Roman"/>
                <a:cs typeface="Times New Roman"/>
              </a:rPr>
              <a:t>-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), что и </a:t>
            </a:r>
            <a:r>
              <a:rPr lang="ru-RU" sz="2400" i="1" dirty="0" err="1">
                <a:latin typeface="Times New Roman"/>
                <a:ea typeface="Times New Roman"/>
                <a:cs typeface="Times New Roman"/>
              </a:rPr>
              <a:t>агноносьна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 (рус. </a:t>
            </a:r>
            <a:r>
              <a:rPr lang="ru-RU" sz="2400" i="1" dirty="0">
                <a:latin typeface="Times New Roman"/>
                <a:ea typeface="Times New Roman"/>
                <a:cs typeface="Times New Roman"/>
              </a:rPr>
              <a:t>суягная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), лат. </a:t>
            </a:r>
            <a:r>
              <a:rPr lang="ru-RU" sz="2400" i="1" dirty="0" err="1">
                <a:latin typeface="Times New Roman"/>
                <a:ea typeface="Times New Roman"/>
                <a:cs typeface="Times New Roman"/>
              </a:rPr>
              <a:t>agnus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 "ягненок", "барашек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". 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D491-06B5-4C40-A053-924511CB81F6}" type="datetime1">
              <a:rPr lang="ru-RU" smtClean="0"/>
              <a:t>28.02.2014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493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вал 11"/>
          <p:cNvSpPr/>
          <p:nvPr/>
        </p:nvSpPr>
        <p:spPr>
          <a:xfrm>
            <a:off x="4355976" y="4258101"/>
            <a:ext cx="4392488" cy="147515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90731" y="3429000"/>
            <a:ext cx="3960440" cy="136815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716016" y="1916832"/>
            <a:ext cx="3600400" cy="151216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95536" y="1340768"/>
            <a:ext cx="3816424" cy="151216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26058"/>
            <a:ext cx="8229600" cy="4525963"/>
          </a:xfrm>
          <a:ln>
            <a:noFill/>
          </a:ln>
        </p:spPr>
        <p:txBody>
          <a:bodyPr numCol="2"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/>
                <a:ea typeface="Times New Roman"/>
              </a:rPr>
              <a:t>   д</a:t>
            </a:r>
            <a:r>
              <a:rPr lang="ru-RU" sz="3000" dirty="0" smtClean="0">
                <a:latin typeface="Times New Roman"/>
                <a:ea typeface="Times New Roman"/>
              </a:rPr>
              <a:t>ля характеристики персонажей</a:t>
            </a:r>
          </a:p>
          <a:p>
            <a:pPr marL="0" indent="0">
              <a:buNone/>
            </a:pPr>
            <a:endParaRPr lang="ru-RU" dirty="0" smtClean="0">
              <a:latin typeface="Times New Roman"/>
              <a:ea typeface="Times New Roman"/>
            </a:endParaRPr>
          </a:p>
          <a:p>
            <a:pPr marL="612000" indent="0">
              <a:buNone/>
            </a:pPr>
            <a:endParaRPr lang="ru-RU" dirty="0" smtClean="0">
              <a:latin typeface="Times New Roman"/>
              <a:ea typeface="Times New Roman"/>
            </a:endParaRPr>
          </a:p>
          <a:p>
            <a:pPr marL="612000" indent="0">
              <a:buNone/>
            </a:pPr>
            <a:r>
              <a:rPr lang="ru-RU" dirty="0" smtClean="0">
                <a:latin typeface="Times New Roman"/>
                <a:ea typeface="Times New Roman"/>
              </a:rPr>
              <a:t>       для</a:t>
            </a:r>
            <a:endParaRPr lang="ru-RU" dirty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sz="3000" dirty="0" smtClean="0">
                <a:latin typeface="Times New Roman"/>
                <a:ea typeface="Times New Roman"/>
              </a:rPr>
              <a:t> </a:t>
            </a:r>
            <a:r>
              <a:rPr lang="ru-RU" sz="3000" dirty="0" err="1" smtClean="0">
                <a:latin typeface="Times New Roman"/>
                <a:ea typeface="Times New Roman"/>
              </a:rPr>
              <a:t>самохарактеристики</a:t>
            </a:r>
            <a:endParaRPr lang="ru-RU" sz="30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dirty="0">
              <a:latin typeface="Times New Roman"/>
              <a:ea typeface="Times New Roman"/>
            </a:endParaRPr>
          </a:p>
          <a:p>
            <a:pPr>
              <a:buFont typeface="Wingdings" pitchFamily="2" charset="2"/>
              <a:buChar char="v"/>
            </a:pPr>
            <a:endParaRPr lang="ru-RU" dirty="0" smtClean="0">
              <a:latin typeface="Times New Roman"/>
              <a:ea typeface="Times New Roman"/>
            </a:endParaRPr>
          </a:p>
          <a:p>
            <a:pPr>
              <a:buFont typeface="Wingdings" pitchFamily="2" charset="2"/>
              <a:buChar char="v"/>
            </a:pPr>
            <a:endParaRPr lang="ru-RU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dirty="0" smtClean="0">
              <a:latin typeface="Times New Roman"/>
              <a:ea typeface="Times New Roman"/>
            </a:endParaRPr>
          </a:p>
          <a:p>
            <a:pPr marL="457200" lvl="1" indent="0">
              <a:buNone/>
            </a:pPr>
            <a:r>
              <a:rPr lang="ru-RU" sz="3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   в портретных </a:t>
            </a:r>
            <a:r>
              <a:rPr lang="ru-RU" sz="3000" dirty="0">
                <a:solidFill>
                  <a:prstClr val="black"/>
                </a:solidFill>
                <a:latin typeface="Times New Roman"/>
                <a:ea typeface="Times New Roman"/>
              </a:rPr>
              <a:t>зарисовках</a:t>
            </a:r>
            <a:r>
              <a:rPr lang="ru-RU" sz="3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</a:p>
          <a:p>
            <a:pPr marL="0" lvl="0" indent="0">
              <a:buNone/>
            </a:pPr>
            <a:endParaRPr lang="ru-RU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252000" lvl="0" indent="0">
              <a:buNone/>
            </a:pPr>
            <a:endParaRPr lang="ru-RU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lvl="0" indent="0">
              <a:buNone/>
            </a:pPr>
            <a:endParaRPr lang="ru-RU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457200" lvl="1" indent="0">
              <a:buNone/>
            </a:pP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dirty="0" smtClean="0">
                <a:latin typeface="Times New Roman"/>
              </a:rPr>
              <a:t> </a:t>
            </a:r>
            <a:r>
              <a:rPr lang="ru-RU" sz="3000" dirty="0" smtClean="0">
                <a:latin typeface="Times New Roman"/>
              </a:rPr>
              <a:t>показ жизненных </a:t>
            </a:r>
          </a:p>
          <a:p>
            <a:pPr marL="0" indent="0">
              <a:buNone/>
            </a:pPr>
            <a:r>
              <a:rPr lang="ru-RU" sz="3000" dirty="0" smtClean="0">
                <a:latin typeface="Times New Roman"/>
              </a:rPr>
              <a:t>    приоритетов</a:t>
            </a:r>
            <a:endParaRPr lang="ru-RU" sz="3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4257" y="152908"/>
            <a:ext cx="8229600" cy="90564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Использование бытовой лексики</a:t>
            </a:r>
            <a:endParaRPr lang="ru-RU" b="1" dirty="0"/>
          </a:p>
        </p:txBody>
      </p:sp>
      <p:sp>
        <p:nvSpPr>
          <p:cNvPr id="16" name="Выгнутая вправо стрелка 15"/>
          <p:cNvSpPr/>
          <p:nvPr/>
        </p:nvSpPr>
        <p:spPr>
          <a:xfrm>
            <a:off x="3995936" y="805734"/>
            <a:ext cx="576064" cy="1351682"/>
          </a:xfrm>
          <a:prstGeom prst="curved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Выгнутая влево стрелка 17"/>
          <p:cNvSpPr/>
          <p:nvPr/>
        </p:nvSpPr>
        <p:spPr>
          <a:xfrm>
            <a:off x="4644008" y="805734"/>
            <a:ext cx="576064" cy="1440160"/>
          </a:xfrm>
          <a:prstGeom prst="curvedRightArrow">
            <a:avLst>
              <a:gd name="adj1" fmla="val 30741"/>
              <a:gd name="adj2" fmla="val 50000"/>
              <a:gd name="adj3" fmla="val 25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Выгнутая вправо стрелка 18"/>
          <p:cNvSpPr/>
          <p:nvPr/>
        </p:nvSpPr>
        <p:spPr>
          <a:xfrm rot="20633571">
            <a:off x="7263872" y="759725"/>
            <a:ext cx="1611212" cy="3541364"/>
          </a:xfrm>
          <a:prstGeom prst="curvedLeftArrow">
            <a:avLst>
              <a:gd name="adj1" fmla="val 11789"/>
              <a:gd name="adj2" fmla="val 29503"/>
              <a:gd name="adj3" fmla="val 3937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Выгнутая влево стрелка 19"/>
          <p:cNvSpPr/>
          <p:nvPr/>
        </p:nvSpPr>
        <p:spPr>
          <a:xfrm>
            <a:off x="179512" y="908720"/>
            <a:ext cx="792088" cy="2880320"/>
          </a:xfrm>
          <a:prstGeom prst="curvedRightArrow">
            <a:avLst>
              <a:gd name="adj1" fmla="val 28347"/>
              <a:gd name="adj2" fmla="val 66762"/>
              <a:gd name="adj3" fmla="val 25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2250-5311-412E-A7F6-75B32ADE51DB}" type="datetime1">
              <a:rPr lang="ru-RU" smtClean="0"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21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7210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1484423"/>
              </p:ext>
            </p:extLst>
          </p:nvPr>
        </p:nvGraphicFramePr>
        <p:xfrm>
          <a:off x="467544" y="548680"/>
          <a:ext cx="8229600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8A585-5EB1-43E1-93AC-953E66E75097}" type="datetime1">
              <a:rPr lang="ru-RU" smtClean="0"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513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ая выноска 6"/>
          <p:cNvSpPr/>
          <p:nvPr/>
        </p:nvSpPr>
        <p:spPr>
          <a:xfrm>
            <a:off x="6084168" y="2110919"/>
            <a:ext cx="2722387" cy="4104456"/>
          </a:xfrm>
          <a:prstGeom prst="wedgeRectCallout">
            <a:avLst>
              <a:gd name="adj1" fmla="val -62951"/>
              <a:gd name="adj2" fmla="val -67179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3131840" y="1735285"/>
            <a:ext cx="2808312" cy="3600400"/>
          </a:xfrm>
          <a:prstGeom prst="wedgeRectCallout">
            <a:avLst>
              <a:gd name="adj1" fmla="val -11113"/>
              <a:gd name="adj2" fmla="val -5993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539552" y="1700808"/>
            <a:ext cx="2232248" cy="2736304"/>
          </a:xfrm>
          <a:prstGeom prst="wedgeRectCallout">
            <a:avLst>
              <a:gd name="adj1" fmla="val 64235"/>
              <a:gd name="adj2" fmla="val -6169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 numCol="3">
            <a:normAutofit fontScale="77500" lnSpcReduction="20000"/>
          </a:bodyPr>
          <a:lstStyle/>
          <a:p>
            <a:pPr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 интерес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к творческому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наследию Д.И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Фонвизина; </a:t>
            </a: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dirty="0">
              <a:latin typeface="Times New Roman"/>
              <a:ea typeface="Times New Roman"/>
              <a:cs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dirty="0">
              <a:latin typeface="Times New Roman"/>
              <a:ea typeface="Times New Roman"/>
              <a:cs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marL="36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произведение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«Недоросль»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  входит 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в школьную программу и необходимо объяснять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непонятные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слова, вышедшие из употребления. </a:t>
            </a: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marL="36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dirty="0">
              <a:latin typeface="Times New Roman"/>
              <a:ea typeface="Times New Roman"/>
              <a:cs typeface="Times New Roman"/>
            </a:endParaRPr>
          </a:p>
          <a:p>
            <a:pPr marL="36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marL="18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  </a:t>
            </a:r>
            <a:endParaRPr lang="en-US" dirty="0" smtClean="0">
              <a:latin typeface="Times New Roman"/>
              <a:ea typeface="Times New Roman"/>
              <a:cs typeface="Times New Roman"/>
            </a:endParaRPr>
          </a:p>
          <a:p>
            <a:pPr marL="18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интересно проследить сохранилась ли бытовая лексика  </a:t>
            </a:r>
            <a:r>
              <a:rPr lang="en-US" dirty="0" smtClean="0">
                <a:latin typeface="Times New Roman"/>
                <a:ea typeface="Times New Roman"/>
                <a:cs typeface="Times New Roman"/>
              </a:rPr>
              <a:t>XVIII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века ( в период творчества Д.И. Фонвизина) в современном русском языке.</a:t>
            </a:r>
            <a:endParaRPr lang="ru-RU" sz="2400" dirty="0" smtClean="0">
              <a:ea typeface="Calibri"/>
              <a:cs typeface="Times New Roman"/>
            </a:endParaRPr>
          </a:p>
          <a:p>
            <a:pPr marL="18000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>
                <a:latin typeface="Times New Roman"/>
                <a:ea typeface="Times New Roman"/>
              </a:rPr>
              <a:t>Актуальность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B767B-35A5-4BB3-B9B1-0C226CE124FB}" type="datetime1">
              <a:rPr lang="ru-RU" smtClean="0"/>
              <a:t>28.02.2014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86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8818455"/>
              </p:ext>
            </p:extLst>
          </p:nvPr>
        </p:nvGraphicFramePr>
        <p:xfrm>
          <a:off x="395536" y="476672"/>
          <a:ext cx="8229600" cy="5894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DFEC-035B-489A-8E0B-777AF6F4690E}" type="datetime1">
              <a:rPr lang="ru-RU" smtClean="0"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20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9344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0307503"/>
              </p:ext>
            </p:extLst>
          </p:nvPr>
        </p:nvGraphicFramePr>
        <p:xfrm>
          <a:off x="107504" y="260648"/>
          <a:ext cx="8784976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5828F-7A20-4588-ACE8-7499A702591C}" type="datetime1">
              <a:rPr lang="ru-RU" smtClean="0"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1700792" y="29969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4684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437346"/>
              </p:ext>
            </p:extLst>
          </p:nvPr>
        </p:nvGraphicFramePr>
        <p:xfrm>
          <a:off x="251520" y="548680"/>
          <a:ext cx="871296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58A1F-83E1-4494-9788-55AE68B77414}" type="datetime1">
              <a:rPr lang="ru-RU" smtClean="0"/>
              <a:t>28.02.2014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23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156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20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12000" b="1" i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 descr="C:\Users\Админ\AppData\Local\Microsoft\Windows\Temporary Internet Files\Content.IE5\VLGL7XOS\MM900354499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46000"/>
            <a:ext cx="3154158" cy="24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Program Files\Microsoft Office\MEDIA\CAGCAT10\j0300520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198" y="144947"/>
            <a:ext cx="2469751" cy="21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4D23C-91CA-4BD9-B738-C868B4A2968E}" type="datetime1">
              <a:rPr lang="ru-RU" smtClean="0"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24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1418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Горизонтальный свиток 4"/>
          <p:cNvSpPr/>
          <p:nvPr/>
        </p:nvSpPr>
        <p:spPr>
          <a:xfrm>
            <a:off x="4427984" y="1268760"/>
            <a:ext cx="4176464" cy="4320480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395536" y="1268760"/>
            <a:ext cx="3879340" cy="4104456"/>
          </a:xfrm>
          <a:prstGeom prst="horizontalScroll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844824"/>
            <a:ext cx="7560840" cy="4525963"/>
          </a:xfrm>
        </p:spPr>
        <p:txBody>
          <a:bodyPr numCol="2">
            <a:normAutofit/>
          </a:bodyPr>
          <a:lstStyle/>
          <a:p>
            <a:pPr lvl="0" indent="449580">
              <a:lnSpc>
                <a:spcPct val="110000"/>
              </a:lnSpc>
              <a:spcBef>
                <a:spcPts val="0"/>
              </a:spcBef>
            </a:pPr>
            <a:r>
              <a:rPr lang="ru-RU" dirty="0">
                <a:latin typeface="Times New Roman"/>
                <a:ea typeface="Times New Roman"/>
              </a:rPr>
              <a:t>именные </a:t>
            </a:r>
            <a:r>
              <a:rPr lang="ru-RU" dirty="0" smtClean="0">
                <a:latin typeface="Times New Roman"/>
                <a:ea typeface="Times New Roman"/>
              </a:rPr>
              <a:t>номинативы, 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которые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использовались в языке </a:t>
            </a:r>
            <a:r>
              <a:rPr lang="en-US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XVIII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века.</a:t>
            </a:r>
            <a:endParaRPr lang="ru-RU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ru-RU" dirty="0" smtClean="0">
              <a:latin typeface="Times New Roman"/>
              <a:ea typeface="Times New Roman"/>
            </a:endParaRPr>
          </a:p>
          <a:p>
            <a:pPr lvl="0" indent="449580" algn="just">
              <a:lnSpc>
                <a:spcPct val="110000"/>
              </a:lnSpc>
              <a:spcBef>
                <a:spcPts val="0"/>
              </a:spcBef>
            </a:pPr>
            <a:endParaRPr lang="ru-RU" b="1" dirty="0" smtClean="0">
              <a:latin typeface="Times New Roman"/>
              <a:ea typeface="Times New Roman"/>
            </a:endParaRPr>
          </a:p>
          <a:p>
            <a:pPr lvl="0" indent="449580" algn="just">
              <a:lnSpc>
                <a:spcPct val="110000"/>
              </a:lnSpc>
              <a:spcBef>
                <a:spcPts val="0"/>
              </a:spcBef>
            </a:pPr>
            <a:endParaRPr lang="ru-RU" b="1" dirty="0">
              <a:latin typeface="Times New Roman"/>
              <a:ea typeface="Times New Roman"/>
            </a:endParaRPr>
          </a:p>
          <a:p>
            <a:pPr lvl="0" indent="449580">
              <a:lnSpc>
                <a:spcPct val="110000"/>
              </a:lnSpc>
              <a:spcBef>
                <a:spcPts val="0"/>
              </a:spcBef>
            </a:pPr>
            <a:r>
              <a:rPr lang="ru-RU" b="1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наименования предметов 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быта</a:t>
            </a:r>
            <a:r>
              <a:rPr lang="ru-RU" sz="30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,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 в произведениях Д.И. Фонвизина «Бригадир» и «Недоросль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»</a:t>
            </a:r>
            <a:endParaRPr lang="ru-RU" b="1" dirty="0" smtClean="0">
              <a:latin typeface="Times New Roman"/>
              <a:ea typeface="Times New Roman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b="1" dirty="0">
              <a:latin typeface="Times New Roman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/>
                <a:ea typeface="Times New Roman"/>
              </a:rPr>
              <a:t>Объект                Предмет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2123728" y="1268760"/>
            <a:ext cx="360040" cy="43204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372200" y="1268760"/>
            <a:ext cx="288032" cy="43204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A95C7-0E63-4C57-B16F-CF6DD7D89329}" type="datetime1">
              <a:rPr lang="ru-RU" smtClean="0"/>
              <a:t>28.02.2014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7729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395536" y="1052736"/>
            <a:ext cx="8352928" cy="3096344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	исследование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лексики бытовой сферы в комедиях Д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. И. Фонвизина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«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Недоросль» и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«Бригадир».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/>
                <a:ea typeface="Times New Roman"/>
              </a:rPr>
              <a:t>Цель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D521-CF18-4A95-A150-67747901B820}" type="datetime1">
              <a:rPr lang="ru-RU" smtClean="0"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3757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Горизонтальный свиток 4"/>
          <p:cNvSpPr/>
          <p:nvPr/>
        </p:nvSpPr>
        <p:spPr>
          <a:xfrm>
            <a:off x="467544" y="3501008"/>
            <a:ext cx="8280920" cy="3024336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323528" y="764704"/>
            <a:ext cx="8424936" cy="2736304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124744"/>
            <a:ext cx="8003232" cy="5001419"/>
          </a:xfrm>
        </p:spPr>
        <p:txBody>
          <a:bodyPr>
            <a:normAutofit/>
          </a:bodyPr>
          <a:lstStyle/>
          <a:p>
            <a:pPr marL="107315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изучить научную литературу, касающуюся особенностей лексико- семантической группы и особенностей языка произведений </a:t>
            </a:r>
            <a:r>
              <a:rPr lang="en-US" dirty="0" smtClean="0">
                <a:latin typeface="Times New Roman"/>
                <a:ea typeface="Times New Roman"/>
                <a:cs typeface="Times New Roman"/>
              </a:rPr>
              <a:t>XVIII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века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;</a:t>
            </a:r>
            <a:endParaRPr lang="ru-RU" sz="2400" dirty="0">
              <a:ea typeface="Calibri"/>
              <a:cs typeface="Times New Roman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latin typeface="Times New Roman"/>
              <a:ea typeface="Times New Roman"/>
              <a:cs typeface="Times New Roman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Times New Roman"/>
              <a:ea typeface="Times New Roman"/>
              <a:cs typeface="Times New Roman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дать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определение понятия «лексика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бытовой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сферы» и в соответствии с этим отобрать фактический материал, необходимый для анализа;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/>
                <a:ea typeface="Times New Roman"/>
              </a:rPr>
              <a:t>З</a:t>
            </a:r>
            <a:r>
              <a:rPr lang="ru-RU" b="1" dirty="0" smtClean="0">
                <a:latin typeface="Times New Roman"/>
                <a:ea typeface="Times New Roman"/>
              </a:rPr>
              <a:t>адачи</a:t>
            </a:r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C89A-AC71-4D0F-9C58-4D4EC398B30A}" type="datetime1">
              <a:rPr lang="ru-RU" smtClean="0"/>
              <a:t>28.02.2014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3448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107504" y="3645024"/>
            <a:ext cx="6696744" cy="3024336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1259632" y="2204864"/>
            <a:ext cx="6984776" cy="1800200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539552" y="476672"/>
            <a:ext cx="6480720" cy="2016224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</p:spPr>
        <p:txBody>
          <a:bodyPr>
            <a:normAutofit/>
          </a:bodyPr>
          <a:lstStyle/>
          <a:p>
            <a:pPr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классифицировать языковой </a:t>
            </a: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материал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и охарактеризовать </a:t>
            </a: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его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с точки зрения происхождения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;</a:t>
            </a:r>
          </a:p>
          <a:p>
            <a:pPr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2400" dirty="0">
              <a:ea typeface="Calibri"/>
              <a:cs typeface="Times New Roman"/>
            </a:endParaRPr>
          </a:p>
          <a:p>
            <a:pPr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         определить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функции этого пласта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                                                                                                                                                                                                     лексики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в комедиях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Д.И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Фонвизина;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dirty="0" smtClean="0">
              <a:latin typeface="Times New Roman"/>
              <a:ea typeface="Times New Roman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/>
                <a:ea typeface="Times New Roman"/>
              </a:rPr>
              <a:t>исследовать</a:t>
            </a:r>
            <a:r>
              <a:rPr lang="ru-RU" dirty="0">
                <a:latin typeface="Times New Roman"/>
                <a:ea typeface="Times New Roman"/>
              </a:rPr>
              <a:t>, насколько точно </a:t>
            </a:r>
            <a:endParaRPr lang="ru-RU" dirty="0" smtClean="0">
              <a:latin typeface="Times New Roman"/>
              <a:ea typeface="Times New Roman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/>
                <a:ea typeface="Times New Roman"/>
              </a:rPr>
              <a:t>Д.И</a:t>
            </a:r>
            <a:r>
              <a:rPr lang="ru-RU" dirty="0">
                <a:latin typeface="Times New Roman"/>
                <a:ea typeface="Times New Roman"/>
              </a:rPr>
              <a:t>. Фонвизин сумел определить </a:t>
            </a:r>
            <a:endParaRPr lang="ru-RU" dirty="0" smtClean="0">
              <a:latin typeface="Times New Roman"/>
              <a:ea typeface="Times New Roman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/>
                <a:ea typeface="Times New Roman"/>
              </a:rPr>
              <a:t>наиболее </a:t>
            </a:r>
            <a:r>
              <a:rPr lang="ru-RU" dirty="0">
                <a:latin typeface="Times New Roman"/>
                <a:ea typeface="Times New Roman"/>
              </a:rPr>
              <a:t>«перспективные» </a:t>
            </a:r>
            <a:endParaRPr lang="ru-RU" dirty="0" smtClean="0">
              <a:latin typeface="Times New Roman"/>
              <a:ea typeface="Times New Roman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/>
                <a:ea typeface="Times New Roman"/>
              </a:rPr>
              <a:t>лексические </a:t>
            </a:r>
            <a:r>
              <a:rPr lang="ru-RU" dirty="0">
                <a:latin typeface="Times New Roman"/>
                <a:ea typeface="Times New Roman"/>
              </a:rPr>
              <a:t>единицы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C10B-A29E-45C6-8223-1057CB3D1A51}" type="datetime1">
              <a:rPr lang="ru-RU" smtClean="0"/>
              <a:t>28.02.2014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634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вальная выноска 11"/>
          <p:cNvSpPr/>
          <p:nvPr/>
        </p:nvSpPr>
        <p:spPr>
          <a:xfrm>
            <a:off x="539552" y="1196752"/>
            <a:ext cx="3096344" cy="936104"/>
          </a:xfrm>
          <a:prstGeom prst="wedgeEllipseCallout">
            <a:avLst>
              <a:gd name="adj1" fmla="val 60227"/>
              <a:gd name="adj2" fmla="val -72519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ьная выноска 9"/>
          <p:cNvSpPr/>
          <p:nvPr/>
        </p:nvSpPr>
        <p:spPr>
          <a:xfrm>
            <a:off x="306380" y="2716101"/>
            <a:ext cx="3438128" cy="2232248"/>
          </a:xfrm>
          <a:prstGeom prst="wedgeEllipseCallout">
            <a:avLst>
              <a:gd name="adj1" fmla="val 59663"/>
              <a:gd name="adj2" fmla="val -9211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ьная выноска 13"/>
          <p:cNvSpPr/>
          <p:nvPr/>
        </p:nvSpPr>
        <p:spPr>
          <a:xfrm>
            <a:off x="2270147" y="4948349"/>
            <a:ext cx="2731498" cy="1721011"/>
          </a:xfrm>
          <a:prstGeom prst="wedgeEllipseCallout">
            <a:avLst>
              <a:gd name="adj1" fmla="val 20781"/>
              <a:gd name="adj2" fmla="val -19499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ьная выноска 12"/>
          <p:cNvSpPr/>
          <p:nvPr/>
        </p:nvSpPr>
        <p:spPr>
          <a:xfrm>
            <a:off x="4441497" y="3182072"/>
            <a:ext cx="3240360" cy="2016224"/>
          </a:xfrm>
          <a:prstGeom prst="wedgeEllipseCallout">
            <a:avLst>
              <a:gd name="adj1" fmla="val -59161"/>
              <a:gd name="adj2" fmla="val -11417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ьная выноска 10"/>
          <p:cNvSpPr/>
          <p:nvPr/>
        </p:nvSpPr>
        <p:spPr>
          <a:xfrm>
            <a:off x="4716016" y="923574"/>
            <a:ext cx="2983526" cy="2088232"/>
          </a:xfrm>
          <a:prstGeom prst="wedgeEllipseCallout">
            <a:avLst>
              <a:gd name="adj1" fmla="val -53436"/>
              <a:gd name="adj2" fmla="val -4561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328592"/>
          </a:xfrm>
        </p:spPr>
        <p:txBody>
          <a:bodyPr numCol="2">
            <a:normAutofit/>
          </a:bodyPr>
          <a:lstStyle/>
          <a:p>
            <a:pPr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сплошной 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выборки   </a:t>
            </a:r>
          </a:p>
          <a:p>
            <a:pPr indent="0">
              <a:lnSpc>
                <a:spcPct val="150000"/>
              </a:lnSpc>
              <a:spcAft>
                <a:spcPts val="0"/>
              </a:spcAft>
              <a:buNone/>
            </a:pPr>
            <a:endParaRPr lang="ru-RU" sz="2800" dirty="0" smtClean="0">
              <a:latin typeface="Times New Roman"/>
              <a:ea typeface="Times New Roman"/>
              <a:cs typeface="Times New Roman"/>
            </a:endParaRPr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  </a:t>
            </a:r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   историко-    функционального                                                                           анализа </a:t>
            </a:r>
          </a:p>
          <a:p>
            <a:pPr indent="0">
              <a:lnSpc>
                <a:spcPct val="150000"/>
              </a:lnSpc>
              <a:spcAft>
                <a:spcPts val="0"/>
              </a:spcAft>
              <a:buNone/>
            </a:pPr>
            <a:endParaRPr lang="ru-RU" sz="2800" dirty="0" smtClean="0">
              <a:latin typeface="Times New Roman"/>
              <a:ea typeface="Times New Roman"/>
              <a:cs typeface="Times New Roman"/>
            </a:endParaRPr>
          </a:p>
          <a:p>
            <a:pPr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                   </a:t>
            </a:r>
          </a:p>
          <a:p>
            <a:pPr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                  описательный </a:t>
            </a:r>
          </a:p>
          <a:p>
            <a:pPr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                      метод</a:t>
            </a:r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       метод </a:t>
            </a:r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      авторской                                                                                             интерпретации </a:t>
            </a:r>
          </a:p>
          <a:p>
            <a:pPr indent="0">
              <a:lnSpc>
                <a:spcPct val="150000"/>
              </a:lnSpc>
              <a:spcAft>
                <a:spcPts val="0"/>
              </a:spcAft>
              <a:buNone/>
            </a:pPr>
            <a:endParaRPr lang="ru-RU" sz="2800" dirty="0" smtClean="0">
              <a:latin typeface="Times New Roman"/>
              <a:ea typeface="Times New Roman"/>
              <a:cs typeface="Times New Roman"/>
            </a:endParaRPr>
          </a:p>
          <a:p>
            <a:pPr indent="0">
              <a:spcAft>
                <a:spcPts val="0"/>
              </a:spcAft>
              <a:buNone/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метод </a:t>
            </a:r>
          </a:p>
          <a:p>
            <a:pPr indent="0">
              <a:spcAft>
                <a:spcPts val="0"/>
              </a:spcAft>
              <a:buNone/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этимологического анализа</a:t>
            </a:r>
            <a:endParaRPr lang="ru-RU" sz="2800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>
                <a:latin typeface="Times New Roman"/>
                <a:ea typeface="Times New Roman"/>
              </a:rPr>
              <a:t>М</a:t>
            </a:r>
            <a:r>
              <a:rPr lang="ru-RU" b="1" dirty="0" smtClean="0">
                <a:latin typeface="Times New Roman"/>
                <a:ea typeface="Times New Roman"/>
              </a:rPr>
              <a:t>етоды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02F7-7097-45C2-9113-DBDA4A6E7762}" type="datetime1">
              <a:rPr lang="ru-RU" smtClean="0"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0036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>
                <a:latin typeface="Times New Roman"/>
                <a:ea typeface="Times New Roman"/>
              </a:rPr>
              <a:t>Глава 1</a:t>
            </a:r>
            <a:r>
              <a:rPr lang="ru-RU" sz="4000" b="1" dirty="0" smtClean="0">
                <a:latin typeface="Times New Roman"/>
                <a:ea typeface="Times New Roman"/>
              </a:rPr>
              <a:t>.</a:t>
            </a:r>
          </a:p>
          <a:p>
            <a:pPr marL="0" indent="0" algn="ctr">
              <a:buNone/>
            </a:pPr>
            <a:r>
              <a:rPr lang="ru-RU" sz="4000" b="1" dirty="0" smtClean="0">
                <a:latin typeface="Times New Roman"/>
                <a:ea typeface="Times New Roman"/>
              </a:rPr>
              <a:t>Особенности </a:t>
            </a:r>
            <a:r>
              <a:rPr lang="ru-RU" sz="4000" b="1" dirty="0">
                <a:latin typeface="Times New Roman"/>
                <a:ea typeface="Times New Roman"/>
              </a:rPr>
              <a:t>современной лексикологии</a:t>
            </a:r>
            <a:endParaRPr lang="ru-RU" sz="4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C6BC-B96C-4394-803E-D36995263F79}" type="datetime1">
              <a:rPr lang="ru-RU" smtClean="0"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0269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>
              <a:spcBef>
                <a:spcPts val="0"/>
              </a:spcBef>
            </a:pPr>
            <a:r>
              <a:rPr lang="ru-RU" sz="32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В лексикологии  слова изучаются с точки зрения:</a:t>
            </a:r>
            <a:r>
              <a:rPr lang="ru-RU" sz="3200" b="1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ru-RU" sz="3200" b="1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>
              <a:lnSpc>
                <a:spcPct val="150000"/>
              </a:lnSpc>
              <a:buFont typeface="+mj-lt"/>
              <a:buAutoNum type="arabicParenR"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их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смыслового значения;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Font typeface="+mj-lt"/>
              <a:buAutoNum type="arabicParenR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места в общей системе лексики;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Font typeface="+mj-lt"/>
              <a:buAutoNum type="arabicParenR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происхождения;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Font typeface="+mj-lt"/>
              <a:buAutoNum type="arabicParenR"/>
            </a:pPr>
            <a:r>
              <a:rPr lang="ru-RU" dirty="0" err="1">
                <a:latin typeface="Times New Roman"/>
                <a:ea typeface="Times New Roman"/>
                <a:cs typeface="Times New Roman"/>
              </a:rPr>
              <a:t>употребляемости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;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Font typeface="+mj-lt"/>
              <a:buAutoNum type="arabicParenR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сферы применения в процессе общения;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Font typeface="+mj-lt"/>
              <a:buAutoNum type="arabicParenR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их экспрессивно-стилистического характера.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9A20-4729-44B8-A613-DA2F8A298E10}" type="datetime1">
              <a:rPr lang="ru-RU" smtClean="0"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10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5557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940</TotalTime>
  <Words>859</Words>
  <Application>Microsoft Office PowerPoint</Application>
  <PresentationFormat>Экран (4:3)</PresentationFormat>
  <Paragraphs>208</Paragraphs>
  <Slides>23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Бытовая лексика в комедиях  Д.И. Фонвизина  «Бригадир» и «Недоросль»</vt:lpstr>
      <vt:lpstr> Актуальность</vt:lpstr>
      <vt:lpstr>Объект                Предмет</vt:lpstr>
      <vt:lpstr>Цель</vt:lpstr>
      <vt:lpstr>Задачи</vt:lpstr>
      <vt:lpstr> </vt:lpstr>
      <vt:lpstr>Методы</vt:lpstr>
      <vt:lpstr>Презентация PowerPoint</vt:lpstr>
      <vt:lpstr>В лексикологии  слова изучаются с точки зрения: </vt:lpstr>
      <vt:lpstr>  Глава 2. Определение понятий «бытовая сфера» и «лексика бытовой сферы»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Использование бытовой лексики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Бытовая лексика в комедиях  Д.И. Фонвизина  «Бригадир» и «Недоросль»</dc:title>
  <dc:creator>Админ</dc:creator>
  <cp:lastModifiedBy>Админ</cp:lastModifiedBy>
  <cp:revision>67</cp:revision>
  <cp:lastPrinted>2012-11-18T19:44:20Z</cp:lastPrinted>
  <dcterms:created xsi:type="dcterms:W3CDTF">2012-11-14T18:30:06Z</dcterms:created>
  <dcterms:modified xsi:type="dcterms:W3CDTF">2014-02-28T05:10:22Z</dcterms:modified>
</cp:coreProperties>
</file>